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5" r:id="rId1"/>
    <p:sldMasterId id="2147483848" r:id="rId2"/>
  </p:sldMasterIdLst>
  <p:notesMasterIdLst>
    <p:notesMasterId r:id="rId29"/>
  </p:notesMasterIdLst>
  <p:handoutMasterIdLst>
    <p:handoutMasterId r:id="rId30"/>
  </p:handoutMasterIdLst>
  <p:sldIdLst>
    <p:sldId id="257" r:id="rId3"/>
    <p:sldId id="258" r:id="rId4"/>
    <p:sldId id="278" r:id="rId5"/>
    <p:sldId id="277" r:id="rId6"/>
    <p:sldId id="279" r:id="rId7"/>
    <p:sldId id="264" r:id="rId8"/>
    <p:sldId id="275" r:id="rId9"/>
    <p:sldId id="274" r:id="rId10"/>
    <p:sldId id="265" r:id="rId11"/>
    <p:sldId id="276" r:id="rId12"/>
    <p:sldId id="281" r:id="rId13"/>
    <p:sldId id="282" r:id="rId14"/>
    <p:sldId id="283" r:id="rId15"/>
    <p:sldId id="268" r:id="rId16"/>
    <p:sldId id="284" r:id="rId17"/>
    <p:sldId id="269" r:id="rId18"/>
    <p:sldId id="285" r:id="rId19"/>
    <p:sldId id="272" r:id="rId20"/>
    <p:sldId id="286" r:id="rId21"/>
    <p:sldId id="287" r:id="rId22"/>
    <p:sldId id="288" r:id="rId23"/>
    <p:sldId id="292" r:id="rId24"/>
    <p:sldId id="289" r:id="rId25"/>
    <p:sldId id="290" r:id="rId26"/>
    <p:sldId id="291" r:id="rId27"/>
    <p:sldId id="26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847"/>
    <a:srgbClr val="FFE48F"/>
    <a:srgbClr val="F0CCDB"/>
    <a:srgbClr val="C7417B"/>
    <a:srgbClr val="156082"/>
    <a:srgbClr val="FFABAB"/>
    <a:srgbClr val="95E5E3"/>
    <a:srgbClr val="54D2D2"/>
    <a:srgbClr val="ECBED2"/>
    <a:srgbClr val="76B32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5" autoAdjust="0"/>
    <p:restoredTop sz="94688" autoAdjust="0"/>
  </p:normalViewPr>
  <p:slideViewPr>
    <p:cSldViewPr snapToGrid="0">
      <p:cViewPr varScale="1">
        <p:scale>
          <a:sx n="78" d="100"/>
          <a:sy n="78" d="100"/>
        </p:scale>
        <p:origin x="830" y="6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4" d="100"/>
          <a:sy n="84" d="100"/>
        </p:scale>
        <p:origin x="3912"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handoutMaster" Target="handoutMasters/handoutMaster1.xml"/><Relationship Id="rId8" Type="http://schemas.openxmlformats.org/officeDocument/2006/relationships/slide" Target="slides/slide6.xml"/></Relationships>
</file>

<file path=ppt/diagrams/_rels/data5.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svg"/><Relationship Id="rId1" Type="http://schemas.openxmlformats.org/officeDocument/2006/relationships/image" Target="../media/image21.svg"/><Relationship Id="rId6" Type="http://schemas.openxmlformats.org/officeDocument/2006/relationships/image" Target="../media/image26.svg"/><Relationship Id="rId5" Type="http://schemas.openxmlformats.org/officeDocument/2006/relationships/image" Target="../media/image25.svg"/><Relationship Id="rId4" Type="http://schemas.openxmlformats.org/officeDocument/2006/relationships/image" Target="../media/image24.svg"/></Relationships>
</file>

<file path=ppt/diagrams/_rels/data6.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svg"/><Relationship Id="rId1" Type="http://schemas.openxmlformats.org/officeDocument/2006/relationships/image" Target="../media/image28.svg"/><Relationship Id="rId5" Type="http://schemas.openxmlformats.org/officeDocument/2006/relationships/image" Target="../media/image32.svg"/><Relationship Id="rId4" Type="http://schemas.openxmlformats.org/officeDocument/2006/relationships/image" Target="../media/image31.svg"/></Relationships>
</file>

<file path=ppt/diagrams/_rels/data12.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44.svg"/><Relationship Id="rId1" Type="http://schemas.openxmlformats.org/officeDocument/2006/relationships/image" Target="../media/image43.svg"/><Relationship Id="rId5" Type="http://schemas.openxmlformats.org/officeDocument/2006/relationships/image" Target="../media/image47.svg"/><Relationship Id="rId4" Type="http://schemas.openxmlformats.org/officeDocument/2006/relationships/image" Target="../media/image46.svg"/></Relationships>
</file>

<file path=ppt/diagrams/_rels/data13.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svg"/><Relationship Id="rId1" Type="http://schemas.openxmlformats.org/officeDocument/2006/relationships/image" Target="../media/image48.svg"/><Relationship Id="rId6" Type="http://schemas.openxmlformats.org/officeDocument/2006/relationships/image" Target="../media/image53.svg"/><Relationship Id="rId5" Type="http://schemas.openxmlformats.org/officeDocument/2006/relationships/image" Target="../media/image52.svg"/><Relationship Id="rId4" Type="http://schemas.openxmlformats.org/officeDocument/2006/relationships/image" Target="../media/image51.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svg"/><Relationship Id="rId1" Type="http://schemas.openxmlformats.org/officeDocument/2006/relationships/image" Target="../media/image21.svg"/><Relationship Id="rId6" Type="http://schemas.openxmlformats.org/officeDocument/2006/relationships/image" Target="../media/image26.svg"/><Relationship Id="rId5" Type="http://schemas.openxmlformats.org/officeDocument/2006/relationships/image" Target="../media/image25.svg"/><Relationship Id="rId4" Type="http://schemas.openxmlformats.org/officeDocument/2006/relationships/image" Target="../media/image24.svg"/></Relationships>
</file>

<file path=ppt/diagrams/_rels/drawing6.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svg"/><Relationship Id="rId1" Type="http://schemas.openxmlformats.org/officeDocument/2006/relationships/image" Target="../media/image28.svg"/><Relationship Id="rId5" Type="http://schemas.openxmlformats.org/officeDocument/2006/relationships/image" Target="../media/image32.svg"/><Relationship Id="rId4" Type="http://schemas.openxmlformats.org/officeDocument/2006/relationships/image" Target="../media/image31.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44.svg"/><Relationship Id="rId1" Type="http://schemas.openxmlformats.org/officeDocument/2006/relationships/image" Target="../media/image43.svg"/><Relationship Id="rId5" Type="http://schemas.openxmlformats.org/officeDocument/2006/relationships/image" Target="../media/image47.svg"/><Relationship Id="rId4" Type="http://schemas.openxmlformats.org/officeDocument/2006/relationships/image" Target="../media/image46.svg"/></Relationships>
</file>

<file path=ppt/diagrams/_rels/drawing13.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svg"/><Relationship Id="rId1" Type="http://schemas.openxmlformats.org/officeDocument/2006/relationships/image" Target="../media/image48.svg"/><Relationship Id="rId6" Type="http://schemas.openxmlformats.org/officeDocument/2006/relationships/image" Target="../media/image53.svg"/><Relationship Id="rId5" Type="http://schemas.openxmlformats.org/officeDocument/2006/relationships/image" Target="../media/image52.svg"/><Relationship Id="rId4" Type="http://schemas.openxmlformats.org/officeDocument/2006/relationships/image" Target="../media/image51.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C35409-A8E1-43D1-9812-E04D45391FF2}"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32734823-E3FB-4DDD-B360-77E3AB2D596D}">
      <dgm:prSet/>
      <dgm:spPr/>
      <dgm:t>
        <a:bodyPr/>
        <a:lstStyle/>
        <a:p>
          <a:pPr>
            <a:buFont typeface="Arial" panose="020B0604020202020204" pitchFamily="34" charset="0"/>
            <a:buChar char="•"/>
          </a:pPr>
          <a:r>
            <a:rPr lang="en-GB" b="0" i="0" dirty="0"/>
            <a:t>Large urban centres such as Colchester, Norwich, Ipswich, Lowestoft and Great Yarmouth</a:t>
          </a:r>
        </a:p>
      </dgm:t>
    </dgm:pt>
    <dgm:pt modelId="{550DD274-BF64-4486-9D45-E1638B7D95A9}" type="parTrans" cxnId="{7D66CED5-00D2-4214-9B33-BFCAC59D814F}">
      <dgm:prSet/>
      <dgm:spPr/>
      <dgm:t>
        <a:bodyPr/>
        <a:lstStyle/>
        <a:p>
          <a:endParaRPr lang="en-GB"/>
        </a:p>
      </dgm:t>
    </dgm:pt>
    <dgm:pt modelId="{04264640-C410-45D6-BF53-D2B1466F2FB9}" type="sibTrans" cxnId="{7D66CED5-00D2-4214-9B33-BFCAC59D814F}">
      <dgm:prSet/>
      <dgm:spPr/>
      <dgm:t>
        <a:bodyPr/>
        <a:lstStyle/>
        <a:p>
          <a:endParaRPr lang="en-GB"/>
        </a:p>
      </dgm:t>
    </dgm:pt>
    <dgm:pt modelId="{1EB91294-34D5-46CB-9863-2CA32B03DFCB}">
      <dgm:prSet/>
      <dgm:spPr/>
      <dgm:t>
        <a:bodyPr/>
        <a:lstStyle/>
        <a:p>
          <a:pPr>
            <a:buFont typeface="Arial" panose="020B0604020202020204" pitchFamily="34" charset="0"/>
            <a:buChar char="•"/>
          </a:pPr>
          <a:r>
            <a:rPr lang="en-GB" b="0" i="0" dirty="0"/>
            <a:t>Market towns and rural villages</a:t>
          </a:r>
        </a:p>
      </dgm:t>
    </dgm:pt>
    <dgm:pt modelId="{23E51B9C-86CB-476F-97D8-A9696FEE627B}" type="parTrans" cxnId="{0A076785-1831-4FE6-AF96-2C9FBB92EF53}">
      <dgm:prSet/>
      <dgm:spPr/>
      <dgm:t>
        <a:bodyPr/>
        <a:lstStyle/>
        <a:p>
          <a:endParaRPr lang="en-GB"/>
        </a:p>
      </dgm:t>
    </dgm:pt>
    <dgm:pt modelId="{B0E8C9EA-0755-4938-BEE2-040D79E8F70E}" type="sibTrans" cxnId="{0A076785-1831-4FE6-AF96-2C9FBB92EF53}">
      <dgm:prSet/>
      <dgm:spPr/>
      <dgm:t>
        <a:bodyPr/>
        <a:lstStyle/>
        <a:p>
          <a:endParaRPr lang="en-GB"/>
        </a:p>
      </dgm:t>
    </dgm:pt>
    <dgm:pt modelId="{0CB84910-A594-40BA-8D68-401C136A4328}">
      <dgm:prSet/>
      <dgm:spPr/>
      <dgm:t>
        <a:bodyPr/>
        <a:lstStyle/>
        <a:p>
          <a:pPr>
            <a:buFont typeface="Arial" panose="020B0604020202020204" pitchFamily="34" charset="0"/>
            <a:buChar char="•"/>
          </a:pPr>
          <a:r>
            <a:rPr lang="en-GB" b="0" i="0"/>
            <a:t>Coastal communities</a:t>
          </a:r>
        </a:p>
      </dgm:t>
    </dgm:pt>
    <dgm:pt modelId="{1B56AF47-7FDB-417F-96CF-99FB5B73019C}" type="parTrans" cxnId="{BBB71155-05E0-4952-82A7-6F263BE659BC}">
      <dgm:prSet/>
      <dgm:spPr/>
      <dgm:t>
        <a:bodyPr/>
        <a:lstStyle/>
        <a:p>
          <a:endParaRPr lang="en-GB"/>
        </a:p>
      </dgm:t>
    </dgm:pt>
    <dgm:pt modelId="{D5B136CD-42E7-4DCE-A534-DD003C426B38}" type="sibTrans" cxnId="{BBB71155-05E0-4952-82A7-6F263BE659BC}">
      <dgm:prSet/>
      <dgm:spPr/>
      <dgm:t>
        <a:bodyPr/>
        <a:lstStyle/>
        <a:p>
          <a:endParaRPr lang="en-GB"/>
        </a:p>
      </dgm:t>
    </dgm:pt>
    <dgm:pt modelId="{3E7F848F-6DE7-439E-A6ED-64B85D36493F}">
      <dgm:prSet/>
      <dgm:spPr/>
      <dgm:t>
        <a:bodyPr/>
        <a:lstStyle/>
        <a:p>
          <a:pPr>
            <a:buFont typeface="Arial" panose="020B0604020202020204" pitchFamily="34" charset="0"/>
            <a:buChar char="•"/>
          </a:pPr>
          <a:r>
            <a:rPr lang="en-GB" b="0" i="0"/>
            <a:t>Areas of significant deprivation alongside some of England's most affluent neighbourhoods</a:t>
          </a:r>
        </a:p>
      </dgm:t>
    </dgm:pt>
    <dgm:pt modelId="{2A411702-587A-4D81-B329-FE8E454561A1}" type="parTrans" cxnId="{820D42A8-0A0C-44BD-BEF6-75108D05AA4E}">
      <dgm:prSet/>
      <dgm:spPr/>
      <dgm:t>
        <a:bodyPr/>
        <a:lstStyle/>
        <a:p>
          <a:endParaRPr lang="en-GB"/>
        </a:p>
      </dgm:t>
    </dgm:pt>
    <dgm:pt modelId="{2F3382FA-1F55-42A0-80A4-5F71D3C66467}" type="sibTrans" cxnId="{820D42A8-0A0C-44BD-BEF6-75108D05AA4E}">
      <dgm:prSet/>
      <dgm:spPr/>
      <dgm:t>
        <a:bodyPr/>
        <a:lstStyle/>
        <a:p>
          <a:endParaRPr lang="en-GB"/>
        </a:p>
      </dgm:t>
    </dgm:pt>
    <dgm:pt modelId="{CA71937D-075A-4589-BAE5-ADB50568E48A}">
      <dgm:prSet/>
      <dgm:spPr/>
      <dgm:t>
        <a:bodyPr/>
        <a:lstStyle/>
        <a:p>
          <a:pPr>
            <a:buFont typeface="Arial" panose="020B0604020202020204" pitchFamily="34" charset="0"/>
            <a:buChar char="•"/>
          </a:pPr>
          <a:r>
            <a:rPr lang="en-GB" b="0" i="0" dirty="0"/>
            <a:t>Growing numbers of older people living with long-term conditions</a:t>
          </a:r>
        </a:p>
      </dgm:t>
    </dgm:pt>
    <dgm:pt modelId="{F8DCA5A9-EC43-41EE-8E3D-5C709D593777}" type="parTrans" cxnId="{592D06F0-84D4-4FEF-BD1E-58BC87B9C9E4}">
      <dgm:prSet/>
      <dgm:spPr/>
      <dgm:t>
        <a:bodyPr/>
        <a:lstStyle/>
        <a:p>
          <a:endParaRPr lang="en-GB"/>
        </a:p>
      </dgm:t>
    </dgm:pt>
    <dgm:pt modelId="{4A5019E6-BB9E-46F9-BD70-8191CAC84F99}" type="sibTrans" cxnId="{592D06F0-84D4-4FEF-BD1E-58BC87B9C9E4}">
      <dgm:prSet/>
      <dgm:spPr/>
      <dgm:t>
        <a:bodyPr/>
        <a:lstStyle/>
        <a:p>
          <a:endParaRPr lang="en-GB"/>
        </a:p>
      </dgm:t>
    </dgm:pt>
    <dgm:pt modelId="{D1ED6634-2BFD-498B-9B8A-E6B52F7B042B}" type="pres">
      <dgm:prSet presAssocID="{F2C35409-A8E1-43D1-9812-E04D45391FF2}" presName="linear" presStyleCnt="0">
        <dgm:presLayoutVars>
          <dgm:animLvl val="lvl"/>
          <dgm:resizeHandles val="exact"/>
        </dgm:presLayoutVars>
      </dgm:prSet>
      <dgm:spPr/>
    </dgm:pt>
    <dgm:pt modelId="{20BA7468-7946-456F-A301-57DD847C243B}" type="pres">
      <dgm:prSet presAssocID="{32734823-E3FB-4DDD-B360-77E3AB2D596D}" presName="parentText" presStyleLbl="node1" presStyleIdx="0" presStyleCnt="5">
        <dgm:presLayoutVars>
          <dgm:chMax val="0"/>
          <dgm:bulletEnabled val="1"/>
        </dgm:presLayoutVars>
      </dgm:prSet>
      <dgm:spPr/>
    </dgm:pt>
    <dgm:pt modelId="{42D17DDE-7C47-44CF-90E7-F3EC6BFC41EB}" type="pres">
      <dgm:prSet presAssocID="{04264640-C410-45D6-BF53-D2B1466F2FB9}" presName="spacer" presStyleCnt="0"/>
      <dgm:spPr/>
    </dgm:pt>
    <dgm:pt modelId="{4F1D7737-02A3-4F9A-BFC2-D4593B247301}" type="pres">
      <dgm:prSet presAssocID="{1EB91294-34D5-46CB-9863-2CA32B03DFCB}" presName="parentText" presStyleLbl="node1" presStyleIdx="1" presStyleCnt="5">
        <dgm:presLayoutVars>
          <dgm:chMax val="0"/>
          <dgm:bulletEnabled val="1"/>
        </dgm:presLayoutVars>
      </dgm:prSet>
      <dgm:spPr/>
    </dgm:pt>
    <dgm:pt modelId="{DCDC6AE8-5A01-4FD6-A4C2-4FB698345ED1}" type="pres">
      <dgm:prSet presAssocID="{B0E8C9EA-0755-4938-BEE2-040D79E8F70E}" presName="spacer" presStyleCnt="0"/>
      <dgm:spPr/>
    </dgm:pt>
    <dgm:pt modelId="{073201EB-7917-457F-82D0-3D6670DB8197}" type="pres">
      <dgm:prSet presAssocID="{0CB84910-A594-40BA-8D68-401C136A4328}" presName="parentText" presStyleLbl="node1" presStyleIdx="2" presStyleCnt="5">
        <dgm:presLayoutVars>
          <dgm:chMax val="0"/>
          <dgm:bulletEnabled val="1"/>
        </dgm:presLayoutVars>
      </dgm:prSet>
      <dgm:spPr/>
    </dgm:pt>
    <dgm:pt modelId="{3C16A3BE-CCCD-4BB2-8D52-56A9D4E7597F}" type="pres">
      <dgm:prSet presAssocID="{D5B136CD-42E7-4DCE-A534-DD003C426B38}" presName="spacer" presStyleCnt="0"/>
      <dgm:spPr/>
    </dgm:pt>
    <dgm:pt modelId="{380E1F90-D8A8-4528-9418-167233CEB559}" type="pres">
      <dgm:prSet presAssocID="{3E7F848F-6DE7-439E-A6ED-64B85D36493F}" presName="parentText" presStyleLbl="node1" presStyleIdx="3" presStyleCnt="5">
        <dgm:presLayoutVars>
          <dgm:chMax val="0"/>
          <dgm:bulletEnabled val="1"/>
        </dgm:presLayoutVars>
      </dgm:prSet>
      <dgm:spPr/>
    </dgm:pt>
    <dgm:pt modelId="{68EA27D5-F786-4F4E-9E66-3F103C3BAAD3}" type="pres">
      <dgm:prSet presAssocID="{2F3382FA-1F55-42A0-80A4-5F71D3C66467}" presName="spacer" presStyleCnt="0"/>
      <dgm:spPr/>
    </dgm:pt>
    <dgm:pt modelId="{E7BB9C2E-0B92-48B0-A8AA-22BAE33AB751}" type="pres">
      <dgm:prSet presAssocID="{CA71937D-075A-4589-BAE5-ADB50568E48A}" presName="parentText" presStyleLbl="node1" presStyleIdx="4" presStyleCnt="5">
        <dgm:presLayoutVars>
          <dgm:chMax val="0"/>
          <dgm:bulletEnabled val="1"/>
        </dgm:presLayoutVars>
      </dgm:prSet>
      <dgm:spPr/>
    </dgm:pt>
  </dgm:ptLst>
  <dgm:cxnLst>
    <dgm:cxn modelId="{D484D633-15F7-4902-A94F-8CC4044C1C78}" type="presOf" srcId="{3E7F848F-6DE7-439E-A6ED-64B85D36493F}" destId="{380E1F90-D8A8-4528-9418-167233CEB559}" srcOrd="0" destOrd="0" presId="urn:microsoft.com/office/officeart/2005/8/layout/vList2"/>
    <dgm:cxn modelId="{85DE143B-840E-4861-8ED4-DCE1D92BA7E1}" type="presOf" srcId="{0CB84910-A594-40BA-8D68-401C136A4328}" destId="{073201EB-7917-457F-82D0-3D6670DB8197}" srcOrd="0" destOrd="0" presId="urn:microsoft.com/office/officeart/2005/8/layout/vList2"/>
    <dgm:cxn modelId="{9EB45747-E795-4956-B0C9-F6A968A85A91}" type="presOf" srcId="{32734823-E3FB-4DDD-B360-77E3AB2D596D}" destId="{20BA7468-7946-456F-A301-57DD847C243B}" srcOrd="0" destOrd="0" presId="urn:microsoft.com/office/officeart/2005/8/layout/vList2"/>
    <dgm:cxn modelId="{A188DF6E-93B5-4985-A7E7-1BFCB7691D0E}" type="presOf" srcId="{F2C35409-A8E1-43D1-9812-E04D45391FF2}" destId="{D1ED6634-2BFD-498B-9B8A-E6B52F7B042B}" srcOrd="0" destOrd="0" presId="urn:microsoft.com/office/officeart/2005/8/layout/vList2"/>
    <dgm:cxn modelId="{BBB71155-05E0-4952-82A7-6F263BE659BC}" srcId="{F2C35409-A8E1-43D1-9812-E04D45391FF2}" destId="{0CB84910-A594-40BA-8D68-401C136A4328}" srcOrd="2" destOrd="0" parTransId="{1B56AF47-7FDB-417F-96CF-99FB5B73019C}" sibTransId="{D5B136CD-42E7-4DCE-A534-DD003C426B38}"/>
    <dgm:cxn modelId="{0A076785-1831-4FE6-AF96-2C9FBB92EF53}" srcId="{F2C35409-A8E1-43D1-9812-E04D45391FF2}" destId="{1EB91294-34D5-46CB-9863-2CA32B03DFCB}" srcOrd="1" destOrd="0" parTransId="{23E51B9C-86CB-476F-97D8-A9696FEE627B}" sibTransId="{B0E8C9EA-0755-4938-BEE2-040D79E8F70E}"/>
    <dgm:cxn modelId="{5F974E97-E747-49D1-9D36-F832E613CF2E}" type="presOf" srcId="{1EB91294-34D5-46CB-9863-2CA32B03DFCB}" destId="{4F1D7737-02A3-4F9A-BFC2-D4593B247301}" srcOrd="0" destOrd="0" presId="urn:microsoft.com/office/officeart/2005/8/layout/vList2"/>
    <dgm:cxn modelId="{820D42A8-0A0C-44BD-BEF6-75108D05AA4E}" srcId="{F2C35409-A8E1-43D1-9812-E04D45391FF2}" destId="{3E7F848F-6DE7-439E-A6ED-64B85D36493F}" srcOrd="3" destOrd="0" parTransId="{2A411702-587A-4D81-B329-FE8E454561A1}" sibTransId="{2F3382FA-1F55-42A0-80A4-5F71D3C66467}"/>
    <dgm:cxn modelId="{7D66CED5-00D2-4214-9B33-BFCAC59D814F}" srcId="{F2C35409-A8E1-43D1-9812-E04D45391FF2}" destId="{32734823-E3FB-4DDD-B360-77E3AB2D596D}" srcOrd="0" destOrd="0" parTransId="{550DD274-BF64-4486-9D45-E1638B7D95A9}" sibTransId="{04264640-C410-45D6-BF53-D2B1466F2FB9}"/>
    <dgm:cxn modelId="{B135ACEB-42B5-4726-A61A-25E95C8B90AD}" type="presOf" srcId="{CA71937D-075A-4589-BAE5-ADB50568E48A}" destId="{E7BB9C2E-0B92-48B0-A8AA-22BAE33AB751}" srcOrd="0" destOrd="0" presId="urn:microsoft.com/office/officeart/2005/8/layout/vList2"/>
    <dgm:cxn modelId="{592D06F0-84D4-4FEF-BD1E-58BC87B9C9E4}" srcId="{F2C35409-A8E1-43D1-9812-E04D45391FF2}" destId="{CA71937D-075A-4589-BAE5-ADB50568E48A}" srcOrd="4" destOrd="0" parTransId="{F8DCA5A9-EC43-41EE-8E3D-5C709D593777}" sibTransId="{4A5019E6-BB9E-46F9-BD70-8191CAC84F99}"/>
    <dgm:cxn modelId="{87B03478-B969-4E66-B744-02297D589104}" type="presParOf" srcId="{D1ED6634-2BFD-498B-9B8A-E6B52F7B042B}" destId="{20BA7468-7946-456F-A301-57DD847C243B}" srcOrd="0" destOrd="0" presId="urn:microsoft.com/office/officeart/2005/8/layout/vList2"/>
    <dgm:cxn modelId="{00135E1B-B7F3-47AB-AF47-6F78744D1B75}" type="presParOf" srcId="{D1ED6634-2BFD-498B-9B8A-E6B52F7B042B}" destId="{42D17DDE-7C47-44CF-90E7-F3EC6BFC41EB}" srcOrd="1" destOrd="0" presId="urn:microsoft.com/office/officeart/2005/8/layout/vList2"/>
    <dgm:cxn modelId="{DB922396-98E6-4A3A-A704-31A64E6CB531}" type="presParOf" srcId="{D1ED6634-2BFD-498B-9B8A-E6B52F7B042B}" destId="{4F1D7737-02A3-4F9A-BFC2-D4593B247301}" srcOrd="2" destOrd="0" presId="urn:microsoft.com/office/officeart/2005/8/layout/vList2"/>
    <dgm:cxn modelId="{92FD156F-4DAF-4868-BF94-3FD04D0DBC07}" type="presParOf" srcId="{D1ED6634-2BFD-498B-9B8A-E6B52F7B042B}" destId="{DCDC6AE8-5A01-4FD6-A4C2-4FB698345ED1}" srcOrd="3" destOrd="0" presId="urn:microsoft.com/office/officeart/2005/8/layout/vList2"/>
    <dgm:cxn modelId="{65AE3DE8-D413-4EC4-87F8-63FBA64FDDD6}" type="presParOf" srcId="{D1ED6634-2BFD-498B-9B8A-E6B52F7B042B}" destId="{073201EB-7917-457F-82D0-3D6670DB8197}" srcOrd="4" destOrd="0" presId="urn:microsoft.com/office/officeart/2005/8/layout/vList2"/>
    <dgm:cxn modelId="{E717290C-DAD0-42A8-B68E-E8FFECD14F7E}" type="presParOf" srcId="{D1ED6634-2BFD-498B-9B8A-E6B52F7B042B}" destId="{3C16A3BE-CCCD-4BB2-8D52-56A9D4E7597F}" srcOrd="5" destOrd="0" presId="urn:microsoft.com/office/officeart/2005/8/layout/vList2"/>
    <dgm:cxn modelId="{CCFE28AA-F917-4803-88D7-A25AB7017A33}" type="presParOf" srcId="{D1ED6634-2BFD-498B-9B8A-E6B52F7B042B}" destId="{380E1F90-D8A8-4528-9418-167233CEB559}" srcOrd="6" destOrd="0" presId="urn:microsoft.com/office/officeart/2005/8/layout/vList2"/>
    <dgm:cxn modelId="{20E2214A-3A82-46F5-AC52-137B9979F405}" type="presParOf" srcId="{D1ED6634-2BFD-498B-9B8A-E6B52F7B042B}" destId="{68EA27D5-F786-4F4E-9E66-3F103C3BAAD3}" srcOrd="7" destOrd="0" presId="urn:microsoft.com/office/officeart/2005/8/layout/vList2"/>
    <dgm:cxn modelId="{BA6589B5-E5EC-4C61-8C08-796E34B69D31}" type="presParOf" srcId="{D1ED6634-2BFD-498B-9B8A-E6B52F7B042B}" destId="{E7BB9C2E-0B92-48B0-A8AA-22BAE33AB75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C35409-A8E1-43D1-9812-E04D45391FF2}"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C3EB7CED-4422-42AD-B534-AB68D4192A29}">
      <dgm:prSet/>
      <dgm:spPr/>
      <dgm:t>
        <a:bodyPr/>
        <a:lstStyle/>
        <a:p>
          <a:pPr algn="ctr"/>
          <a:r>
            <a:rPr lang="en-GB" dirty="0"/>
            <a:t>An ageing population</a:t>
          </a:r>
        </a:p>
      </dgm:t>
    </dgm:pt>
    <dgm:pt modelId="{DD214027-C701-49AA-8F40-BFEAB76C67A6}" type="parTrans" cxnId="{23C94334-F31B-41A8-BAAE-C555F4054C78}">
      <dgm:prSet/>
      <dgm:spPr/>
      <dgm:t>
        <a:bodyPr/>
        <a:lstStyle/>
        <a:p>
          <a:endParaRPr lang="en-GB"/>
        </a:p>
      </dgm:t>
    </dgm:pt>
    <dgm:pt modelId="{AFE0009C-BE10-4756-A251-FBA0BCEA3027}" type="sibTrans" cxnId="{23C94334-F31B-41A8-BAAE-C555F4054C78}">
      <dgm:prSet/>
      <dgm:spPr/>
      <dgm:t>
        <a:bodyPr/>
        <a:lstStyle/>
        <a:p>
          <a:endParaRPr lang="en-GB"/>
        </a:p>
      </dgm:t>
    </dgm:pt>
    <dgm:pt modelId="{94E16AF9-E84C-4130-A4DB-3FB5DEDCC52E}">
      <dgm:prSet/>
      <dgm:spPr/>
      <dgm:t>
        <a:bodyPr/>
        <a:lstStyle/>
        <a:p>
          <a:pPr algn="ctr"/>
          <a:r>
            <a:rPr lang="en-GB" dirty="0"/>
            <a:t>Increasing numbers of people living with multiple long-term conditions</a:t>
          </a:r>
        </a:p>
      </dgm:t>
    </dgm:pt>
    <dgm:pt modelId="{58C759CB-37EF-441E-9BBF-E50295B86152}" type="parTrans" cxnId="{EF899261-9618-488B-A725-CE2F9E62D683}">
      <dgm:prSet/>
      <dgm:spPr/>
      <dgm:t>
        <a:bodyPr/>
        <a:lstStyle/>
        <a:p>
          <a:endParaRPr lang="en-GB"/>
        </a:p>
      </dgm:t>
    </dgm:pt>
    <dgm:pt modelId="{D69D0DC0-ED50-4EBC-A8B3-4F5C4386A94E}" type="sibTrans" cxnId="{EF899261-9618-488B-A725-CE2F9E62D683}">
      <dgm:prSet/>
      <dgm:spPr/>
      <dgm:t>
        <a:bodyPr/>
        <a:lstStyle/>
        <a:p>
          <a:endParaRPr lang="en-GB"/>
        </a:p>
      </dgm:t>
    </dgm:pt>
    <dgm:pt modelId="{EEBA17E4-4396-4A8F-8CB9-B0B696A658F9}">
      <dgm:prSet/>
      <dgm:spPr/>
      <dgm:t>
        <a:bodyPr/>
        <a:lstStyle/>
        <a:p>
          <a:pPr algn="ctr"/>
          <a:r>
            <a:rPr lang="en-GB" dirty="0"/>
            <a:t>Growing demand for health and care services</a:t>
          </a:r>
        </a:p>
      </dgm:t>
    </dgm:pt>
    <dgm:pt modelId="{1E44F2AA-1897-4F30-995E-22B0FFCDA5B0}" type="parTrans" cxnId="{CED76B3E-5D50-4776-9A0B-7E5235223A81}">
      <dgm:prSet/>
      <dgm:spPr/>
      <dgm:t>
        <a:bodyPr/>
        <a:lstStyle/>
        <a:p>
          <a:endParaRPr lang="en-GB"/>
        </a:p>
      </dgm:t>
    </dgm:pt>
    <dgm:pt modelId="{797C915A-E766-4E6A-BB5C-AD7FB8B4F46C}" type="sibTrans" cxnId="{CED76B3E-5D50-4776-9A0B-7E5235223A81}">
      <dgm:prSet/>
      <dgm:spPr/>
      <dgm:t>
        <a:bodyPr/>
        <a:lstStyle/>
        <a:p>
          <a:endParaRPr lang="en-GB"/>
        </a:p>
      </dgm:t>
    </dgm:pt>
    <dgm:pt modelId="{D3DFB767-A9B6-4ABE-88AF-F7DC4BC8F49B}">
      <dgm:prSet/>
      <dgm:spPr/>
      <dgm:t>
        <a:bodyPr/>
        <a:lstStyle/>
        <a:p>
          <a:pPr algn="ctr"/>
          <a:r>
            <a:rPr lang="en-GB" dirty="0"/>
            <a:t>Significant variation in health outcomes between communities</a:t>
          </a:r>
        </a:p>
      </dgm:t>
    </dgm:pt>
    <dgm:pt modelId="{497D2343-D11D-425E-9225-3F901A885884}" type="parTrans" cxnId="{570DF48F-5009-4FA8-88B6-B43C6637AD0D}">
      <dgm:prSet/>
      <dgm:spPr/>
      <dgm:t>
        <a:bodyPr/>
        <a:lstStyle/>
        <a:p>
          <a:endParaRPr lang="en-GB"/>
        </a:p>
      </dgm:t>
    </dgm:pt>
    <dgm:pt modelId="{36F2ACB6-CD61-4936-A46B-D57418ABA91C}" type="sibTrans" cxnId="{570DF48F-5009-4FA8-88B6-B43C6637AD0D}">
      <dgm:prSet/>
      <dgm:spPr/>
      <dgm:t>
        <a:bodyPr/>
        <a:lstStyle/>
        <a:p>
          <a:endParaRPr lang="en-GB"/>
        </a:p>
      </dgm:t>
    </dgm:pt>
    <dgm:pt modelId="{13528051-C288-44B5-BCAE-3F29FF26625E}">
      <dgm:prSet/>
      <dgm:spPr/>
      <dgm:t>
        <a:bodyPr/>
        <a:lstStyle/>
        <a:p>
          <a:pPr algn="ctr"/>
          <a:r>
            <a:rPr lang="en-GB" dirty="0"/>
            <a:t>Diverse cultural and socioeconomic backgrounds</a:t>
          </a:r>
        </a:p>
      </dgm:t>
    </dgm:pt>
    <dgm:pt modelId="{DA8403D0-40AE-4E1D-8E49-7CE183BFB293}" type="parTrans" cxnId="{422D32D6-ED61-4A1B-8045-09A2AEA16983}">
      <dgm:prSet/>
      <dgm:spPr/>
      <dgm:t>
        <a:bodyPr/>
        <a:lstStyle/>
        <a:p>
          <a:endParaRPr lang="en-GB"/>
        </a:p>
      </dgm:t>
    </dgm:pt>
    <dgm:pt modelId="{2903793C-BB71-4D86-B2A9-E9BF93DE4683}" type="sibTrans" cxnId="{422D32D6-ED61-4A1B-8045-09A2AEA16983}">
      <dgm:prSet/>
      <dgm:spPr/>
      <dgm:t>
        <a:bodyPr/>
        <a:lstStyle/>
        <a:p>
          <a:endParaRPr lang="en-GB"/>
        </a:p>
      </dgm:t>
    </dgm:pt>
    <dgm:pt modelId="{D1ED6634-2BFD-498B-9B8A-E6B52F7B042B}" type="pres">
      <dgm:prSet presAssocID="{F2C35409-A8E1-43D1-9812-E04D45391FF2}" presName="linear" presStyleCnt="0">
        <dgm:presLayoutVars>
          <dgm:animLvl val="lvl"/>
          <dgm:resizeHandles val="exact"/>
        </dgm:presLayoutVars>
      </dgm:prSet>
      <dgm:spPr/>
    </dgm:pt>
    <dgm:pt modelId="{95ED2013-1079-4B2D-A4EB-2E27B256F739}" type="pres">
      <dgm:prSet presAssocID="{C3EB7CED-4422-42AD-B534-AB68D4192A29}" presName="parentText" presStyleLbl="node1" presStyleIdx="0" presStyleCnt="5">
        <dgm:presLayoutVars>
          <dgm:chMax val="0"/>
          <dgm:bulletEnabled val="1"/>
        </dgm:presLayoutVars>
      </dgm:prSet>
      <dgm:spPr/>
    </dgm:pt>
    <dgm:pt modelId="{594B5AE3-1597-4175-91D0-1AC17F98B5E4}" type="pres">
      <dgm:prSet presAssocID="{AFE0009C-BE10-4756-A251-FBA0BCEA3027}" presName="spacer" presStyleCnt="0"/>
      <dgm:spPr/>
    </dgm:pt>
    <dgm:pt modelId="{6EF4FDA8-12B5-4255-9E64-1B9EE77C9F82}" type="pres">
      <dgm:prSet presAssocID="{94E16AF9-E84C-4130-A4DB-3FB5DEDCC52E}" presName="parentText" presStyleLbl="node1" presStyleIdx="1" presStyleCnt="5">
        <dgm:presLayoutVars>
          <dgm:chMax val="0"/>
          <dgm:bulletEnabled val="1"/>
        </dgm:presLayoutVars>
      </dgm:prSet>
      <dgm:spPr/>
    </dgm:pt>
    <dgm:pt modelId="{84998DDA-AA86-4FCF-A687-FB2C7D6459F7}" type="pres">
      <dgm:prSet presAssocID="{D69D0DC0-ED50-4EBC-A8B3-4F5C4386A94E}" presName="spacer" presStyleCnt="0"/>
      <dgm:spPr/>
    </dgm:pt>
    <dgm:pt modelId="{F3224694-37D0-441B-B92C-7078C586B34B}" type="pres">
      <dgm:prSet presAssocID="{EEBA17E4-4396-4A8F-8CB9-B0B696A658F9}" presName="parentText" presStyleLbl="node1" presStyleIdx="2" presStyleCnt="5">
        <dgm:presLayoutVars>
          <dgm:chMax val="0"/>
          <dgm:bulletEnabled val="1"/>
        </dgm:presLayoutVars>
      </dgm:prSet>
      <dgm:spPr/>
    </dgm:pt>
    <dgm:pt modelId="{F29364D3-320F-414D-9AC9-7AB853B4388F}" type="pres">
      <dgm:prSet presAssocID="{797C915A-E766-4E6A-BB5C-AD7FB8B4F46C}" presName="spacer" presStyleCnt="0"/>
      <dgm:spPr/>
    </dgm:pt>
    <dgm:pt modelId="{456519ED-6F7D-410A-8089-209458385C4F}" type="pres">
      <dgm:prSet presAssocID="{D3DFB767-A9B6-4ABE-88AF-F7DC4BC8F49B}" presName="parentText" presStyleLbl="node1" presStyleIdx="3" presStyleCnt="5">
        <dgm:presLayoutVars>
          <dgm:chMax val="0"/>
          <dgm:bulletEnabled val="1"/>
        </dgm:presLayoutVars>
      </dgm:prSet>
      <dgm:spPr/>
    </dgm:pt>
    <dgm:pt modelId="{004C0328-70AC-425A-BF0A-F4A7DBEDD33F}" type="pres">
      <dgm:prSet presAssocID="{36F2ACB6-CD61-4936-A46B-D57418ABA91C}" presName="spacer" presStyleCnt="0"/>
      <dgm:spPr/>
    </dgm:pt>
    <dgm:pt modelId="{356C6747-ED75-450B-A5C2-FB9B3F24828A}" type="pres">
      <dgm:prSet presAssocID="{13528051-C288-44B5-BCAE-3F29FF26625E}" presName="parentText" presStyleLbl="node1" presStyleIdx="4" presStyleCnt="5">
        <dgm:presLayoutVars>
          <dgm:chMax val="0"/>
          <dgm:bulletEnabled val="1"/>
        </dgm:presLayoutVars>
      </dgm:prSet>
      <dgm:spPr/>
    </dgm:pt>
  </dgm:ptLst>
  <dgm:cxnLst>
    <dgm:cxn modelId="{B3967006-6F13-47F1-98C6-41D4873D3202}" type="presOf" srcId="{EEBA17E4-4396-4A8F-8CB9-B0B696A658F9}" destId="{F3224694-37D0-441B-B92C-7078C586B34B}" srcOrd="0" destOrd="0" presId="urn:microsoft.com/office/officeart/2005/8/layout/vList2"/>
    <dgm:cxn modelId="{23C94334-F31B-41A8-BAAE-C555F4054C78}" srcId="{F2C35409-A8E1-43D1-9812-E04D45391FF2}" destId="{C3EB7CED-4422-42AD-B534-AB68D4192A29}" srcOrd="0" destOrd="0" parTransId="{DD214027-C701-49AA-8F40-BFEAB76C67A6}" sibTransId="{AFE0009C-BE10-4756-A251-FBA0BCEA3027}"/>
    <dgm:cxn modelId="{CED76B3E-5D50-4776-9A0B-7E5235223A81}" srcId="{F2C35409-A8E1-43D1-9812-E04D45391FF2}" destId="{EEBA17E4-4396-4A8F-8CB9-B0B696A658F9}" srcOrd="2" destOrd="0" parTransId="{1E44F2AA-1897-4F30-995E-22B0FFCDA5B0}" sibTransId="{797C915A-E766-4E6A-BB5C-AD7FB8B4F46C}"/>
    <dgm:cxn modelId="{83DD405B-993F-4282-9C45-F394CDB741F2}" type="presOf" srcId="{94E16AF9-E84C-4130-A4DB-3FB5DEDCC52E}" destId="{6EF4FDA8-12B5-4255-9E64-1B9EE77C9F82}" srcOrd="0" destOrd="0" presId="urn:microsoft.com/office/officeart/2005/8/layout/vList2"/>
    <dgm:cxn modelId="{EF899261-9618-488B-A725-CE2F9E62D683}" srcId="{F2C35409-A8E1-43D1-9812-E04D45391FF2}" destId="{94E16AF9-E84C-4130-A4DB-3FB5DEDCC52E}" srcOrd="1" destOrd="0" parTransId="{58C759CB-37EF-441E-9BBF-E50295B86152}" sibTransId="{D69D0DC0-ED50-4EBC-A8B3-4F5C4386A94E}"/>
    <dgm:cxn modelId="{D386AD4C-25E2-4BED-AEE6-369A5A9A002A}" type="presOf" srcId="{13528051-C288-44B5-BCAE-3F29FF26625E}" destId="{356C6747-ED75-450B-A5C2-FB9B3F24828A}" srcOrd="0" destOrd="0" presId="urn:microsoft.com/office/officeart/2005/8/layout/vList2"/>
    <dgm:cxn modelId="{A188DF6E-93B5-4985-A7E7-1BFCB7691D0E}" type="presOf" srcId="{F2C35409-A8E1-43D1-9812-E04D45391FF2}" destId="{D1ED6634-2BFD-498B-9B8A-E6B52F7B042B}" srcOrd="0" destOrd="0" presId="urn:microsoft.com/office/officeart/2005/8/layout/vList2"/>
    <dgm:cxn modelId="{570DF48F-5009-4FA8-88B6-B43C6637AD0D}" srcId="{F2C35409-A8E1-43D1-9812-E04D45391FF2}" destId="{D3DFB767-A9B6-4ABE-88AF-F7DC4BC8F49B}" srcOrd="3" destOrd="0" parTransId="{497D2343-D11D-425E-9225-3F901A885884}" sibTransId="{36F2ACB6-CD61-4936-A46B-D57418ABA91C}"/>
    <dgm:cxn modelId="{E1A7CED4-6D5A-442D-B79E-C6B91087A2F1}" type="presOf" srcId="{C3EB7CED-4422-42AD-B534-AB68D4192A29}" destId="{95ED2013-1079-4B2D-A4EB-2E27B256F739}" srcOrd="0" destOrd="0" presId="urn:microsoft.com/office/officeart/2005/8/layout/vList2"/>
    <dgm:cxn modelId="{422D32D6-ED61-4A1B-8045-09A2AEA16983}" srcId="{F2C35409-A8E1-43D1-9812-E04D45391FF2}" destId="{13528051-C288-44B5-BCAE-3F29FF26625E}" srcOrd="4" destOrd="0" parTransId="{DA8403D0-40AE-4E1D-8E49-7CE183BFB293}" sibTransId="{2903793C-BB71-4D86-B2A9-E9BF93DE4683}"/>
    <dgm:cxn modelId="{15C415E5-1B98-453F-B3E0-92613E5C5D32}" type="presOf" srcId="{D3DFB767-A9B6-4ABE-88AF-F7DC4BC8F49B}" destId="{456519ED-6F7D-410A-8089-209458385C4F}" srcOrd="0" destOrd="0" presId="urn:microsoft.com/office/officeart/2005/8/layout/vList2"/>
    <dgm:cxn modelId="{4F38180D-A039-4EC2-A85B-C6B70B0291F6}" type="presParOf" srcId="{D1ED6634-2BFD-498B-9B8A-E6B52F7B042B}" destId="{95ED2013-1079-4B2D-A4EB-2E27B256F739}" srcOrd="0" destOrd="0" presId="urn:microsoft.com/office/officeart/2005/8/layout/vList2"/>
    <dgm:cxn modelId="{43F396E9-794B-400F-B178-59D34BCDE036}" type="presParOf" srcId="{D1ED6634-2BFD-498B-9B8A-E6B52F7B042B}" destId="{594B5AE3-1597-4175-91D0-1AC17F98B5E4}" srcOrd="1" destOrd="0" presId="urn:microsoft.com/office/officeart/2005/8/layout/vList2"/>
    <dgm:cxn modelId="{6FA41965-CAD9-4E0C-8E95-CDAEBCFB4200}" type="presParOf" srcId="{D1ED6634-2BFD-498B-9B8A-E6B52F7B042B}" destId="{6EF4FDA8-12B5-4255-9E64-1B9EE77C9F82}" srcOrd="2" destOrd="0" presId="urn:microsoft.com/office/officeart/2005/8/layout/vList2"/>
    <dgm:cxn modelId="{E4E9779A-8A85-4C3D-8F2B-E264BCB109C1}" type="presParOf" srcId="{D1ED6634-2BFD-498B-9B8A-E6B52F7B042B}" destId="{84998DDA-AA86-4FCF-A687-FB2C7D6459F7}" srcOrd="3" destOrd="0" presId="urn:microsoft.com/office/officeart/2005/8/layout/vList2"/>
    <dgm:cxn modelId="{DE5D8C03-97BD-46A0-BDE5-21F0852ED8A1}" type="presParOf" srcId="{D1ED6634-2BFD-498B-9B8A-E6B52F7B042B}" destId="{F3224694-37D0-441B-B92C-7078C586B34B}" srcOrd="4" destOrd="0" presId="urn:microsoft.com/office/officeart/2005/8/layout/vList2"/>
    <dgm:cxn modelId="{F703969F-FD41-486D-890E-DA438CBB51BB}" type="presParOf" srcId="{D1ED6634-2BFD-498B-9B8A-E6B52F7B042B}" destId="{F29364D3-320F-414D-9AC9-7AB853B4388F}" srcOrd="5" destOrd="0" presId="urn:microsoft.com/office/officeart/2005/8/layout/vList2"/>
    <dgm:cxn modelId="{6F28683B-69C8-4010-B7F6-FD51B6299FE8}" type="presParOf" srcId="{D1ED6634-2BFD-498B-9B8A-E6B52F7B042B}" destId="{456519ED-6F7D-410A-8089-209458385C4F}" srcOrd="6" destOrd="0" presId="urn:microsoft.com/office/officeart/2005/8/layout/vList2"/>
    <dgm:cxn modelId="{2137760F-C92B-4BC7-929D-F4D0E33A78DA}" type="presParOf" srcId="{D1ED6634-2BFD-498B-9B8A-E6B52F7B042B}" destId="{004C0328-70AC-425A-BF0A-F4A7DBEDD33F}" srcOrd="7" destOrd="0" presId="urn:microsoft.com/office/officeart/2005/8/layout/vList2"/>
    <dgm:cxn modelId="{3390221C-0469-4840-B1CC-39494626F0BA}" type="presParOf" srcId="{D1ED6634-2BFD-498B-9B8A-E6B52F7B042B}" destId="{356C6747-ED75-450B-A5C2-FB9B3F24828A}"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FC2756-A1B2-43CE-B9AE-F75D04B6BEA2}" type="doc">
      <dgm:prSet loTypeId="urn:microsoft.com/office/officeart/2005/8/layout/cycle2" loCatId="cycle" qsTypeId="urn:microsoft.com/office/officeart/2005/8/quickstyle/simple1" qsCatId="simple" csTypeId="urn:microsoft.com/office/officeart/2005/8/colors/colorful5" csCatId="colorful"/>
      <dgm:spPr/>
      <dgm:t>
        <a:bodyPr/>
        <a:lstStyle/>
        <a:p>
          <a:endParaRPr lang="en-GB"/>
        </a:p>
      </dgm:t>
    </dgm:pt>
    <dgm:pt modelId="{EC95C31B-E031-4EC3-8AB3-744DB9D63708}">
      <dgm:prSet/>
      <dgm:spPr/>
      <dgm:t>
        <a:bodyPr/>
        <a:lstStyle/>
        <a:p>
          <a:r>
            <a:rPr lang="en-GB"/>
            <a:t>Housing</a:t>
          </a:r>
        </a:p>
      </dgm:t>
    </dgm:pt>
    <dgm:pt modelId="{F8BC0BAE-B81E-42A9-A804-8734AF3B0372}" type="parTrans" cxnId="{B17C3C7A-A570-4B0B-A65F-EABD77C6139D}">
      <dgm:prSet/>
      <dgm:spPr/>
      <dgm:t>
        <a:bodyPr/>
        <a:lstStyle/>
        <a:p>
          <a:endParaRPr lang="en-GB"/>
        </a:p>
      </dgm:t>
    </dgm:pt>
    <dgm:pt modelId="{8331CB0B-BCCB-432A-888F-FE105DFF0E90}" type="sibTrans" cxnId="{B17C3C7A-A570-4B0B-A65F-EABD77C6139D}">
      <dgm:prSet/>
      <dgm:spPr/>
      <dgm:t>
        <a:bodyPr/>
        <a:lstStyle/>
        <a:p>
          <a:endParaRPr lang="en-GB"/>
        </a:p>
      </dgm:t>
    </dgm:pt>
    <dgm:pt modelId="{99A5AB5D-CF55-4982-B6BE-F1A7F0510EEC}">
      <dgm:prSet/>
      <dgm:spPr/>
      <dgm:t>
        <a:bodyPr/>
        <a:lstStyle/>
        <a:p>
          <a:r>
            <a:rPr lang="en-GB"/>
            <a:t>Employment</a:t>
          </a:r>
        </a:p>
      </dgm:t>
    </dgm:pt>
    <dgm:pt modelId="{30209C95-56AB-47D8-92EC-F6012235AAA6}" type="parTrans" cxnId="{B2923BDC-BC8F-4982-9A68-E01F169580AB}">
      <dgm:prSet/>
      <dgm:spPr/>
      <dgm:t>
        <a:bodyPr/>
        <a:lstStyle/>
        <a:p>
          <a:endParaRPr lang="en-GB"/>
        </a:p>
      </dgm:t>
    </dgm:pt>
    <dgm:pt modelId="{D6CB3516-6487-42EB-9E2D-FA1C4EFC870C}" type="sibTrans" cxnId="{B2923BDC-BC8F-4982-9A68-E01F169580AB}">
      <dgm:prSet/>
      <dgm:spPr/>
      <dgm:t>
        <a:bodyPr/>
        <a:lstStyle/>
        <a:p>
          <a:endParaRPr lang="en-GB"/>
        </a:p>
      </dgm:t>
    </dgm:pt>
    <dgm:pt modelId="{C863BAA7-C585-48F1-80EB-27D6426BD8B0}">
      <dgm:prSet/>
      <dgm:spPr/>
      <dgm:t>
        <a:bodyPr/>
        <a:lstStyle/>
        <a:p>
          <a:r>
            <a:rPr lang="en-GB"/>
            <a:t>Education</a:t>
          </a:r>
        </a:p>
      </dgm:t>
    </dgm:pt>
    <dgm:pt modelId="{83FECC9E-2FB9-4DB0-9314-7A2D69304EA1}" type="parTrans" cxnId="{67AF4F52-2BD4-438F-8A69-D80FAFA407CE}">
      <dgm:prSet/>
      <dgm:spPr/>
      <dgm:t>
        <a:bodyPr/>
        <a:lstStyle/>
        <a:p>
          <a:endParaRPr lang="en-GB"/>
        </a:p>
      </dgm:t>
    </dgm:pt>
    <dgm:pt modelId="{C7EA7160-B4D0-48AB-97E8-AA5D131C5533}" type="sibTrans" cxnId="{67AF4F52-2BD4-438F-8A69-D80FAFA407CE}">
      <dgm:prSet/>
      <dgm:spPr/>
      <dgm:t>
        <a:bodyPr/>
        <a:lstStyle/>
        <a:p>
          <a:endParaRPr lang="en-GB"/>
        </a:p>
      </dgm:t>
    </dgm:pt>
    <dgm:pt modelId="{749F8D3A-113B-4F82-AB9A-8DBE09BA80EF}">
      <dgm:prSet/>
      <dgm:spPr/>
      <dgm:t>
        <a:bodyPr/>
        <a:lstStyle/>
        <a:p>
          <a:r>
            <a:rPr lang="en-GB"/>
            <a:t>Income</a:t>
          </a:r>
        </a:p>
      </dgm:t>
    </dgm:pt>
    <dgm:pt modelId="{A3203708-4B42-423F-B976-75BAC7E8BB7C}" type="parTrans" cxnId="{13270B3E-FF22-40F7-B77E-A222000FC529}">
      <dgm:prSet/>
      <dgm:spPr/>
      <dgm:t>
        <a:bodyPr/>
        <a:lstStyle/>
        <a:p>
          <a:endParaRPr lang="en-GB"/>
        </a:p>
      </dgm:t>
    </dgm:pt>
    <dgm:pt modelId="{4D0EC7E3-ECF6-474C-98E4-984001B35762}" type="sibTrans" cxnId="{13270B3E-FF22-40F7-B77E-A222000FC529}">
      <dgm:prSet/>
      <dgm:spPr/>
      <dgm:t>
        <a:bodyPr/>
        <a:lstStyle/>
        <a:p>
          <a:endParaRPr lang="en-GB"/>
        </a:p>
      </dgm:t>
    </dgm:pt>
    <dgm:pt modelId="{964FE568-D601-4126-A6CB-E5F3B12AC477}">
      <dgm:prSet/>
      <dgm:spPr/>
      <dgm:t>
        <a:bodyPr/>
        <a:lstStyle/>
        <a:p>
          <a:r>
            <a:rPr lang="en-GB"/>
            <a:t>Transport</a:t>
          </a:r>
        </a:p>
      </dgm:t>
    </dgm:pt>
    <dgm:pt modelId="{25A9F626-8CC3-4FE5-B014-12B96D366491}" type="parTrans" cxnId="{154A9B59-69DA-4152-ADC0-09560059C340}">
      <dgm:prSet/>
      <dgm:spPr/>
      <dgm:t>
        <a:bodyPr/>
        <a:lstStyle/>
        <a:p>
          <a:endParaRPr lang="en-GB"/>
        </a:p>
      </dgm:t>
    </dgm:pt>
    <dgm:pt modelId="{00BB8AB6-FF30-45F7-B221-B6C9888EE16D}" type="sibTrans" cxnId="{154A9B59-69DA-4152-ADC0-09560059C340}">
      <dgm:prSet/>
      <dgm:spPr/>
      <dgm:t>
        <a:bodyPr/>
        <a:lstStyle/>
        <a:p>
          <a:endParaRPr lang="en-GB"/>
        </a:p>
      </dgm:t>
    </dgm:pt>
    <dgm:pt modelId="{52F8A161-8ECF-4A27-AEE2-3EA4F3C3724F}">
      <dgm:prSet/>
      <dgm:spPr/>
      <dgm:t>
        <a:bodyPr/>
        <a:lstStyle/>
        <a:p>
          <a:r>
            <a:rPr lang="en-GB"/>
            <a:t>Environment</a:t>
          </a:r>
        </a:p>
      </dgm:t>
    </dgm:pt>
    <dgm:pt modelId="{9278C8EF-F5F5-49C6-88D1-07C626715B2E}" type="parTrans" cxnId="{DC5CBA31-4EB3-41E7-96E0-4B1FEED2DA5E}">
      <dgm:prSet/>
      <dgm:spPr/>
      <dgm:t>
        <a:bodyPr/>
        <a:lstStyle/>
        <a:p>
          <a:endParaRPr lang="en-GB"/>
        </a:p>
      </dgm:t>
    </dgm:pt>
    <dgm:pt modelId="{D7F74764-45B4-4556-9FC5-0AB5B0CECC3C}" type="sibTrans" cxnId="{DC5CBA31-4EB3-41E7-96E0-4B1FEED2DA5E}">
      <dgm:prSet/>
      <dgm:spPr/>
      <dgm:t>
        <a:bodyPr/>
        <a:lstStyle/>
        <a:p>
          <a:endParaRPr lang="en-GB"/>
        </a:p>
      </dgm:t>
    </dgm:pt>
    <dgm:pt modelId="{AF499F1E-DFC1-40D7-8AF9-EAE6DC87CC12}">
      <dgm:prSet/>
      <dgm:spPr/>
      <dgm:t>
        <a:bodyPr/>
        <a:lstStyle/>
        <a:p>
          <a:r>
            <a:rPr lang="en-GB"/>
            <a:t>Social connections</a:t>
          </a:r>
        </a:p>
      </dgm:t>
    </dgm:pt>
    <dgm:pt modelId="{71F32F98-F6C8-45F9-AF00-3E56F940F170}" type="parTrans" cxnId="{ED04CF1B-FB41-46F3-84D6-35C83DA80E1B}">
      <dgm:prSet/>
      <dgm:spPr/>
      <dgm:t>
        <a:bodyPr/>
        <a:lstStyle/>
        <a:p>
          <a:endParaRPr lang="en-GB"/>
        </a:p>
      </dgm:t>
    </dgm:pt>
    <dgm:pt modelId="{FF52BA37-1B71-4BF6-8278-05845EB073EC}" type="sibTrans" cxnId="{ED04CF1B-FB41-46F3-84D6-35C83DA80E1B}">
      <dgm:prSet/>
      <dgm:spPr/>
      <dgm:t>
        <a:bodyPr/>
        <a:lstStyle/>
        <a:p>
          <a:endParaRPr lang="en-GB"/>
        </a:p>
      </dgm:t>
    </dgm:pt>
    <dgm:pt modelId="{F1655A3B-86DD-4A5D-AB90-A73876A7ECB0}">
      <dgm:prSet/>
      <dgm:spPr/>
      <dgm:t>
        <a:bodyPr/>
        <a:lstStyle/>
        <a:p>
          <a:r>
            <a:rPr lang="en-GB"/>
            <a:t>Access to services</a:t>
          </a:r>
        </a:p>
      </dgm:t>
    </dgm:pt>
    <dgm:pt modelId="{304F5FCD-1B66-429F-9F32-4902E324D427}" type="parTrans" cxnId="{28C58653-BCE6-4532-8F8C-BE0CA9CDAC98}">
      <dgm:prSet/>
      <dgm:spPr/>
      <dgm:t>
        <a:bodyPr/>
        <a:lstStyle/>
        <a:p>
          <a:endParaRPr lang="en-GB"/>
        </a:p>
      </dgm:t>
    </dgm:pt>
    <dgm:pt modelId="{077965D9-3727-4A85-BA9A-303C04577155}" type="sibTrans" cxnId="{28C58653-BCE6-4532-8F8C-BE0CA9CDAC98}">
      <dgm:prSet/>
      <dgm:spPr/>
      <dgm:t>
        <a:bodyPr/>
        <a:lstStyle/>
        <a:p>
          <a:endParaRPr lang="en-GB"/>
        </a:p>
      </dgm:t>
    </dgm:pt>
    <dgm:pt modelId="{A44C04CB-1564-4C1F-8F06-5017BDC16BB9}" type="pres">
      <dgm:prSet presAssocID="{0FFC2756-A1B2-43CE-B9AE-F75D04B6BEA2}" presName="cycle" presStyleCnt="0">
        <dgm:presLayoutVars>
          <dgm:dir/>
          <dgm:resizeHandles val="exact"/>
        </dgm:presLayoutVars>
      </dgm:prSet>
      <dgm:spPr/>
    </dgm:pt>
    <dgm:pt modelId="{313CA08D-6998-4F49-B99B-243FD167599A}" type="pres">
      <dgm:prSet presAssocID="{EC95C31B-E031-4EC3-8AB3-744DB9D63708}" presName="node" presStyleLbl="node1" presStyleIdx="0" presStyleCnt="8">
        <dgm:presLayoutVars>
          <dgm:bulletEnabled val="1"/>
        </dgm:presLayoutVars>
      </dgm:prSet>
      <dgm:spPr/>
    </dgm:pt>
    <dgm:pt modelId="{4A87DA97-22FC-4BED-A8C9-48E042AA340A}" type="pres">
      <dgm:prSet presAssocID="{8331CB0B-BCCB-432A-888F-FE105DFF0E90}" presName="sibTrans" presStyleLbl="sibTrans2D1" presStyleIdx="0" presStyleCnt="8"/>
      <dgm:spPr/>
    </dgm:pt>
    <dgm:pt modelId="{9E48DE3D-1FDE-488D-8EB1-F2712633E276}" type="pres">
      <dgm:prSet presAssocID="{8331CB0B-BCCB-432A-888F-FE105DFF0E90}" presName="connectorText" presStyleLbl="sibTrans2D1" presStyleIdx="0" presStyleCnt="8"/>
      <dgm:spPr/>
    </dgm:pt>
    <dgm:pt modelId="{A726FF8A-0E71-41EB-A281-94C33DF2388F}" type="pres">
      <dgm:prSet presAssocID="{99A5AB5D-CF55-4982-B6BE-F1A7F0510EEC}" presName="node" presStyleLbl="node1" presStyleIdx="1" presStyleCnt="8">
        <dgm:presLayoutVars>
          <dgm:bulletEnabled val="1"/>
        </dgm:presLayoutVars>
      </dgm:prSet>
      <dgm:spPr/>
    </dgm:pt>
    <dgm:pt modelId="{429BA307-A160-441A-98FD-62E7BC3ED8CB}" type="pres">
      <dgm:prSet presAssocID="{D6CB3516-6487-42EB-9E2D-FA1C4EFC870C}" presName="sibTrans" presStyleLbl="sibTrans2D1" presStyleIdx="1" presStyleCnt="8"/>
      <dgm:spPr/>
    </dgm:pt>
    <dgm:pt modelId="{7EB10DA9-2BF2-4BFB-B3B3-FD861650A94C}" type="pres">
      <dgm:prSet presAssocID="{D6CB3516-6487-42EB-9E2D-FA1C4EFC870C}" presName="connectorText" presStyleLbl="sibTrans2D1" presStyleIdx="1" presStyleCnt="8"/>
      <dgm:spPr/>
    </dgm:pt>
    <dgm:pt modelId="{ACDE0EBB-8ED6-4868-A2D9-C27CF51C179B}" type="pres">
      <dgm:prSet presAssocID="{C863BAA7-C585-48F1-80EB-27D6426BD8B0}" presName="node" presStyleLbl="node1" presStyleIdx="2" presStyleCnt="8">
        <dgm:presLayoutVars>
          <dgm:bulletEnabled val="1"/>
        </dgm:presLayoutVars>
      </dgm:prSet>
      <dgm:spPr/>
    </dgm:pt>
    <dgm:pt modelId="{D0EEA752-1FAC-41CA-9931-DBB108EC72F2}" type="pres">
      <dgm:prSet presAssocID="{C7EA7160-B4D0-48AB-97E8-AA5D131C5533}" presName="sibTrans" presStyleLbl="sibTrans2D1" presStyleIdx="2" presStyleCnt="8"/>
      <dgm:spPr/>
    </dgm:pt>
    <dgm:pt modelId="{71C30C40-AA0E-4B64-B955-8EB0E364EEE5}" type="pres">
      <dgm:prSet presAssocID="{C7EA7160-B4D0-48AB-97E8-AA5D131C5533}" presName="connectorText" presStyleLbl="sibTrans2D1" presStyleIdx="2" presStyleCnt="8"/>
      <dgm:spPr/>
    </dgm:pt>
    <dgm:pt modelId="{DC6F6DE5-E59B-4FAC-991E-850FBB31016F}" type="pres">
      <dgm:prSet presAssocID="{749F8D3A-113B-4F82-AB9A-8DBE09BA80EF}" presName="node" presStyleLbl="node1" presStyleIdx="3" presStyleCnt="8">
        <dgm:presLayoutVars>
          <dgm:bulletEnabled val="1"/>
        </dgm:presLayoutVars>
      </dgm:prSet>
      <dgm:spPr/>
    </dgm:pt>
    <dgm:pt modelId="{177A76C2-03CF-4805-98A6-5DE13C3F6D3D}" type="pres">
      <dgm:prSet presAssocID="{4D0EC7E3-ECF6-474C-98E4-984001B35762}" presName="sibTrans" presStyleLbl="sibTrans2D1" presStyleIdx="3" presStyleCnt="8"/>
      <dgm:spPr/>
    </dgm:pt>
    <dgm:pt modelId="{B5B438F5-3C78-4413-A9B7-81443C59F77F}" type="pres">
      <dgm:prSet presAssocID="{4D0EC7E3-ECF6-474C-98E4-984001B35762}" presName="connectorText" presStyleLbl="sibTrans2D1" presStyleIdx="3" presStyleCnt="8"/>
      <dgm:spPr/>
    </dgm:pt>
    <dgm:pt modelId="{77A886E4-E233-427C-ABDE-34D2C316B877}" type="pres">
      <dgm:prSet presAssocID="{964FE568-D601-4126-A6CB-E5F3B12AC477}" presName="node" presStyleLbl="node1" presStyleIdx="4" presStyleCnt="8">
        <dgm:presLayoutVars>
          <dgm:bulletEnabled val="1"/>
        </dgm:presLayoutVars>
      </dgm:prSet>
      <dgm:spPr/>
    </dgm:pt>
    <dgm:pt modelId="{835C958A-7C2C-4926-B2A3-65B0721C34AE}" type="pres">
      <dgm:prSet presAssocID="{00BB8AB6-FF30-45F7-B221-B6C9888EE16D}" presName="sibTrans" presStyleLbl="sibTrans2D1" presStyleIdx="4" presStyleCnt="8"/>
      <dgm:spPr/>
    </dgm:pt>
    <dgm:pt modelId="{7C52047F-4A0E-466D-8554-C87BB095783F}" type="pres">
      <dgm:prSet presAssocID="{00BB8AB6-FF30-45F7-B221-B6C9888EE16D}" presName="connectorText" presStyleLbl="sibTrans2D1" presStyleIdx="4" presStyleCnt="8"/>
      <dgm:spPr/>
    </dgm:pt>
    <dgm:pt modelId="{5B8DF4A8-D4CE-4A37-8719-1BEFD4DE7FEC}" type="pres">
      <dgm:prSet presAssocID="{52F8A161-8ECF-4A27-AEE2-3EA4F3C3724F}" presName="node" presStyleLbl="node1" presStyleIdx="5" presStyleCnt="8">
        <dgm:presLayoutVars>
          <dgm:bulletEnabled val="1"/>
        </dgm:presLayoutVars>
      </dgm:prSet>
      <dgm:spPr/>
    </dgm:pt>
    <dgm:pt modelId="{1CA5C417-D0D7-4A31-882A-8CFE61585B13}" type="pres">
      <dgm:prSet presAssocID="{D7F74764-45B4-4556-9FC5-0AB5B0CECC3C}" presName="sibTrans" presStyleLbl="sibTrans2D1" presStyleIdx="5" presStyleCnt="8"/>
      <dgm:spPr/>
    </dgm:pt>
    <dgm:pt modelId="{C75A6DF4-C1A5-419C-A02F-245DD241DF60}" type="pres">
      <dgm:prSet presAssocID="{D7F74764-45B4-4556-9FC5-0AB5B0CECC3C}" presName="connectorText" presStyleLbl="sibTrans2D1" presStyleIdx="5" presStyleCnt="8"/>
      <dgm:spPr/>
    </dgm:pt>
    <dgm:pt modelId="{C3BEDFD8-E44C-4472-B89A-9BD8F0F2D4C2}" type="pres">
      <dgm:prSet presAssocID="{AF499F1E-DFC1-40D7-8AF9-EAE6DC87CC12}" presName="node" presStyleLbl="node1" presStyleIdx="6" presStyleCnt="8">
        <dgm:presLayoutVars>
          <dgm:bulletEnabled val="1"/>
        </dgm:presLayoutVars>
      </dgm:prSet>
      <dgm:spPr/>
    </dgm:pt>
    <dgm:pt modelId="{AE5A8548-1410-4408-B6C2-12457E3E308B}" type="pres">
      <dgm:prSet presAssocID="{FF52BA37-1B71-4BF6-8278-05845EB073EC}" presName="sibTrans" presStyleLbl="sibTrans2D1" presStyleIdx="6" presStyleCnt="8"/>
      <dgm:spPr/>
    </dgm:pt>
    <dgm:pt modelId="{A23610FD-E831-4314-9C58-35880B2D7C9A}" type="pres">
      <dgm:prSet presAssocID="{FF52BA37-1B71-4BF6-8278-05845EB073EC}" presName="connectorText" presStyleLbl="sibTrans2D1" presStyleIdx="6" presStyleCnt="8"/>
      <dgm:spPr/>
    </dgm:pt>
    <dgm:pt modelId="{BB364EDE-BCEF-443B-AFB0-ED10DA08D9C8}" type="pres">
      <dgm:prSet presAssocID="{F1655A3B-86DD-4A5D-AB90-A73876A7ECB0}" presName="node" presStyleLbl="node1" presStyleIdx="7" presStyleCnt="8">
        <dgm:presLayoutVars>
          <dgm:bulletEnabled val="1"/>
        </dgm:presLayoutVars>
      </dgm:prSet>
      <dgm:spPr/>
    </dgm:pt>
    <dgm:pt modelId="{E5757215-DC5E-4D95-A862-BFE56367C61E}" type="pres">
      <dgm:prSet presAssocID="{077965D9-3727-4A85-BA9A-303C04577155}" presName="sibTrans" presStyleLbl="sibTrans2D1" presStyleIdx="7" presStyleCnt="8"/>
      <dgm:spPr/>
    </dgm:pt>
    <dgm:pt modelId="{1405B49B-6991-44AB-9E0D-18CDD8375CAA}" type="pres">
      <dgm:prSet presAssocID="{077965D9-3727-4A85-BA9A-303C04577155}" presName="connectorText" presStyleLbl="sibTrans2D1" presStyleIdx="7" presStyleCnt="8"/>
      <dgm:spPr/>
    </dgm:pt>
  </dgm:ptLst>
  <dgm:cxnLst>
    <dgm:cxn modelId="{91113305-FC0F-4B12-83F0-48093C9A9D83}" type="presOf" srcId="{AF499F1E-DFC1-40D7-8AF9-EAE6DC87CC12}" destId="{C3BEDFD8-E44C-4472-B89A-9BD8F0F2D4C2}" srcOrd="0" destOrd="0" presId="urn:microsoft.com/office/officeart/2005/8/layout/cycle2"/>
    <dgm:cxn modelId="{02A07411-A8CC-4B12-85F9-C3459413F606}" type="presOf" srcId="{FF52BA37-1B71-4BF6-8278-05845EB073EC}" destId="{A23610FD-E831-4314-9C58-35880B2D7C9A}" srcOrd="1" destOrd="0" presId="urn:microsoft.com/office/officeart/2005/8/layout/cycle2"/>
    <dgm:cxn modelId="{B3974B17-1819-409E-BCE7-231432FD6879}" type="presOf" srcId="{749F8D3A-113B-4F82-AB9A-8DBE09BA80EF}" destId="{DC6F6DE5-E59B-4FAC-991E-850FBB31016F}" srcOrd="0" destOrd="0" presId="urn:microsoft.com/office/officeart/2005/8/layout/cycle2"/>
    <dgm:cxn modelId="{53919B1B-2CA5-41F7-A971-98748B463F60}" type="presOf" srcId="{00BB8AB6-FF30-45F7-B221-B6C9888EE16D}" destId="{7C52047F-4A0E-466D-8554-C87BB095783F}" srcOrd="1" destOrd="0" presId="urn:microsoft.com/office/officeart/2005/8/layout/cycle2"/>
    <dgm:cxn modelId="{ED04CF1B-FB41-46F3-84D6-35C83DA80E1B}" srcId="{0FFC2756-A1B2-43CE-B9AE-F75D04B6BEA2}" destId="{AF499F1E-DFC1-40D7-8AF9-EAE6DC87CC12}" srcOrd="6" destOrd="0" parTransId="{71F32F98-F6C8-45F9-AF00-3E56F940F170}" sibTransId="{FF52BA37-1B71-4BF6-8278-05845EB073EC}"/>
    <dgm:cxn modelId="{0DD8F61F-6A6D-4907-938E-042CB42DC68F}" type="presOf" srcId="{C7EA7160-B4D0-48AB-97E8-AA5D131C5533}" destId="{71C30C40-AA0E-4B64-B955-8EB0E364EEE5}" srcOrd="1" destOrd="0" presId="urn:microsoft.com/office/officeart/2005/8/layout/cycle2"/>
    <dgm:cxn modelId="{557D232E-5BB6-4A27-9FB3-96B4A0B57399}" type="presOf" srcId="{8331CB0B-BCCB-432A-888F-FE105DFF0E90}" destId="{4A87DA97-22FC-4BED-A8C9-48E042AA340A}" srcOrd="0" destOrd="0" presId="urn:microsoft.com/office/officeart/2005/8/layout/cycle2"/>
    <dgm:cxn modelId="{DC5CBA31-4EB3-41E7-96E0-4B1FEED2DA5E}" srcId="{0FFC2756-A1B2-43CE-B9AE-F75D04B6BEA2}" destId="{52F8A161-8ECF-4A27-AEE2-3EA4F3C3724F}" srcOrd="5" destOrd="0" parTransId="{9278C8EF-F5F5-49C6-88D1-07C626715B2E}" sibTransId="{D7F74764-45B4-4556-9FC5-0AB5B0CECC3C}"/>
    <dgm:cxn modelId="{F50CFB36-3659-4873-9F27-7C68A3BDBE5A}" type="presOf" srcId="{4D0EC7E3-ECF6-474C-98E4-984001B35762}" destId="{B5B438F5-3C78-4413-A9B7-81443C59F77F}" srcOrd="1" destOrd="0" presId="urn:microsoft.com/office/officeart/2005/8/layout/cycle2"/>
    <dgm:cxn modelId="{6DB86C39-08C2-4A17-B5E8-1668E6636E65}" type="presOf" srcId="{D6CB3516-6487-42EB-9E2D-FA1C4EFC870C}" destId="{429BA307-A160-441A-98FD-62E7BC3ED8CB}" srcOrd="0" destOrd="0" presId="urn:microsoft.com/office/officeart/2005/8/layout/cycle2"/>
    <dgm:cxn modelId="{13270B3E-FF22-40F7-B77E-A222000FC529}" srcId="{0FFC2756-A1B2-43CE-B9AE-F75D04B6BEA2}" destId="{749F8D3A-113B-4F82-AB9A-8DBE09BA80EF}" srcOrd="3" destOrd="0" parTransId="{A3203708-4B42-423F-B976-75BAC7E8BB7C}" sibTransId="{4D0EC7E3-ECF6-474C-98E4-984001B35762}"/>
    <dgm:cxn modelId="{F1BCF65B-1572-4FC8-BAE1-E543763B244F}" type="presOf" srcId="{D7F74764-45B4-4556-9FC5-0AB5B0CECC3C}" destId="{C75A6DF4-C1A5-419C-A02F-245DD241DF60}" srcOrd="1" destOrd="0" presId="urn:microsoft.com/office/officeart/2005/8/layout/cycle2"/>
    <dgm:cxn modelId="{BBB00F67-FCE5-4A35-8C30-2E4498CD2572}" type="presOf" srcId="{00BB8AB6-FF30-45F7-B221-B6C9888EE16D}" destId="{835C958A-7C2C-4926-B2A3-65B0721C34AE}" srcOrd="0" destOrd="0" presId="urn:microsoft.com/office/officeart/2005/8/layout/cycle2"/>
    <dgm:cxn modelId="{3ACE2451-1ED6-4BD7-9BCE-1354FD1A1CE5}" type="presOf" srcId="{D6CB3516-6487-42EB-9E2D-FA1C4EFC870C}" destId="{7EB10DA9-2BF2-4BFB-B3B3-FD861650A94C}" srcOrd="1" destOrd="0" presId="urn:microsoft.com/office/officeart/2005/8/layout/cycle2"/>
    <dgm:cxn modelId="{67AF4F52-2BD4-438F-8A69-D80FAFA407CE}" srcId="{0FFC2756-A1B2-43CE-B9AE-F75D04B6BEA2}" destId="{C863BAA7-C585-48F1-80EB-27D6426BD8B0}" srcOrd="2" destOrd="0" parTransId="{83FECC9E-2FB9-4DB0-9314-7A2D69304EA1}" sibTransId="{C7EA7160-B4D0-48AB-97E8-AA5D131C5533}"/>
    <dgm:cxn modelId="{28C58653-BCE6-4532-8F8C-BE0CA9CDAC98}" srcId="{0FFC2756-A1B2-43CE-B9AE-F75D04B6BEA2}" destId="{F1655A3B-86DD-4A5D-AB90-A73876A7ECB0}" srcOrd="7" destOrd="0" parTransId="{304F5FCD-1B66-429F-9F32-4902E324D427}" sibTransId="{077965D9-3727-4A85-BA9A-303C04577155}"/>
    <dgm:cxn modelId="{0ED82E55-17A2-41D4-8542-8C7C776D1D97}" type="presOf" srcId="{D7F74764-45B4-4556-9FC5-0AB5B0CECC3C}" destId="{1CA5C417-D0D7-4A31-882A-8CFE61585B13}" srcOrd="0" destOrd="0" presId="urn:microsoft.com/office/officeart/2005/8/layout/cycle2"/>
    <dgm:cxn modelId="{154A9B59-69DA-4152-ADC0-09560059C340}" srcId="{0FFC2756-A1B2-43CE-B9AE-F75D04B6BEA2}" destId="{964FE568-D601-4126-A6CB-E5F3B12AC477}" srcOrd="4" destOrd="0" parTransId="{25A9F626-8CC3-4FE5-B014-12B96D366491}" sibTransId="{00BB8AB6-FF30-45F7-B221-B6C9888EE16D}"/>
    <dgm:cxn modelId="{B17C3C7A-A570-4B0B-A65F-EABD77C6139D}" srcId="{0FFC2756-A1B2-43CE-B9AE-F75D04B6BEA2}" destId="{EC95C31B-E031-4EC3-8AB3-744DB9D63708}" srcOrd="0" destOrd="0" parTransId="{F8BC0BAE-B81E-42A9-A804-8734AF3B0372}" sibTransId="{8331CB0B-BCCB-432A-888F-FE105DFF0E90}"/>
    <dgm:cxn modelId="{D641E77B-34DC-42DB-8216-9E0A4089B7F5}" type="presOf" srcId="{077965D9-3727-4A85-BA9A-303C04577155}" destId="{E5757215-DC5E-4D95-A862-BFE56367C61E}" srcOrd="0" destOrd="0" presId="urn:microsoft.com/office/officeart/2005/8/layout/cycle2"/>
    <dgm:cxn modelId="{9A404C7D-2A82-4E58-83E1-D354DB6A4A93}" type="presOf" srcId="{0FFC2756-A1B2-43CE-B9AE-F75D04B6BEA2}" destId="{A44C04CB-1564-4C1F-8F06-5017BDC16BB9}" srcOrd="0" destOrd="0" presId="urn:microsoft.com/office/officeart/2005/8/layout/cycle2"/>
    <dgm:cxn modelId="{1AF3B67D-9990-4248-A2BD-822D63AD9A36}" type="presOf" srcId="{FF52BA37-1B71-4BF6-8278-05845EB073EC}" destId="{AE5A8548-1410-4408-B6C2-12457E3E308B}" srcOrd="0" destOrd="0" presId="urn:microsoft.com/office/officeart/2005/8/layout/cycle2"/>
    <dgm:cxn modelId="{5697F68A-FD2C-4708-9F31-E83CCFE66795}" type="presOf" srcId="{077965D9-3727-4A85-BA9A-303C04577155}" destId="{1405B49B-6991-44AB-9E0D-18CDD8375CAA}" srcOrd="1" destOrd="0" presId="urn:microsoft.com/office/officeart/2005/8/layout/cycle2"/>
    <dgm:cxn modelId="{F19C4F9B-81AA-4DDE-8917-19F97226FD2F}" type="presOf" srcId="{52F8A161-8ECF-4A27-AEE2-3EA4F3C3724F}" destId="{5B8DF4A8-D4CE-4A37-8719-1BEFD4DE7FEC}" srcOrd="0" destOrd="0" presId="urn:microsoft.com/office/officeart/2005/8/layout/cycle2"/>
    <dgm:cxn modelId="{C115D59F-1F5C-4BF1-9588-79BFF550E3AC}" type="presOf" srcId="{964FE568-D601-4126-A6CB-E5F3B12AC477}" destId="{77A886E4-E233-427C-ABDE-34D2C316B877}" srcOrd="0" destOrd="0" presId="urn:microsoft.com/office/officeart/2005/8/layout/cycle2"/>
    <dgm:cxn modelId="{A5C895A0-423B-4F05-92FC-B22072C328E8}" type="presOf" srcId="{99A5AB5D-CF55-4982-B6BE-F1A7F0510EEC}" destId="{A726FF8A-0E71-41EB-A281-94C33DF2388F}" srcOrd="0" destOrd="0" presId="urn:microsoft.com/office/officeart/2005/8/layout/cycle2"/>
    <dgm:cxn modelId="{832678A4-7CE5-4F43-A6BE-3FC7EEED1471}" type="presOf" srcId="{C7EA7160-B4D0-48AB-97E8-AA5D131C5533}" destId="{D0EEA752-1FAC-41CA-9931-DBB108EC72F2}" srcOrd="0" destOrd="0" presId="urn:microsoft.com/office/officeart/2005/8/layout/cycle2"/>
    <dgm:cxn modelId="{240796C7-0A21-4685-BCE5-991C28CDA3AD}" type="presOf" srcId="{EC95C31B-E031-4EC3-8AB3-744DB9D63708}" destId="{313CA08D-6998-4F49-B99B-243FD167599A}" srcOrd="0" destOrd="0" presId="urn:microsoft.com/office/officeart/2005/8/layout/cycle2"/>
    <dgm:cxn modelId="{B2923BDC-BC8F-4982-9A68-E01F169580AB}" srcId="{0FFC2756-A1B2-43CE-B9AE-F75D04B6BEA2}" destId="{99A5AB5D-CF55-4982-B6BE-F1A7F0510EEC}" srcOrd="1" destOrd="0" parTransId="{30209C95-56AB-47D8-92EC-F6012235AAA6}" sibTransId="{D6CB3516-6487-42EB-9E2D-FA1C4EFC870C}"/>
    <dgm:cxn modelId="{920EA9E6-2B5D-43A2-8A25-FCF7952B8B10}" type="presOf" srcId="{8331CB0B-BCCB-432A-888F-FE105DFF0E90}" destId="{9E48DE3D-1FDE-488D-8EB1-F2712633E276}" srcOrd="1" destOrd="0" presId="urn:microsoft.com/office/officeart/2005/8/layout/cycle2"/>
    <dgm:cxn modelId="{44D3DFEA-4833-48A0-A699-5C54B068CD28}" type="presOf" srcId="{4D0EC7E3-ECF6-474C-98E4-984001B35762}" destId="{177A76C2-03CF-4805-98A6-5DE13C3F6D3D}" srcOrd="0" destOrd="0" presId="urn:microsoft.com/office/officeart/2005/8/layout/cycle2"/>
    <dgm:cxn modelId="{85D8F6F8-F1D3-4C71-A34E-6AFEC35E5733}" type="presOf" srcId="{F1655A3B-86DD-4A5D-AB90-A73876A7ECB0}" destId="{BB364EDE-BCEF-443B-AFB0-ED10DA08D9C8}" srcOrd="0" destOrd="0" presId="urn:microsoft.com/office/officeart/2005/8/layout/cycle2"/>
    <dgm:cxn modelId="{73D437FD-5125-4D5E-A5FD-7056141FFFD5}" type="presOf" srcId="{C863BAA7-C585-48F1-80EB-27D6426BD8B0}" destId="{ACDE0EBB-8ED6-4868-A2D9-C27CF51C179B}" srcOrd="0" destOrd="0" presId="urn:microsoft.com/office/officeart/2005/8/layout/cycle2"/>
    <dgm:cxn modelId="{B80E6727-A44B-47E5-8052-B2DC1BFDA6D7}" type="presParOf" srcId="{A44C04CB-1564-4C1F-8F06-5017BDC16BB9}" destId="{313CA08D-6998-4F49-B99B-243FD167599A}" srcOrd="0" destOrd="0" presId="urn:microsoft.com/office/officeart/2005/8/layout/cycle2"/>
    <dgm:cxn modelId="{C4D66A49-4554-4A7A-85E6-C163B63702E5}" type="presParOf" srcId="{A44C04CB-1564-4C1F-8F06-5017BDC16BB9}" destId="{4A87DA97-22FC-4BED-A8C9-48E042AA340A}" srcOrd="1" destOrd="0" presId="urn:microsoft.com/office/officeart/2005/8/layout/cycle2"/>
    <dgm:cxn modelId="{E0EA2DCB-4813-4C25-A6CF-46B590B53B9C}" type="presParOf" srcId="{4A87DA97-22FC-4BED-A8C9-48E042AA340A}" destId="{9E48DE3D-1FDE-488D-8EB1-F2712633E276}" srcOrd="0" destOrd="0" presId="urn:microsoft.com/office/officeart/2005/8/layout/cycle2"/>
    <dgm:cxn modelId="{25E33184-642C-42DC-9C9B-F00747B861FD}" type="presParOf" srcId="{A44C04CB-1564-4C1F-8F06-5017BDC16BB9}" destId="{A726FF8A-0E71-41EB-A281-94C33DF2388F}" srcOrd="2" destOrd="0" presId="urn:microsoft.com/office/officeart/2005/8/layout/cycle2"/>
    <dgm:cxn modelId="{3BF306CB-A2C5-4C55-991D-395E4B43AA70}" type="presParOf" srcId="{A44C04CB-1564-4C1F-8F06-5017BDC16BB9}" destId="{429BA307-A160-441A-98FD-62E7BC3ED8CB}" srcOrd="3" destOrd="0" presId="urn:microsoft.com/office/officeart/2005/8/layout/cycle2"/>
    <dgm:cxn modelId="{7C5C2B9D-1620-4AE2-8FD7-B818075496FC}" type="presParOf" srcId="{429BA307-A160-441A-98FD-62E7BC3ED8CB}" destId="{7EB10DA9-2BF2-4BFB-B3B3-FD861650A94C}" srcOrd="0" destOrd="0" presId="urn:microsoft.com/office/officeart/2005/8/layout/cycle2"/>
    <dgm:cxn modelId="{87FFA377-9C42-4FB1-8441-0360B6428432}" type="presParOf" srcId="{A44C04CB-1564-4C1F-8F06-5017BDC16BB9}" destId="{ACDE0EBB-8ED6-4868-A2D9-C27CF51C179B}" srcOrd="4" destOrd="0" presId="urn:microsoft.com/office/officeart/2005/8/layout/cycle2"/>
    <dgm:cxn modelId="{7128625A-B508-4083-848F-534DE2DDF2F9}" type="presParOf" srcId="{A44C04CB-1564-4C1F-8F06-5017BDC16BB9}" destId="{D0EEA752-1FAC-41CA-9931-DBB108EC72F2}" srcOrd="5" destOrd="0" presId="urn:microsoft.com/office/officeart/2005/8/layout/cycle2"/>
    <dgm:cxn modelId="{A0F1DFA4-8C81-437D-959A-0A0CB5AAC3B0}" type="presParOf" srcId="{D0EEA752-1FAC-41CA-9931-DBB108EC72F2}" destId="{71C30C40-AA0E-4B64-B955-8EB0E364EEE5}" srcOrd="0" destOrd="0" presId="urn:microsoft.com/office/officeart/2005/8/layout/cycle2"/>
    <dgm:cxn modelId="{A299F38A-CDA1-4D89-8F1F-853CDFDEA5C4}" type="presParOf" srcId="{A44C04CB-1564-4C1F-8F06-5017BDC16BB9}" destId="{DC6F6DE5-E59B-4FAC-991E-850FBB31016F}" srcOrd="6" destOrd="0" presId="urn:microsoft.com/office/officeart/2005/8/layout/cycle2"/>
    <dgm:cxn modelId="{39FE164D-C135-4C7A-9EA0-9A2C6A50C1C3}" type="presParOf" srcId="{A44C04CB-1564-4C1F-8F06-5017BDC16BB9}" destId="{177A76C2-03CF-4805-98A6-5DE13C3F6D3D}" srcOrd="7" destOrd="0" presId="urn:microsoft.com/office/officeart/2005/8/layout/cycle2"/>
    <dgm:cxn modelId="{70C52767-BAF8-4C01-8621-D6EC7AD5CBE8}" type="presParOf" srcId="{177A76C2-03CF-4805-98A6-5DE13C3F6D3D}" destId="{B5B438F5-3C78-4413-A9B7-81443C59F77F}" srcOrd="0" destOrd="0" presId="urn:microsoft.com/office/officeart/2005/8/layout/cycle2"/>
    <dgm:cxn modelId="{AE794AB5-4502-4021-871A-6A4B027277FB}" type="presParOf" srcId="{A44C04CB-1564-4C1F-8F06-5017BDC16BB9}" destId="{77A886E4-E233-427C-ABDE-34D2C316B877}" srcOrd="8" destOrd="0" presId="urn:microsoft.com/office/officeart/2005/8/layout/cycle2"/>
    <dgm:cxn modelId="{49C65B07-1DA2-46ED-AAD0-610A74BAD203}" type="presParOf" srcId="{A44C04CB-1564-4C1F-8F06-5017BDC16BB9}" destId="{835C958A-7C2C-4926-B2A3-65B0721C34AE}" srcOrd="9" destOrd="0" presId="urn:microsoft.com/office/officeart/2005/8/layout/cycle2"/>
    <dgm:cxn modelId="{E475C07C-E898-4A2C-8FCC-06EEF77C84A7}" type="presParOf" srcId="{835C958A-7C2C-4926-B2A3-65B0721C34AE}" destId="{7C52047F-4A0E-466D-8554-C87BB095783F}" srcOrd="0" destOrd="0" presId="urn:microsoft.com/office/officeart/2005/8/layout/cycle2"/>
    <dgm:cxn modelId="{64546B2E-96C6-430C-BEEA-B0C63F294709}" type="presParOf" srcId="{A44C04CB-1564-4C1F-8F06-5017BDC16BB9}" destId="{5B8DF4A8-D4CE-4A37-8719-1BEFD4DE7FEC}" srcOrd="10" destOrd="0" presId="urn:microsoft.com/office/officeart/2005/8/layout/cycle2"/>
    <dgm:cxn modelId="{001F08E1-B09B-4E25-B687-658FA256B4D4}" type="presParOf" srcId="{A44C04CB-1564-4C1F-8F06-5017BDC16BB9}" destId="{1CA5C417-D0D7-4A31-882A-8CFE61585B13}" srcOrd="11" destOrd="0" presId="urn:microsoft.com/office/officeart/2005/8/layout/cycle2"/>
    <dgm:cxn modelId="{9EFDFC8F-AD45-4BD0-8F19-382FF3B8ABCB}" type="presParOf" srcId="{1CA5C417-D0D7-4A31-882A-8CFE61585B13}" destId="{C75A6DF4-C1A5-419C-A02F-245DD241DF60}" srcOrd="0" destOrd="0" presId="urn:microsoft.com/office/officeart/2005/8/layout/cycle2"/>
    <dgm:cxn modelId="{3E7EE1AA-FB49-4795-A037-F446120C9CEA}" type="presParOf" srcId="{A44C04CB-1564-4C1F-8F06-5017BDC16BB9}" destId="{C3BEDFD8-E44C-4472-B89A-9BD8F0F2D4C2}" srcOrd="12" destOrd="0" presId="urn:microsoft.com/office/officeart/2005/8/layout/cycle2"/>
    <dgm:cxn modelId="{46EC8E6D-3D7B-474E-B2C3-92FAFB4A8A15}" type="presParOf" srcId="{A44C04CB-1564-4C1F-8F06-5017BDC16BB9}" destId="{AE5A8548-1410-4408-B6C2-12457E3E308B}" srcOrd="13" destOrd="0" presId="urn:microsoft.com/office/officeart/2005/8/layout/cycle2"/>
    <dgm:cxn modelId="{CDA200C1-6E6C-42EB-B896-141AE848F11B}" type="presParOf" srcId="{AE5A8548-1410-4408-B6C2-12457E3E308B}" destId="{A23610FD-E831-4314-9C58-35880B2D7C9A}" srcOrd="0" destOrd="0" presId="urn:microsoft.com/office/officeart/2005/8/layout/cycle2"/>
    <dgm:cxn modelId="{EF7CE699-6D8C-43A8-B85E-A1A33DE35FC9}" type="presParOf" srcId="{A44C04CB-1564-4C1F-8F06-5017BDC16BB9}" destId="{BB364EDE-BCEF-443B-AFB0-ED10DA08D9C8}" srcOrd="14" destOrd="0" presId="urn:microsoft.com/office/officeart/2005/8/layout/cycle2"/>
    <dgm:cxn modelId="{C533517E-D421-4E6D-8558-3E1F9D2676B9}" type="presParOf" srcId="{A44C04CB-1564-4C1F-8F06-5017BDC16BB9}" destId="{E5757215-DC5E-4D95-A862-BFE56367C61E}" srcOrd="15" destOrd="0" presId="urn:microsoft.com/office/officeart/2005/8/layout/cycle2"/>
    <dgm:cxn modelId="{0D27777E-655C-4614-B87A-B24E51A5F429}" type="presParOf" srcId="{E5757215-DC5E-4D95-A862-BFE56367C61E}" destId="{1405B49B-6991-44AB-9E0D-18CDD8375CAA}"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63F301B-D22E-4459-AB3D-EC4087706BBE}"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GB"/>
        </a:p>
      </dgm:t>
    </dgm:pt>
    <dgm:pt modelId="{9AD81BB9-9EFE-4233-82BF-5D6A1444E75E}">
      <dgm:prSet custT="1"/>
      <dgm:spPr/>
      <dgm:t>
        <a:bodyPr/>
        <a:lstStyle/>
        <a:p>
          <a:r>
            <a:rPr lang="en-GB" sz="1600" dirty="0">
              <a:latin typeface="Arial" panose="020B0604020202020204" pitchFamily="34" charset="0"/>
              <a:cs typeface="Arial" panose="020B0604020202020204" pitchFamily="34" charset="0"/>
            </a:rPr>
            <a:t>Patients may face challenges that affect their ability to:</a:t>
          </a:r>
        </a:p>
      </dgm:t>
    </dgm:pt>
    <dgm:pt modelId="{2AFBC8BF-6AE1-4E48-8BB7-6ED1E5CEE1F4}" type="parTrans" cxnId="{9CA86061-ACF8-45FA-B5CB-6C364E5D6B6A}">
      <dgm:prSet/>
      <dgm:spPr/>
      <dgm:t>
        <a:bodyPr/>
        <a:lstStyle/>
        <a:p>
          <a:endParaRPr lang="en-GB">
            <a:latin typeface="Arial" panose="020B0604020202020204" pitchFamily="34" charset="0"/>
            <a:cs typeface="Arial" panose="020B0604020202020204" pitchFamily="34" charset="0"/>
          </a:endParaRPr>
        </a:p>
      </dgm:t>
    </dgm:pt>
    <dgm:pt modelId="{BA4B776E-5257-4D14-8FE2-AF35AA742CDE}" type="sibTrans" cxnId="{9CA86061-ACF8-45FA-B5CB-6C364E5D6B6A}">
      <dgm:prSet/>
      <dgm:spPr/>
      <dgm:t>
        <a:bodyPr/>
        <a:lstStyle/>
        <a:p>
          <a:endParaRPr lang="en-GB">
            <a:latin typeface="Arial" panose="020B0604020202020204" pitchFamily="34" charset="0"/>
            <a:cs typeface="Arial" panose="020B0604020202020204" pitchFamily="34" charset="0"/>
          </a:endParaRPr>
        </a:p>
      </dgm:t>
    </dgm:pt>
    <dgm:pt modelId="{584A3244-34D2-428F-B979-1E1DB12DDF7C}">
      <dgm:prSet custT="1"/>
      <dgm:spPr/>
      <dgm:t>
        <a:bodyPr/>
        <a:lstStyle/>
        <a:p>
          <a:r>
            <a:rPr lang="en-GB" sz="1600" dirty="0">
              <a:latin typeface="Arial" panose="020B0604020202020204" pitchFamily="34" charset="0"/>
              <a:cs typeface="Arial" panose="020B0604020202020204" pitchFamily="34" charset="0"/>
            </a:rPr>
            <a:t>Attend appointments</a:t>
          </a:r>
        </a:p>
      </dgm:t>
    </dgm:pt>
    <dgm:pt modelId="{9AFA9429-BE94-4514-9DF3-009248483A01}" type="parTrans" cxnId="{325275A1-9DF3-449A-8DD2-AC0161D9B813}">
      <dgm:prSet/>
      <dgm:spPr/>
      <dgm:t>
        <a:bodyPr/>
        <a:lstStyle/>
        <a:p>
          <a:endParaRPr lang="en-GB">
            <a:latin typeface="Arial" panose="020B0604020202020204" pitchFamily="34" charset="0"/>
            <a:cs typeface="Arial" panose="020B0604020202020204" pitchFamily="34" charset="0"/>
          </a:endParaRPr>
        </a:p>
      </dgm:t>
    </dgm:pt>
    <dgm:pt modelId="{43E0FB80-26C4-451F-B067-6AA03DFDB54A}" type="sibTrans" cxnId="{325275A1-9DF3-449A-8DD2-AC0161D9B813}">
      <dgm:prSet/>
      <dgm:spPr/>
      <dgm:t>
        <a:bodyPr/>
        <a:lstStyle/>
        <a:p>
          <a:endParaRPr lang="en-GB">
            <a:latin typeface="Arial" panose="020B0604020202020204" pitchFamily="34" charset="0"/>
            <a:cs typeface="Arial" panose="020B0604020202020204" pitchFamily="34" charset="0"/>
          </a:endParaRPr>
        </a:p>
      </dgm:t>
    </dgm:pt>
    <dgm:pt modelId="{8C3FDA1A-EA9E-4A03-93C6-21F3DF90D1E4}">
      <dgm:prSet custT="1"/>
      <dgm:spPr/>
      <dgm:t>
        <a:bodyPr/>
        <a:lstStyle/>
        <a:p>
          <a:r>
            <a:rPr lang="en-GB" sz="1600" dirty="0">
              <a:latin typeface="Arial" panose="020B0604020202020204" pitchFamily="34" charset="0"/>
              <a:cs typeface="Arial" panose="020B0604020202020204" pitchFamily="34" charset="0"/>
            </a:rPr>
            <a:t>Manage medications</a:t>
          </a:r>
        </a:p>
      </dgm:t>
    </dgm:pt>
    <dgm:pt modelId="{9376CB3B-FEDD-4A56-B568-8FB401C82421}" type="parTrans" cxnId="{125BB59F-3F8E-4989-A8FD-7E2A3A513384}">
      <dgm:prSet/>
      <dgm:spPr/>
      <dgm:t>
        <a:bodyPr/>
        <a:lstStyle/>
        <a:p>
          <a:endParaRPr lang="en-GB">
            <a:latin typeface="Arial" panose="020B0604020202020204" pitchFamily="34" charset="0"/>
            <a:cs typeface="Arial" panose="020B0604020202020204" pitchFamily="34" charset="0"/>
          </a:endParaRPr>
        </a:p>
      </dgm:t>
    </dgm:pt>
    <dgm:pt modelId="{37B34868-D4F6-4B68-B026-F6F2E232B8C5}" type="sibTrans" cxnId="{125BB59F-3F8E-4989-A8FD-7E2A3A513384}">
      <dgm:prSet/>
      <dgm:spPr/>
      <dgm:t>
        <a:bodyPr/>
        <a:lstStyle/>
        <a:p>
          <a:endParaRPr lang="en-GB">
            <a:latin typeface="Arial" panose="020B0604020202020204" pitchFamily="34" charset="0"/>
            <a:cs typeface="Arial" panose="020B0604020202020204" pitchFamily="34" charset="0"/>
          </a:endParaRPr>
        </a:p>
      </dgm:t>
    </dgm:pt>
    <dgm:pt modelId="{68388211-1DA0-435A-BFA5-FEF25307156B}">
      <dgm:prSet custT="1"/>
      <dgm:spPr/>
      <dgm:t>
        <a:bodyPr/>
        <a:lstStyle/>
        <a:p>
          <a:r>
            <a:rPr lang="en-GB" sz="1600" dirty="0">
              <a:latin typeface="Arial" panose="020B0604020202020204" pitchFamily="34" charset="0"/>
              <a:cs typeface="Arial" panose="020B0604020202020204" pitchFamily="34" charset="0"/>
            </a:rPr>
            <a:t>Maintain healthy lifestyles</a:t>
          </a:r>
        </a:p>
      </dgm:t>
    </dgm:pt>
    <dgm:pt modelId="{AAA7F71F-A2C8-41A8-91EB-B5A0A2C4E9C1}" type="parTrans" cxnId="{9FAC23D6-3B95-4ECC-8861-8D64ABAC9BCF}">
      <dgm:prSet/>
      <dgm:spPr/>
      <dgm:t>
        <a:bodyPr/>
        <a:lstStyle/>
        <a:p>
          <a:endParaRPr lang="en-GB">
            <a:latin typeface="Arial" panose="020B0604020202020204" pitchFamily="34" charset="0"/>
            <a:cs typeface="Arial" panose="020B0604020202020204" pitchFamily="34" charset="0"/>
          </a:endParaRPr>
        </a:p>
      </dgm:t>
    </dgm:pt>
    <dgm:pt modelId="{8BCA2841-C5E7-4BA8-9BF8-EC9F7EF28E9C}" type="sibTrans" cxnId="{9FAC23D6-3B95-4ECC-8861-8D64ABAC9BCF}">
      <dgm:prSet/>
      <dgm:spPr/>
      <dgm:t>
        <a:bodyPr/>
        <a:lstStyle/>
        <a:p>
          <a:endParaRPr lang="en-GB">
            <a:latin typeface="Arial" panose="020B0604020202020204" pitchFamily="34" charset="0"/>
            <a:cs typeface="Arial" panose="020B0604020202020204" pitchFamily="34" charset="0"/>
          </a:endParaRPr>
        </a:p>
      </dgm:t>
    </dgm:pt>
    <dgm:pt modelId="{A9DF38CF-8D16-47C0-A769-66F9214166E2}">
      <dgm:prSet custT="1"/>
      <dgm:spPr/>
      <dgm:t>
        <a:bodyPr/>
        <a:lstStyle/>
        <a:p>
          <a:r>
            <a:rPr lang="en-GB" sz="1600" dirty="0">
              <a:latin typeface="Arial" panose="020B0604020202020204" pitchFamily="34" charset="0"/>
              <a:cs typeface="Arial" panose="020B0604020202020204" pitchFamily="34" charset="0"/>
            </a:rPr>
            <a:t>Access support services</a:t>
          </a:r>
        </a:p>
      </dgm:t>
    </dgm:pt>
    <dgm:pt modelId="{BB659C03-1CBA-4E74-B47D-E6270245517A}" type="parTrans" cxnId="{CA5E276A-7C6E-4AE2-AB4A-2EAE2D46B2D1}">
      <dgm:prSet/>
      <dgm:spPr/>
      <dgm:t>
        <a:bodyPr/>
        <a:lstStyle/>
        <a:p>
          <a:endParaRPr lang="en-GB">
            <a:latin typeface="Arial" panose="020B0604020202020204" pitchFamily="34" charset="0"/>
            <a:cs typeface="Arial" panose="020B0604020202020204" pitchFamily="34" charset="0"/>
          </a:endParaRPr>
        </a:p>
      </dgm:t>
    </dgm:pt>
    <dgm:pt modelId="{194B0DF9-85D1-4971-8729-64218162C9C1}" type="sibTrans" cxnId="{CA5E276A-7C6E-4AE2-AB4A-2EAE2D46B2D1}">
      <dgm:prSet/>
      <dgm:spPr/>
      <dgm:t>
        <a:bodyPr/>
        <a:lstStyle/>
        <a:p>
          <a:endParaRPr lang="en-GB">
            <a:latin typeface="Arial" panose="020B0604020202020204" pitchFamily="34" charset="0"/>
            <a:cs typeface="Arial" panose="020B0604020202020204" pitchFamily="34" charset="0"/>
          </a:endParaRPr>
        </a:p>
      </dgm:t>
    </dgm:pt>
    <dgm:pt modelId="{7E0422FD-2BC1-4285-9C7D-9A93C6C79124}" type="pres">
      <dgm:prSet presAssocID="{B63F301B-D22E-4459-AB3D-EC4087706BBE}" presName="linear" presStyleCnt="0">
        <dgm:presLayoutVars>
          <dgm:animLvl val="lvl"/>
          <dgm:resizeHandles val="exact"/>
        </dgm:presLayoutVars>
      </dgm:prSet>
      <dgm:spPr/>
    </dgm:pt>
    <dgm:pt modelId="{2386D621-BEDC-45C1-98CC-F1688582890F}" type="pres">
      <dgm:prSet presAssocID="{9AD81BB9-9EFE-4233-82BF-5D6A1444E75E}" presName="parentText" presStyleLbl="node1" presStyleIdx="0" presStyleCnt="1" custLinFactNeighborY="-16767">
        <dgm:presLayoutVars>
          <dgm:chMax val="0"/>
          <dgm:bulletEnabled val="1"/>
        </dgm:presLayoutVars>
      </dgm:prSet>
      <dgm:spPr/>
    </dgm:pt>
    <dgm:pt modelId="{FA486617-CC7C-4F22-AF1B-C5D95F5BD2BC}" type="pres">
      <dgm:prSet presAssocID="{9AD81BB9-9EFE-4233-82BF-5D6A1444E75E}" presName="childText" presStyleLbl="revTx" presStyleIdx="0" presStyleCnt="1">
        <dgm:presLayoutVars>
          <dgm:bulletEnabled val="1"/>
        </dgm:presLayoutVars>
      </dgm:prSet>
      <dgm:spPr/>
    </dgm:pt>
  </dgm:ptLst>
  <dgm:cxnLst>
    <dgm:cxn modelId="{1846C71A-D443-4B63-A7F1-DB12BDBF78A1}" type="presOf" srcId="{584A3244-34D2-428F-B979-1E1DB12DDF7C}" destId="{FA486617-CC7C-4F22-AF1B-C5D95F5BD2BC}" srcOrd="0" destOrd="0" presId="urn:microsoft.com/office/officeart/2005/8/layout/vList2"/>
    <dgm:cxn modelId="{3C2DB823-5970-40F2-A3EB-BF7D7737B9E6}" type="presOf" srcId="{A9DF38CF-8D16-47C0-A769-66F9214166E2}" destId="{FA486617-CC7C-4F22-AF1B-C5D95F5BD2BC}" srcOrd="0" destOrd="3" presId="urn:microsoft.com/office/officeart/2005/8/layout/vList2"/>
    <dgm:cxn modelId="{9CA86061-ACF8-45FA-B5CB-6C364E5D6B6A}" srcId="{B63F301B-D22E-4459-AB3D-EC4087706BBE}" destId="{9AD81BB9-9EFE-4233-82BF-5D6A1444E75E}" srcOrd="0" destOrd="0" parTransId="{2AFBC8BF-6AE1-4E48-8BB7-6ED1E5CEE1F4}" sibTransId="{BA4B776E-5257-4D14-8FE2-AF35AA742CDE}"/>
    <dgm:cxn modelId="{CA5E276A-7C6E-4AE2-AB4A-2EAE2D46B2D1}" srcId="{9AD81BB9-9EFE-4233-82BF-5D6A1444E75E}" destId="{A9DF38CF-8D16-47C0-A769-66F9214166E2}" srcOrd="3" destOrd="0" parTransId="{BB659C03-1CBA-4E74-B47D-E6270245517A}" sibTransId="{194B0DF9-85D1-4971-8729-64218162C9C1}"/>
    <dgm:cxn modelId="{F6612188-97B9-42E4-93E2-AA9C9ED4D36B}" type="presOf" srcId="{B63F301B-D22E-4459-AB3D-EC4087706BBE}" destId="{7E0422FD-2BC1-4285-9C7D-9A93C6C79124}" srcOrd="0" destOrd="0" presId="urn:microsoft.com/office/officeart/2005/8/layout/vList2"/>
    <dgm:cxn modelId="{7ABE358F-0C9E-484E-A61D-56B73D2186D5}" type="presOf" srcId="{68388211-1DA0-435A-BFA5-FEF25307156B}" destId="{FA486617-CC7C-4F22-AF1B-C5D95F5BD2BC}" srcOrd="0" destOrd="2" presId="urn:microsoft.com/office/officeart/2005/8/layout/vList2"/>
    <dgm:cxn modelId="{C864FD97-0B9F-4D35-A21D-CF88256C9C10}" type="presOf" srcId="{9AD81BB9-9EFE-4233-82BF-5D6A1444E75E}" destId="{2386D621-BEDC-45C1-98CC-F1688582890F}" srcOrd="0" destOrd="0" presId="urn:microsoft.com/office/officeart/2005/8/layout/vList2"/>
    <dgm:cxn modelId="{125BB59F-3F8E-4989-A8FD-7E2A3A513384}" srcId="{9AD81BB9-9EFE-4233-82BF-5D6A1444E75E}" destId="{8C3FDA1A-EA9E-4A03-93C6-21F3DF90D1E4}" srcOrd="1" destOrd="0" parTransId="{9376CB3B-FEDD-4A56-B568-8FB401C82421}" sibTransId="{37B34868-D4F6-4B68-B026-F6F2E232B8C5}"/>
    <dgm:cxn modelId="{325275A1-9DF3-449A-8DD2-AC0161D9B813}" srcId="{9AD81BB9-9EFE-4233-82BF-5D6A1444E75E}" destId="{584A3244-34D2-428F-B979-1E1DB12DDF7C}" srcOrd="0" destOrd="0" parTransId="{9AFA9429-BE94-4514-9DF3-009248483A01}" sibTransId="{43E0FB80-26C4-451F-B067-6AA03DFDB54A}"/>
    <dgm:cxn modelId="{AC650AAF-0BC3-4A67-AFA7-9C52A5522521}" type="presOf" srcId="{8C3FDA1A-EA9E-4A03-93C6-21F3DF90D1E4}" destId="{FA486617-CC7C-4F22-AF1B-C5D95F5BD2BC}" srcOrd="0" destOrd="1" presId="urn:microsoft.com/office/officeart/2005/8/layout/vList2"/>
    <dgm:cxn modelId="{9FAC23D6-3B95-4ECC-8861-8D64ABAC9BCF}" srcId="{9AD81BB9-9EFE-4233-82BF-5D6A1444E75E}" destId="{68388211-1DA0-435A-BFA5-FEF25307156B}" srcOrd="2" destOrd="0" parTransId="{AAA7F71F-A2C8-41A8-91EB-B5A0A2C4E9C1}" sibTransId="{8BCA2841-C5E7-4BA8-9BF8-EC9F7EF28E9C}"/>
    <dgm:cxn modelId="{7ACE1241-912D-4F28-8F4B-BB9A1CC3B086}" type="presParOf" srcId="{7E0422FD-2BC1-4285-9C7D-9A93C6C79124}" destId="{2386D621-BEDC-45C1-98CC-F1688582890F}" srcOrd="0" destOrd="0" presId="urn:microsoft.com/office/officeart/2005/8/layout/vList2"/>
    <dgm:cxn modelId="{1AB0ABAA-768A-4F84-9BA6-85B2F5FA41C9}" type="presParOf" srcId="{7E0422FD-2BC1-4285-9C7D-9A93C6C79124}" destId="{FA486617-CC7C-4F22-AF1B-C5D95F5BD2BC}"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26E3988-64CE-4C92-9046-56BA6B4B9C24}"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GB"/>
        </a:p>
      </dgm:t>
    </dgm:pt>
    <dgm:pt modelId="{782602A1-E704-4250-BB2C-E4F3F8DDEF73}">
      <dgm:prSet/>
      <dgm:spPr/>
      <dgm:t>
        <a:bodyPr/>
        <a:lstStyle/>
        <a:p>
          <a:r>
            <a:rPr lang="en-GB"/>
            <a:t>Rural isolation</a:t>
          </a:r>
        </a:p>
      </dgm:t>
    </dgm:pt>
    <dgm:pt modelId="{7B3C3E6E-B5D9-47C4-B103-8A96ECCFA199}" type="parTrans" cxnId="{120E6A9B-63C7-480D-B669-145B07B2BB47}">
      <dgm:prSet/>
      <dgm:spPr/>
      <dgm:t>
        <a:bodyPr/>
        <a:lstStyle/>
        <a:p>
          <a:endParaRPr lang="en-GB"/>
        </a:p>
      </dgm:t>
    </dgm:pt>
    <dgm:pt modelId="{D4058271-9EEA-4735-8293-FD8EC4F4A658}" type="sibTrans" cxnId="{120E6A9B-63C7-480D-B669-145B07B2BB47}">
      <dgm:prSet/>
      <dgm:spPr/>
      <dgm:t>
        <a:bodyPr/>
        <a:lstStyle/>
        <a:p>
          <a:endParaRPr lang="en-GB"/>
        </a:p>
      </dgm:t>
    </dgm:pt>
    <dgm:pt modelId="{885DB7E1-947E-440A-8C57-7ED327629013}">
      <dgm:prSet/>
      <dgm:spPr/>
      <dgm:t>
        <a:bodyPr/>
        <a:lstStyle/>
        <a:p>
          <a:r>
            <a:rPr lang="en-GB"/>
            <a:t>Poor transport links</a:t>
          </a:r>
        </a:p>
      </dgm:t>
    </dgm:pt>
    <dgm:pt modelId="{65EAEDA7-8C43-453A-B092-ED48712C588B}" type="parTrans" cxnId="{2461183D-D0A4-4D83-BB87-AA3DC206F0CC}">
      <dgm:prSet/>
      <dgm:spPr/>
      <dgm:t>
        <a:bodyPr/>
        <a:lstStyle/>
        <a:p>
          <a:endParaRPr lang="en-GB"/>
        </a:p>
      </dgm:t>
    </dgm:pt>
    <dgm:pt modelId="{2DF56112-52CB-4CA9-8EEE-FEF7B4D19FFC}" type="sibTrans" cxnId="{2461183D-D0A4-4D83-BB87-AA3DC206F0CC}">
      <dgm:prSet/>
      <dgm:spPr/>
      <dgm:t>
        <a:bodyPr/>
        <a:lstStyle/>
        <a:p>
          <a:endParaRPr lang="en-GB"/>
        </a:p>
      </dgm:t>
    </dgm:pt>
    <dgm:pt modelId="{4E56F85B-7672-4F12-BD1D-FB40C0B485F7}">
      <dgm:prSet/>
      <dgm:spPr/>
      <dgm:t>
        <a:bodyPr/>
        <a:lstStyle/>
        <a:p>
          <a:r>
            <a:rPr lang="en-GB"/>
            <a:t>Coastal deprivation</a:t>
          </a:r>
        </a:p>
      </dgm:t>
    </dgm:pt>
    <dgm:pt modelId="{6BA80760-6A01-450C-BC7E-248F96DB84FA}" type="parTrans" cxnId="{0BAEEB14-45BB-448E-93F8-6AA5F68ADA87}">
      <dgm:prSet/>
      <dgm:spPr/>
      <dgm:t>
        <a:bodyPr/>
        <a:lstStyle/>
        <a:p>
          <a:endParaRPr lang="en-GB"/>
        </a:p>
      </dgm:t>
    </dgm:pt>
    <dgm:pt modelId="{AB6C4B63-D37B-4299-9A2B-4E06E6580B13}" type="sibTrans" cxnId="{0BAEEB14-45BB-448E-93F8-6AA5F68ADA87}">
      <dgm:prSet/>
      <dgm:spPr/>
      <dgm:t>
        <a:bodyPr/>
        <a:lstStyle/>
        <a:p>
          <a:endParaRPr lang="en-GB"/>
        </a:p>
      </dgm:t>
    </dgm:pt>
    <dgm:pt modelId="{FE7E0445-C66A-4FFD-87A9-AA2DF3BC3693}">
      <dgm:prSet/>
      <dgm:spPr/>
      <dgm:t>
        <a:bodyPr/>
        <a:lstStyle/>
        <a:p>
          <a:r>
            <a:rPr lang="en-GB"/>
            <a:t>Social isolation</a:t>
          </a:r>
        </a:p>
      </dgm:t>
    </dgm:pt>
    <dgm:pt modelId="{05B2EC8D-C318-4674-8A35-8C9666FD6997}" type="parTrans" cxnId="{D5D6EA95-8794-48FC-B45C-1ADA94D99A65}">
      <dgm:prSet/>
      <dgm:spPr/>
      <dgm:t>
        <a:bodyPr/>
        <a:lstStyle/>
        <a:p>
          <a:endParaRPr lang="en-GB"/>
        </a:p>
      </dgm:t>
    </dgm:pt>
    <dgm:pt modelId="{5C21F2BD-410E-4DE8-BF5F-A6EADB9EF69E}" type="sibTrans" cxnId="{D5D6EA95-8794-48FC-B45C-1ADA94D99A65}">
      <dgm:prSet/>
      <dgm:spPr/>
      <dgm:t>
        <a:bodyPr/>
        <a:lstStyle/>
        <a:p>
          <a:endParaRPr lang="en-GB"/>
        </a:p>
      </dgm:t>
    </dgm:pt>
    <dgm:pt modelId="{C23CF49B-BEC1-4CD7-90C5-EA7C604AD423}">
      <dgm:prSet/>
      <dgm:spPr/>
      <dgm:t>
        <a:bodyPr/>
        <a:lstStyle/>
        <a:p>
          <a:r>
            <a:rPr lang="en-GB" dirty="0"/>
            <a:t>Lower healthy life expectancy in some communities</a:t>
          </a:r>
        </a:p>
      </dgm:t>
    </dgm:pt>
    <dgm:pt modelId="{17F50CDF-EF1E-4594-8B9C-A0FD2E3D2CD8}" type="parTrans" cxnId="{B3052506-7E27-4272-967E-5A31DF9451AB}">
      <dgm:prSet/>
      <dgm:spPr/>
      <dgm:t>
        <a:bodyPr/>
        <a:lstStyle/>
        <a:p>
          <a:endParaRPr lang="en-GB"/>
        </a:p>
      </dgm:t>
    </dgm:pt>
    <dgm:pt modelId="{4F303E58-DCA9-4387-8C56-CDA237CB3825}" type="sibTrans" cxnId="{B3052506-7E27-4272-967E-5A31DF9451AB}">
      <dgm:prSet/>
      <dgm:spPr/>
      <dgm:t>
        <a:bodyPr/>
        <a:lstStyle/>
        <a:p>
          <a:endParaRPr lang="en-GB"/>
        </a:p>
      </dgm:t>
    </dgm:pt>
    <dgm:pt modelId="{3F5052E2-CFD0-4A93-AAD5-B6F98718C8DD}">
      <dgm:prSet/>
      <dgm:spPr/>
      <dgm:t>
        <a:bodyPr/>
        <a:lstStyle/>
        <a:p>
          <a:r>
            <a:rPr lang="en-GB"/>
            <a:t>Reduced access to services for vulnerable groups</a:t>
          </a:r>
        </a:p>
      </dgm:t>
    </dgm:pt>
    <dgm:pt modelId="{2F293CA1-724E-44B1-85E1-31239703EEF0}" type="parTrans" cxnId="{DAC75A99-CBED-4743-A22B-40569D98783B}">
      <dgm:prSet/>
      <dgm:spPr/>
      <dgm:t>
        <a:bodyPr/>
        <a:lstStyle/>
        <a:p>
          <a:endParaRPr lang="en-GB"/>
        </a:p>
      </dgm:t>
    </dgm:pt>
    <dgm:pt modelId="{BE5D435D-BFAA-42A2-B612-7EC203371860}" type="sibTrans" cxnId="{DAC75A99-CBED-4743-A22B-40569D98783B}">
      <dgm:prSet/>
      <dgm:spPr/>
      <dgm:t>
        <a:bodyPr/>
        <a:lstStyle/>
        <a:p>
          <a:endParaRPr lang="en-GB"/>
        </a:p>
      </dgm:t>
    </dgm:pt>
    <dgm:pt modelId="{9A68D10E-D756-4A57-8031-390E00C463E9}" type="pres">
      <dgm:prSet presAssocID="{726E3988-64CE-4C92-9046-56BA6B4B9C24}" presName="Name0" presStyleCnt="0">
        <dgm:presLayoutVars>
          <dgm:dir/>
          <dgm:resizeHandles val="exact"/>
        </dgm:presLayoutVars>
      </dgm:prSet>
      <dgm:spPr/>
    </dgm:pt>
    <dgm:pt modelId="{CEABC051-C2A3-48E1-927F-9FE5A4E1EE19}" type="pres">
      <dgm:prSet presAssocID="{782602A1-E704-4250-BB2C-E4F3F8DDEF73}" presName="compNode" presStyleCnt="0"/>
      <dgm:spPr/>
    </dgm:pt>
    <dgm:pt modelId="{282932FB-BAFC-48F2-AAD9-45129468874D}" type="pres">
      <dgm:prSet presAssocID="{782602A1-E704-4250-BB2C-E4F3F8DDEF73}" presName="pict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Farm scene"/>
        </a:ext>
      </dgm:extLst>
    </dgm:pt>
    <dgm:pt modelId="{1EEFE096-15A3-4062-8D01-B63AC96C2885}" type="pres">
      <dgm:prSet presAssocID="{782602A1-E704-4250-BB2C-E4F3F8DDEF73}" presName="textRect" presStyleLbl="revTx" presStyleIdx="0" presStyleCnt="6">
        <dgm:presLayoutVars>
          <dgm:bulletEnabled val="1"/>
        </dgm:presLayoutVars>
      </dgm:prSet>
      <dgm:spPr/>
    </dgm:pt>
    <dgm:pt modelId="{238FC463-C0FB-4FD3-8A24-7D6D737192D5}" type="pres">
      <dgm:prSet presAssocID="{D4058271-9EEA-4735-8293-FD8EC4F4A658}" presName="sibTrans" presStyleLbl="sibTrans2D1" presStyleIdx="0" presStyleCnt="0"/>
      <dgm:spPr/>
    </dgm:pt>
    <dgm:pt modelId="{4B43A3C7-7708-44AA-B167-527C59A4053C}" type="pres">
      <dgm:prSet presAssocID="{885DB7E1-947E-440A-8C57-7ED327629013}" presName="compNode" presStyleCnt="0"/>
      <dgm:spPr/>
    </dgm:pt>
    <dgm:pt modelId="{BDAF718B-C9F8-4FC5-AED2-DAEA81912308}" type="pres">
      <dgm:prSet presAssocID="{885DB7E1-947E-440A-8C57-7ED327629013}" presName="pict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rain"/>
        </a:ext>
      </dgm:extLst>
    </dgm:pt>
    <dgm:pt modelId="{A5CB14E4-CF65-40AF-AC35-3C9D337DDBA5}" type="pres">
      <dgm:prSet presAssocID="{885DB7E1-947E-440A-8C57-7ED327629013}" presName="textRect" presStyleLbl="revTx" presStyleIdx="1" presStyleCnt="6">
        <dgm:presLayoutVars>
          <dgm:bulletEnabled val="1"/>
        </dgm:presLayoutVars>
      </dgm:prSet>
      <dgm:spPr/>
    </dgm:pt>
    <dgm:pt modelId="{C5C347CA-67EE-47F8-B78F-CFD29FBD54BF}" type="pres">
      <dgm:prSet presAssocID="{2DF56112-52CB-4CA9-8EEE-FEF7B4D19FFC}" presName="sibTrans" presStyleLbl="sibTrans2D1" presStyleIdx="0" presStyleCnt="0"/>
      <dgm:spPr/>
    </dgm:pt>
    <dgm:pt modelId="{7E6A50AF-32DC-44D1-B687-C07E0CDE6CC0}" type="pres">
      <dgm:prSet presAssocID="{4E56F85B-7672-4F12-BD1D-FB40C0B485F7}" presName="compNode" presStyleCnt="0"/>
      <dgm:spPr/>
    </dgm:pt>
    <dgm:pt modelId="{73C1E678-059A-46E6-8A37-1415DA494FD3}" type="pres">
      <dgm:prSet presAssocID="{4E56F85B-7672-4F12-BD1D-FB40C0B485F7}" presName="pictRect" presStyleLbl="node1" presStyleIdx="2" presStyleCnt="6" custScaleY="9540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Fish"/>
        </a:ext>
      </dgm:extLst>
    </dgm:pt>
    <dgm:pt modelId="{EAFAB1FE-4423-483E-8CAF-07D048049B01}" type="pres">
      <dgm:prSet presAssocID="{4E56F85B-7672-4F12-BD1D-FB40C0B485F7}" presName="textRect" presStyleLbl="revTx" presStyleIdx="2" presStyleCnt="6">
        <dgm:presLayoutVars>
          <dgm:bulletEnabled val="1"/>
        </dgm:presLayoutVars>
      </dgm:prSet>
      <dgm:spPr/>
    </dgm:pt>
    <dgm:pt modelId="{A49A90A3-20A5-4790-8C9A-0C40C5915962}" type="pres">
      <dgm:prSet presAssocID="{AB6C4B63-D37B-4299-9A2B-4E06E6580B13}" presName="sibTrans" presStyleLbl="sibTrans2D1" presStyleIdx="0" presStyleCnt="0"/>
      <dgm:spPr/>
    </dgm:pt>
    <dgm:pt modelId="{DE205078-4A66-4588-B03A-3AA79BDE7B95}" type="pres">
      <dgm:prSet presAssocID="{3F5052E2-CFD0-4A93-AAD5-B6F98718C8DD}" presName="compNode" presStyleCnt="0"/>
      <dgm:spPr/>
    </dgm:pt>
    <dgm:pt modelId="{8D326D9F-6175-4D06-A79F-4A6E6C42A1AE}" type="pres">
      <dgm:prSet presAssocID="{3F5052E2-CFD0-4A93-AAD5-B6F98718C8DD}" presName="pictRect" presStyleLbl="node1" presStyleIdx="3" presStyleCnt="6" custLinFactNeighborX="-3039" custLinFactNeighborY="6127"/>
      <dgm:spPr>
        <a:blipFill>
          <a:blip xmlns:r="http://schemas.openxmlformats.org/officeDocument/2006/relationships">
            <a:extLst>
              <a:ext uri="{96DAC541-7B7A-43D3-8B79-37D633B846F1}">
                <asvg:svgBlip xmlns:asvg="http://schemas.microsoft.com/office/drawing/2016/SVG/main" r:embed="rId4"/>
              </a:ext>
            </a:extLst>
          </a:blip>
          <a:srcRect/>
          <a:stretch>
            <a:fillRect t="-23000" b="-23000"/>
          </a:stretch>
        </a:blipFill>
      </dgm:spPr>
      <dgm:extLst>
        <a:ext uri="{E40237B7-FDA0-4F09-8148-C483321AD2D9}">
          <dgm14:cNvPr xmlns:dgm14="http://schemas.microsoft.com/office/drawing/2010/diagram" id="0" name="" descr="Users outline"/>
        </a:ext>
      </dgm:extLst>
    </dgm:pt>
    <dgm:pt modelId="{54601B67-BA4D-4D25-B946-6112E5BAF280}" type="pres">
      <dgm:prSet presAssocID="{3F5052E2-CFD0-4A93-AAD5-B6F98718C8DD}" presName="textRect" presStyleLbl="revTx" presStyleIdx="3" presStyleCnt="6">
        <dgm:presLayoutVars>
          <dgm:bulletEnabled val="1"/>
        </dgm:presLayoutVars>
      </dgm:prSet>
      <dgm:spPr/>
    </dgm:pt>
    <dgm:pt modelId="{67BFB83D-BE4D-49E8-B939-37EBFE21457B}" type="pres">
      <dgm:prSet presAssocID="{BE5D435D-BFAA-42A2-B612-7EC203371860}" presName="sibTrans" presStyleLbl="sibTrans2D1" presStyleIdx="0" presStyleCnt="0"/>
      <dgm:spPr/>
    </dgm:pt>
    <dgm:pt modelId="{65387C7A-A985-44EF-8D76-700AC3E5B967}" type="pres">
      <dgm:prSet presAssocID="{FE7E0445-C66A-4FFD-87A9-AA2DF3BC3693}" presName="compNode" presStyleCnt="0"/>
      <dgm:spPr/>
    </dgm:pt>
    <dgm:pt modelId="{6497E163-A46B-4634-925C-F75F93C6FDB5}" type="pres">
      <dgm:prSet presAssocID="{FE7E0445-C66A-4FFD-87A9-AA2DF3BC3693}" presName="pictRect" presStyleLbl="node1" presStyleIdx="4" presStyleCnt="6" custLinFactNeighborX="442" custLinFactNeighborY="-617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Group"/>
        </a:ext>
      </dgm:extLst>
    </dgm:pt>
    <dgm:pt modelId="{393236E3-7472-4E1C-89E6-2AC98207D22F}" type="pres">
      <dgm:prSet presAssocID="{FE7E0445-C66A-4FFD-87A9-AA2DF3BC3693}" presName="textRect" presStyleLbl="revTx" presStyleIdx="4" presStyleCnt="6">
        <dgm:presLayoutVars>
          <dgm:bulletEnabled val="1"/>
        </dgm:presLayoutVars>
      </dgm:prSet>
      <dgm:spPr/>
    </dgm:pt>
    <dgm:pt modelId="{4846CFEB-F898-48B7-A887-63DD8EBFC68F}" type="pres">
      <dgm:prSet presAssocID="{5C21F2BD-410E-4DE8-BF5F-A6EADB9EF69E}" presName="sibTrans" presStyleLbl="sibTrans2D1" presStyleIdx="0" presStyleCnt="0"/>
      <dgm:spPr/>
    </dgm:pt>
    <dgm:pt modelId="{E6D7448A-71AF-4F88-BF19-5E4F5F2456DC}" type="pres">
      <dgm:prSet presAssocID="{C23CF49B-BEC1-4CD7-90C5-EA7C604AD423}" presName="compNode" presStyleCnt="0"/>
      <dgm:spPr/>
    </dgm:pt>
    <dgm:pt modelId="{B39203EA-AF4D-4D10-9104-5DC80B998614}" type="pres">
      <dgm:prSet presAssocID="{C23CF49B-BEC1-4CD7-90C5-EA7C604AD423}" presName="pictRect" presStyleLbl="node1" presStyleIdx="5" presStyleCnt="6"/>
      <dgm:spPr>
        <a:blipFill>
          <a:blip xmlns:r="http://schemas.openxmlformats.org/officeDocument/2006/relationships">
            <a:extLst>
              <a:ext uri="{96DAC541-7B7A-43D3-8B79-37D633B846F1}">
                <asvg:svgBlip xmlns:asvg="http://schemas.microsoft.com/office/drawing/2016/SVG/main" r:embed="rId6"/>
              </a:ext>
            </a:extLst>
          </a:blip>
          <a:srcRect/>
          <a:stretch>
            <a:fillRect t="-23000" b="-23000"/>
          </a:stretch>
        </a:blipFill>
      </dgm:spPr>
      <dgm:extLst>
        <a:ext uri="{E40237B7-FDA0-4F09-8148-C483321AD2D9}">
          <dgm14:cNvPr xmlns:dgm14="http://schemas.microsoft.com/office/drawing/2010/diagram" id="0" name="" descr="Man with cane outline"/>
        </a:ext>
      </dgm:extLst>
    </dgm:pt>
    <dgm:pt modelId="{6671B477-9DC1-4C45-83F2-31B602EF075F}" type="pres">
      <dgm:prSet presAssocID="{C23CF49B-BEC1-4CD7-90C5-EA7C604AD423}" presName="textRect" presStyleLbl="revTx" presStyleIdx="5" presStyleCnt="6">
        <dgm:presLayoutVars>
          <dgm:bulletEnabled val="1"/>
        </dgm:presLayoutVars>
      </dgm:prSet>
      <dgm:spPr/>
    </dgm:pt>
  </dgm:ptLst>
  <dgm:cxnLst>
    <dgm:cxn modelId="{B3052506-7E27-4272-967E-5A31DF9451AB}" srcId="{726E3988-64CE-4C92-9046-56BA6B4B9C24}" destId="{C23CF49B-BEC1-4CD7-90C5-EA7C604AD423}" srcOrd="5" destOrd="0" parTransId="{17F50CDF-EF1E-4594-8B9C-A0FD2E3D2CD8}" sibTransId="{4F303E58-DCA9-4387-8C56-CDA237CB3825}"/>
    <dgm:cxn modelId="{0BAEEB14-45BB-448E-93F8-6AA5F68ADA87}" srcId="{726E3988-64CE-4C92-9046-56BA6B4B9C24}" destId="{4E56F85B-7672-4F12-BD1D-FB40C0B485F7}" srcOrd="2" destOrd="0" parTransId="{6BA80760-6A01-450C-BC7E-248F96DB84FA}" sibTransId="{AB6C4B63-D37B-4299-9A2B-4E06E6580B13}"/>
    <dgm:cxn modelId="{78589C20-5416-4CF9-AF24-172BAF933C52}" type="presOf" srcId="{BE5D435D-BFAA-42A2-B612-7EC203371860}" destId="{67BFB83D-BE4D-49E8-B939-37EBFE21457B}" srcOrd="0" destOrd="0" presId="urn:microsoft.com/office/officeart/2005/8/layout/pList1"/>
    <dgm:cxn modelId="{DA541C33-B65E-4AF5-AB94-CA8BABFD1487}" type="presOf" srcId="{D4058271-9EEA-4735-8293-FD8EC4F4A658}" destId="{238FC463-C0FB-4FD3-8A24-7D6D737192D5}" srcOrd="0" destOrd="0" presId="urn:microsoft.com/office/officeart/2005/8/layout/pList1"/>
    <dgm:cxn modelId="{2461183D-D0A4-4D83-BB87-AA3DC206F0CC}" srcId="{726E3988-64CE-4C92-9046-56BA6B4B9C24}" destId="{885DB7E1-947E-440A-8C57-7ED327629013}" srcOrd="1" destOrd="0" parTransId="{65EAEDA7-8C43-453A-B092-ED48712C588B}" sibTransId="{2DF56112-52CB-4CA9-8EEE-FEF7B4D19FFC}"/>
    <dgm:cxn modelId="{701CC93F-301F-4BE8-8748-0B2A017FCE31}" type="presOf" srcId="{5C21F2BD-410E-4DE8-BF5F-A6EADB9EF69E}" destId="{4846CFEB-F898-48B7-A887-63DD8EBFC68F}" srcOrd="0" destOrd="0" presId="urn:microsoft.com/office/officeart/2005/8/layout/pList1"/>
    <dgm:cxn modelId="{BD51C042-AA3B-420E-B595-F93BF4BEC255}" type="presOf" srcId="{4E56F85B-7672-4F12-BD1D-FB40C0B485F7}" destId="{EAFAB1FE-4423-483E-8CAF-07D048049B01}" srcOrd="0" destOrd="0" presId="urn:microsoft.com/office/officeart/2005/8/layout/pList1"/>
    <dgm:cxn modelId="{3C5C4B81-4453-4C2E-9811-113ED7761A01}" type="presOf" srcId="{885DB7E1-947E-440A-8C57-7ED327629013}" destId="{A5CB14E4-CF65-40AF-AC35-3C9D337DDBA5}" srcOrd="0" destOrd="0" presId="urn:microsoft.com/office/officeart/2005/8/layout/pList1"/>
    <dgm:cxn modelId="{FEE1E38D-E2F7-4DD4-A882-D12011EDBC1D}" type="presOf" srcId="{AB6C4B63-D37B-4299-9A2B-4E06E6580B13}" destId="{A49A90A3-20A5-4790-8C9A-0C40C5915962}" srcOrd="0" destOrd="0" presId="urn:microsoft.com/office/officeart/2005/8/layout/pList1"/>
    <dgm:cxn modelId="{D5D6EA95-8794-48FC-B45C-1ADA94D99A65}" srcId="{726E3988-64CE-4C92-9046-56BA6B4B9C24}" destId="{FE7E0445-C66A-4FFD-87A9-AA2DF3BC3693}" srcOrd="4" destOrd="0" parTransId="{05B2EC8D-C318-4674-8A35-8C9666FD6997}" sibTransId="{5C21F2BD-410E-4DE8-BF5F-A6EADB9EF69E}"/>
    <dgm:cxn modelId="{DAC75A99-CBED-4743-A22B-40569D98783B}" srcId="{726E3988-64CE-4C92-9046-56BA6B4B9C24}" destId="{3F5052E2-CFD0-4A93-AAD5-B6F98718C8DD}" srcOrd="3" destOrd="0" parTransId="{2F293CA1-724E-44B1-85E1-31239703EEF0}" sibTransId="{BE5D435D-BFAA-42A2-B612-7EC203371860}"/>
    <dgm:cxn modelId="{120E6A9B-63C7-480D-B669-145B07B2BB47}" srcId="{726E3988-64CE-4C92-9046-56BA6B4B9C24}" destId="{782602A1-E704-4250-BB2C-E4F3F8DDEF73}" srcOrd="0" destOrd="0" parTransId="{7B3C3E6E-B5D9-47C4-B103-8A96ECCFA199}" sibTransId="{D4058271-9EEA-4735-8293-FD8EC4F4A658}"/>
    <dgm:cxn modelId="{41E713A3-DF2D-44CE-9365-87D555485252}" type="presOf" srcId="{2DF56112-52CB-4CA9-8EEE-FEF7B4D19FFC}" destId="{C5C347CA-67EE-47F8-B78F-CFD29FBD54BF}" srcOrd="0" destOrd="0" presId="urn:microsoft.com/office/officeart/2005/8/layout/pList1"/>
    <dgm:cxn modelId="{5C0873B1-6FE2-4C28-AB36-4BD39CB0630A}" type="presOf" srcId="{C23CF49B-BEC1-4CD7-90C5-EA7C604AD423}" destId="{6671B477-9DC1-4C45-83F2-31B602EF075F}" srcOrd="0" destOrd="0" presId="urn:microsoft.com/office/officeart/2005/8/layout/pList1"/>
    <dgm:cxn modelId="{7E30A2BE-62F6-4017-B679-024F1707BE00}" type="presOf" srcId="{3F5052E2-CFD0-4A93-AAD5-B6F98718C8DD}" destId="{54601B67-BA4D-4D25-B946-6112E5BAF280}" srcOrd="0" destOrd="0" presId="urn:microsoft.com/office/officeart/2005/8/layout/pList1"/>
    <dgm:cxn modelId="{81631FC5-94C6-4573-9748-134214F70465}" type="presOf" srcId="{FE7E0445-C66A-4FFD-87A9-AA2DF3BC3693}" destId="{393236E3-7472-4E1C-89E6-2AC98207D22F}" srcOrd="0" destOrd="0" presId="urn:microsoft.com/office/officeart/2005/8/layout/pList1"/>
    <dgm:cxn modelId="{16287DE7-EEBA-4C82-9264-C8D69AC78248}" type="presOf" srcId="{726E3988-64CE-4C92-9046-56BA6B4B9C24}" destId="{9A68D10E-D756-4A57-8031-390E00C463E9}" srcOrd="0" destOrd="0" presId="urn:microsoft.com/office/officeart/2005/8/layout/pList1"/>
    <dgm:cxn modelId="{BBB95AEF-7CE0-45D5-8FB3-D9C4909536B5}" type="presOf" srcId="{782602A1-E704-4250-BB2C-E4F3F8DDEF73}" destId="{1EEFE096-15A3-4062-8D01-B63AC96C2885}" srcOrd="0" destOrd="0" presId="urn:microsoft.com/office/officeart/2005/8/layout/pList1"/>
    <dgm:cxn modelId="{A9342F3C-9EF7-4B8B-889A-2B66C3E97CB9}" type="presParOf" srcId="{9A68D10E-D756-4A57-8031-390E00C463E9}" destId="{CEABC051-C2A3-48E1-927F-9FE5A4E1EE19}" srcOrd="0" destOrd="0" presId="urn:microsoft.com/office/officeart/2005/8/layout/pList1"/>
    <dgm:cxn modelId="{08AB5E99-F731-4A63-A842-28F227745D7C}" type="presParOf" srcId="{CEABC051-C2A3-48E1-927F-9FE5A4E1EE19}" destId="{282932FB-BAFC-48F2-AAD9-45129468874D}" srcOrd="0" destOrd="0" presId="urn:microsoft.com/office/officeart/2005/8/layout/pList1"/>
    <dgm:cxn modelId="{3A66ACF3-CB64-42BB-8541-A496BE39DB04}" type="presParOf" srcId="{CEABC051-C2A3-48E1-927F-9FE5A4E1EE19}" destId="{1EEFE096-15A3-4062-8D01-B63AC96C2885}" srcOrd="1" destOrd="0" presId="urn:microsoft.com/office/officeart/2005/8/layout/pList1"/>
    <dgm:cxn modelId="{54EBE005-90B6-44BA-8EB8-39A6C614F568}" type="presParOf" srcId="{9A68D10E-D756-4A57-8031-390E00C463E9}" destId="{238FC463-C0FB-4FD3-8A24-7D6D737192D5}" srcOrd="1" destOrd="0" presId="urn:microsoft.com/office/officeart/2005/8/layout/pList1"/>
    <dgm:cxn modelId="{40696D8B-1035-4003-9717-470FBF26117C}" type="presParOf" srcId="{9A68D10E-D756-4A57-8031-390E00C463E9}" destId="{4B43A3C7-7708-44AA-B167-527C59A4053C}" srcOrd="2" destOrd="0" presId="urn:microsoft.com/office/officeart/2005/8/layout/pList1"/>
    <dgm:cxn modelId="{C1CF01F1-5F0D-4537-96F4-854C3C54D5E1}" type="presParOf" srcId="{4B43A3C7-7708-44AA-B167-527C59A4053C}" destId="{BDAF718B-C9F8-4FC5-AED2-DAEA81912308}" srcOrd="0" destOrd="0" presId="urn:microsoft.com/office/officeart/2005/8/layout/pList1"/>
    <dgm:cxn modelId="{35780C3F-6D10-45E0-B26D-4203BD3FFFBF}" type="presParOf" srcId="{4B43A3C7-7708-44AA-B167-527C59A4053C}" destId="{A5CB14E4-CF65-40AF-AC35-3C9D337DDBA5}" srcOrd="1" destOrd="0" presId="urn:microsoft.com/office/officeart/2005/8/layout/pList1"/>
    <dgm:cxn modelId="{672C970D-1F76-433B-ADD0-A7981AA9065A}" type="presParOf" srcId="{9A68D10E-D756-4A57-8031-390E00C463E9}" destId="{C5C347CA-67EE-47F8-B78F-CFD29FBD54BF}" srcOrd="3" destOrd="0" presId="urn:microsoft.com/office/officeart/2005/8/layout/pList1"/>
    <dgm:cxn modelId="{8E894B6A-7721-49C4-9C3C-01DA354371F4}" type="presParOf" srcId="{9A68D10E-D756-4A57-8031-390E00C463E9}" destId="{7E6A50AF-32DC-44D1-B687-C07E0CDE6CC0}" srcOrd="4" destOrd="0" presId="urn:microsoft.com/office/officeart/2005/8/layout/pList1"/>
    <dgm:cxn modelId="{D6E4C3BC-8755-41DD-AA89-38C99A2EEBAC}" type="presParOf" srcId="{7E6A50AF-32DC-44D1-B687-C07E0CDE6CC0}" destId="{73C1E678-059A-46E6-8A37-1415DA494FD3}" srcOrd="0" destOrd="0" presId="urn:microsoft.com/office/officeart/2005/8/layout/pList1"/>
    <dgm:cxn modelId="{A4074E30-5EB6-4F48-B77F-56579DB905C9}" type="presParOf" srcId="{7E6A50AF-32DC-44D1-B687-C07E0CDE6CC0}" destId="{EAFAB1FE-4423-483E-8CAF-07D048049B01}" srcOrd="1" destOrd="0" presId="urn:microsoft.com/office/officeart/2005/8/layout/pList1"/>
    <dgm:cxn modelId="{8AACE705-3856-4AEE-AC40-25566E04AAED}" type="presParOf" srcId="{9A68D10E-D756-4A57-8031-390E00C463E9}" destId="{A49A90A3-20A5-4790-8C9A-0C40C5915962}" srcOrd="5" destOrd="0" presId="urn:microsoft.com/office/officeart/2005/8/layout/pList1"/>
    <dgm:cxn modelId="{50E6DDF9-FC5B-4BC7-A0C9-84863A76E223}" type="presParOf" srcId="{9A68D10E-D756-4A57-8031-390E00C463E9}" destId="{DE205078-4A66-4588-B03A-3AA79BDE7B95}" srcOrd="6" destOrd="0" presId="urn:microsoft.com/office/officeart/2005/8/layout/pList1"/>
    <dgm:cxn modelId="{F1F32FE7-B611-45A0-BCA1-F97DD483A229}" type="presParOf" srcId="{DE205078-4A66-4588-B03A-3AA79BDE7B95}" destId="{8D326D9F-6175-4D06-A79F-4A6E6C42A1AE}" srcOrd="0" destOrd="0" presId="urn:microsoft.com/office/officeart/2005/8/layout/pList1"/>
    <dgm:cxn modelId="{D647275B-709A-4417-9AFB-34A5AF93D0CB}" type="presParOf" srcId="{DE205078-4A66-4588-B03A-3AA79BDE7B95}" destId="{54601B67-BA4D-4D25-B946-6112E5BAF280}" srcOrd="1" destOrd="0" presId="urn:microsoft.com/office/officeart/2005/8/layout/pList1"/>
    <dgm:cxn modelId="{78479765-2BC2-4150-A238-ADB61E7FB74A}" type="presParOf" srcId="{9A68D10E-D756-4A57-8031-390E00C463E9}" destId="{67BFB83D-BE4D-49E8-B939-37EBFE21457B}" srcOrd="7" destOrd="0" presId="urn:microsoft.com/office/officeart/2005/8/layout/pList1"/>
    <dgm:cxn modelId="{F43A6B84-A854-4DCA-8427-20B633CFEB77}" type="presParOf" srcId="{9A68D10E-D756-4A57-8031-390E00C463E9}" destId="{65387C7A-A985-44EF-8D76-700AC3E5B967}" srcOrd="8" destOrd="0" presId="urn:microsoft.com/office/officeart/2005/8/layout/pList1"/>
    <dgm:cxn modelId="{3625B76D-7069-446D-AA56-D78665FE2FF4}" type="presParOf" srcId="{65387C7A-A985-44EF-8D76-700AC3E5B967}" destId="{6497E163-A46B-4634-925C-F75F93C6FDB5}" srcOrd="0" destOrd="0" presId="urn:microsoft.com/office/officeart/2005/8/layout/pList1"/>
    <dgm:cxn modelId="{87D94ABE-A01C-4488-9217-7CC59356E0B5}" type="presParOf" srcId="{65387C7A-A985-44EF-8D76-700AC3E5B967}" destId="{393236E3-7472-4E1C-89E6-2AC98207D22F}" srcOrd="1" destOrd="0" presId="urn:microsoft.com/office/officeart/2005/8/layout/pList1"/>
    <dgm:cxn modelId="{8AF15CC1-0641-40D0-9D5A-4363976EF5A2}" type="presParOf" srcId="{9A68D10E-D756-4A57-8031-390E00C463E9}" destId="{4846CFEB-F898-48B7-A887-63DD8EBFC68F}" srcOrd="9" destOrd="0" presId="urn:microsoft.com/office/officeart/2005/8/layout/pList1"/>
    <dgm:cxn modelId="{93F6D639-2D17-48ED-AC9D-AAF8B674703F}" type="presParOf" srcId="{9A68D10E-D756-4A57-8031-390E00C463E9}" destId="{E6D7448A-71AF-4F88-BF19-5E4F5F2456DC}" srcOrd="10" destOrd="0" presId="urn:microsoft.com/office/officeart/2005/8/layout/pList1"/>
    <dgm:cxn modelId="{4840BA6D-4D34-495A-920E-F43AE39BA653}" type="presParOf" srcId="{E6D7448A-71AF-4F88-BF19-5E4F5F2456DC}" destId="{B39203EA-AF4D-4D10-9104-5DC80B998614}" srcOrd="0" destOrd="0" presId="urn:microsoft.com/office/officeart/2005/8/layout/pList1"/>
    <dgm:cxn modelId="{C2A2C93B-7E9E-4D60-8822-6262C999A26D}" type="presParOf" srcId="{E6D7448A-71AF-4F88-BF19-5E4F5F2456DC}" destId="{6671B477-9DC1-4C45-83F2-31B602EF075F}" srcOrd="1" destOrd="0" presId="urn:microsoft.com/office/officeart/2005/8/layout/p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A88BA82-AFC6-4E3A-B5E4-6EB110EC7962}" type="doc">
      <dgm:prSet loTypeId="urn:microsoft.com/office/officeart/2005/8/layout/vList3" loCatId="list" qsTypeId="urn:microsoft.com/office/officeart/2005/8/quickstyle/simple1" qsCatId="simple" csTypeId="urn:microsoft.com/office/officeart/2005/8/colors/colorful5" csCatId="colorful" phldr="1"/>
      <dgm:spPr/>
      <dgm:t>
        <a:bodyPr/>
        <a:lstStyle/>
        <a:p>
          <a:endParaRPr lang="en-GB"/>
        </a:p>
      </dgm:t>
    </dgm:pt>
    <dgm:pt modelId="{7BB55E6A-BDC9-4484-B60D-4EAB47854A63}">
      <dgm:prSet/>
      <dgm:spPr/>
      <dgm:t>
        <a:bodyPr/>
        <a:lstStyle/>
        <a:p>
          <a:r>
            <a:rPr lang="en-GB" dirty="0">
              <a:latin typeface="Arial" panose="020B0604020202020204" pitchFamily="34" charset="0"/>
              <a:cs typeface="Arial" panose="020B0604020202020204" pitchFamily="34" charset="0"/>
            </a:rPr>
            <a:t>Physical health</a:t>
          </a:r>
        </a:p>
      </dgm:t>
    </dgm:pt>
    <dgm:pt modelId="{42B540F9-6FAE-44D2-A769-47D5849CBCE4}" type="parTrans" cxnId="{707FDDF4-95EE-4DE9-BF9C-A720DEF78E51}">
      <dgm:prSet/>
      <dgm:spPr/>
      <dgm:t>
        <a:bodyPr/>
        <a:lstStyle/>
        <a:p>
          <a:endParaRPr lang="en-GB"/>
        </a:p>
      </dgm:t>
    </dgm:pt>
    <dgm:pt modelId="{31200685-ED3D-4AD3-BD92-28D91E963383}" type="sibTrans" cxnId="{707FDDF4-95EE-4DE9-BF9C-A720DEF78E51}">
      <dgm:prSet/>
      <dgm:spPr/>
      <dgm:t>
        <a:bodyPr/>
        <a:lstStyle/>
        <a:p>
          <a:endParaRPr lang="en-GB"/>
        </a:p>
      </dgm:t>
    </dgm:pt>
    <dgm:pt modelId="{3A2E32EC-9E5C-4543-9A81-F4C6068DCA6A}">
      <dgm:prSet/>
      <dgm:spPr/>
      <dgm:t>
        <a:bodyPr/>
        <a:lstStyle/>
        <a:p>
          <a:r>
            <a:rPr lang="en-GB"/>
            <a:t>Mental health</a:t>
          </a:r>
        </a:p>
      </dgm:t>
    </dgm:pt>
    <dgm:pt modelId="{47B21D4B-24F1-4819-94F0-DE31FB54178F}" type="parTrans" cxnId="{9068203A-622D-4ECF-8268-AA230187F7C0}">
      <dgm:prSet/>
      <dgm:spPr/>
      <dgm:t>
        <a:bodyPr/>
        <a:lstStyle/>
        <a:p>
          <a:endParaRPr lang="en-GB"/>
        </a:p>
      </dgm:t>
    </dgm:pt>
    <dgm:pt modelId="{8CB98878-D325-4292-ACC1-40D094DDA3F8}" type="sibTrans" cxnId="{9068203A-622D-4ECF-8268-AA230187F7C0}">
      <dgm:prSet/>
      <dgm:spPr/>
      <dgm:t>
        <a:bodyPr/>
        <a:lstStyle/>
        <a:p>
          <a:endParaRPr lang="en-GB"/>
        </a:p>
      </dgm:t>
    </dgm:pt>
    <dgm:pt modelId="{E54C4B0B-3032-457C-B699-D838F6E4FF37}">
      <dgm:prSet/>
      <dgm:spPr/>
      <dgm:t>
        <a:bodyPr/>
        <a:lstStyle/>
        <a:p>
          <a:r>
            <a:rPr lang="en-GB"/>
            <a:t>Wellbeing</a:t>
          </a:r>
        </a:p>
      </dgm:t>
    </dgm:pt>
    <dgm:pt modelId="{022D6034-0702-4AAD-A1DA-41EFE4ED1BAD}" type="parTrans" cxnId="{FE8A5124-91F0-41C0-92AD-F591EC9890C8}">
      <dgm:prSet/>
      <dgm:spPr/>
      <dgm:t>
        <a:bodyPr/>
        <a:lstStyle/>
        <a:p>
          <a:endParaRPr lang="en-GB"/>
        </a:p>
      </dgm:t>
    </dgm:pt>
    <dgm:pt modelId="{FEB36CA7-14EC-4D15-8208-16A34E681D49}" type="sibTrans" cxnId="{FE8A5124-91F0-41C0-92AD-F591EC9890C8}">
      <dgm:prSet/>
      <dgm:spPr/>
      <dgm:t>
        <a:bodyPr/>
        <a:lstStyle/>
        <a:p>
          <a:endParaRPr lang="en-GB"/>
        </a:p>
      </dgm:t>
    </dgm:pt>
    <dgm:pt modelId="{A82A4299-C768-4014-AFDB-F60BC8F3CF15}">
      <dgm:prSet/>
      <dgm:spPr/>
      <dgm:t>
        <a:bodyPr/>
        <a:lstStyle/>
        <a:p>
          <a:r>
            <a:rPr lang="en-GB"/>
            <a:t>Prevention</a:t>
          </a:r>
        </a:p>
      </dgm:t>
    </dgm:pt>
    <dgm:pt modelId="{6CF84741-8510-45FE-8229-E9A910C259C2}" type="parTrans" cxnId="{74CFE337-78EC-4274-88FB-88BB54BA35E7}">
      <dgm:prSet/>
      <dgm:spPr/>
      <dgm:t>
        <a:bodyPr/>
        <a:lstStyle/>
        <a:p>
          <a:endParaRPr lang="en-GB"/>
        </a:p>
      </dgm:t>
    </dgm:pt>
    <dgm:pt modelId="{0F90500B-86C8-41E3-AF81-7E37087BA266}" type="sibTrans" cxnId="{74CFE337-78EC-4274-88FB-88BB54BA35E7}">
      <dgm:prSet/>
      <dgm:spPr/>
      <dgm:t>
        <a:bodyPr/>
        <a:lstStyle/>
        <a:p>
          <a:endParaRPr lang="en-GB"/>
        </a:p>
      </dgm:t>
    </dgm:pt>
    <dgm:pt modelId="{FFE669F9-FACE-472E-8BCF-4C0FEEC73086}">
      <dgm:prSet/>
      <dgm:spPr/>
      <dgm:t>
        <a:bodyPr/>
        <a:lstStyle/>
        <a:p>
          <a:r>
            <a:rPr lang="en-GB"/>
            <a:t>Social factors affecting health</a:t>
          </a:r>
        </a:p>
      </dgm:t>
    </dgm:pt>
    <dgm:pt modelId="{D8EA0FC5-B2B9-484F-AF0C-6D80DEC34DC3}" type="parTrans" cxnId="{B9E19BCC-7420-48F9-9297-0B07365E2CD2}">
      <dgm:prSet/>
      <dgm:spPr/>
      <dgm:t>
        <a:bodyPr/>
        <a:lstStyle/>
        <a:p>
          <a:endParaRPr lang="en-GB"/>
        </a:p>
      </dgm:t>
    </dgm:pt>
    <dgm:pt modelId="{45B4934D-1301-4ABB-9846-9513B1947EF6}" type="sibTrans" cxnId="{B9E19BCC-7420-48F9-9297-0B07365E2CD2}">
      <dgm:prSet/>
      <dgm:spPr/>
      <dgm:t>
        <a:bodyPr/>
        <a:lstStyle/>
        <a:p>
          <a:endParaRPr lang="en-GB"/>
        </a:p>
      </dgm:t>
    </dgm:pt>
    <dgm:pt modelId="{A36C2692-F860-41E5-80CE-FD896665FEBF}" type="pres">
      <dgm:prSet presAssocID="{8A88BA82-AFC6-4E3A-B5E4-6EB110EC7962}" presName="linearFlow" presStyleCnt="0">
        <dgm:presLayoutVars>
          <dgm:dir/>
          <dgm:resizeHandles val="exact"/>
        </dgm:presLayoutVars>
      </dgm:prSet>
      <dgm:spPr/>
    </dgm:pt>
    <dgm:pt modelId="{EBF83FCC-5192-4ACE-B167-5DD745FA0A1B}" type="pres">
      <dgm:prSet presAssocID="{7BB55E6A-BDC9-4484-B60D-4EAB47854A63}" presName="composite" presStyleCnt="0"/>
      <dgm:spPr/>
    </dgm:pt>
    <dgm:pt modelId="{FE0263B2-41C9-409D-8472-C92B179A4B38}" type="pres">
      <dgm:prSet presAssocID="{7BB55E6A-BDC9-4484-B60D-4EAB47854A63}" presName="imgShp" presStyleLbl="fgImgPlace1" presStyleIdx="0" presStyleCnt="5"/>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Body builder outline"/>
        </a:ext>
      </dgm:extLst>
    </dgm:pt>
    <dgm:pt modelId="{543BD2E9-F94D-41EF-8B95-25D9CC7F103F}" type="pres">
      <dgm:prSet presAssocID="{7BB55E6A-BDC9-4484-B60D-4EAB47854A63}" presName="txShp" presStyleLbl="node1" presStyleIdx="0" presStyleCnt="5">
        <dgm:presLayoutVars>
          <dgm:bulletEnabled val="1"/>
        </dgm:presLayoutVars>
      </dgm:prSet>
      <dgm:spPr/>
    </dgm:pt>
    <dgm:pt modelId="{6D733887-377C-4E01-BD67-B0CD023D0A8A}" type="pres">
      <dgm:prSet presAssocID="{31200685-ED3D-4AD3-BD92-28D91E963383}" presName="spacing" presStyleCnt="0"/>
      <dgm:spPr/>
    </dgm:pt>
    <dgm:pt modelId="{A83745E7-2074-4841-AEBB-0C4D56073453}" type="pres">
      <dgm:prSet presAssocID="{3A2E32EC-9E5C-4543-9A81-F4C6068DCA6A}" presName="composite" presStyleCnt="0"/>
      <dgm:spPr/>
    </dgm:pt>
    <dgm:pt modelId="{9940A772-4C5C-4BBD-96F3-AA313631B64B}" type="pres">
      <dgm:prSet presAssocID="{3A2E32EC-9E5C-4543-9A81-F4C6068DCA6A}" presName="imgShp" presStyleLbl="fgImgPlace1" presStyleIdx="1" presStyleCnt="5"/>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rain in head outline"/>
        </a:ext>
      </dgm:extLst>
    </dgm:pt>
    <dgm:pt modelId="{6307681A-49BA-4ED2-9006-C927E39C5181}" type="pres">
      <dgm:prSet presAssocID="{3A2E32EC-9E5C-4543-9A81-F4C6068DCA6A}" presName="txShp" presStyleLbl="node1" presStyleIdx="1" presStyleCnt="5">
        <dgm:presLayoutVars>
          <dgm:bulletEnabled val="1"/>
        </dgm:presLayoutVars>
      </dgm:prSet>
      <dgm:spPr/>
    </dgm:pt>
    <dgm:pt modelId="{352DBAED-4D31-46B3-8D30-41DE3BDEE3F8}" type="pres">
      <dgm:prSet presAssocID="{8CB98878-D325-4292-ACC1-40D094DDA3F8}" presName="spacing" presStyleCnt="0"/>
      <dgm:spPr/>
    </dgm:pt>
    <dgm:pt modelId="{E5AB8A1B-9E81-4E43-A7D6-0DA8B0C444F9}" type="pres">
      <dgm:prSet presAssocID="{E54C4B0B-3032-457C-B699-D838F6E4FF37}" presName="composite" presStyleCnt="0"/>
      <dgm:spPr/>
    </dgm:pt>
    <dgm:pt modelId="{811193F7-832C-4892-8367-419AF3EE80E2}" type="pres">
      <dgm:prSet presAssocID="{E54C4B0B-3032-457C-B699-D838F6E4FF37}" presName="imgShp" presStyleLbl="fgImgPlace1" presStyleIdx="2" presStyleCnt="5"/>
      <dgm:spPr>
        <a:blipFill>
          <a:blip xmlns:r="http://schemas.openxmlformats.org/officeDocument/2006/relationships">
            <a:extLs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Yoga outline"/>
        </a:ext>
      </dgm:extLst>
    </dgm:pt>
    <dgm:pt modelId="{D55DAFE3-7683-471D-B8CB-F6769F6E0BE8}" type="pres">
      <dgm:prSet presAssocID="{E54C4B0B-3032-457C-B699-D838F6E4FF37}" presName="txShp" presStyleLbl="node1" presStyleIdx="2" presStyleCnt="5">
        <dgm:presLayoutVars>
          <dgm:bulletEnabled val="1"/>
        </dgm:presLayoutVars>
      </dgm:prSet>
      <dgm:spPr/>
    </dgm:pt>
    <dgm:pt modelId="{010BD13A-AD3E-4901-9EA2-64F3753CC420}" type="pres">
      <dgm:prSet presAssocID="{FEB36CA7-14EC-4D15-8208-16A34E681D49}" presName="spacing" presStyleCnt="0"/>
      <dgm:spPr/>
    </dgm:pt>
    <dgm:pt modelId="{FB48FCD5-881B-459B-961F-4E94AC045539}" type="pres">
      <dgm:prSet presAssocID="{A82A4299-C768-4014-AFDB-F60BC8F3CF15}" presName="composite" presStyleCnt="0"/>
      <dgm:spPr/>
    </dgm:pt>
    <dgm:pt modelId="{26996E8E-5A6F-45C1-8628-2B898386914D}" type="pres">
      <dgm:prSet presAssocID="{A82A4299-C768-4014-AFDB-F60BC8F3CF15}" presName="imgShp" presStyleLbl="fgImgPlace1" presStyleIdx="3" presStyleCnt="5"/>
      <dgm:spPr>
        <a:blipFill>
          <a:blip xmlns:r="http://schemas.openxmlformats.org/officeDocument/2006/relationships">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Stop outline"/>
        </a:ext>
      </dgm:extLst>
    </dgm:pt>
    <dgm:pt modelId="{B1CD2FA4-0F77-413B-BE47-07EAA7C3B1E6}" type="pres">
      <dgm:prSet presAssocID="{A82A4299-C768-4014-AFDB-F60BC8F3CF15}" presName="txShp" presStyleLbl="node1" presStyleIdx="3" presStyleCnt="5">
        <dgm:presLayoutVars>
          <dgm:bulletEnabled val="1"/>
        </dgm:presLayoutVars>
      </dgm:prSet>
      <dgm:spPr/>
    </dgm:pt>
    <dgm:pt modelId="{6EF48B82-69A4-4DBD-83CB-839DCA0DCE38}" type="pres">
      <dgm:prSet presAssocID="{0F90500B-86C8-41E3-AF81-7E37087BA266}" presName="spacing" presStyleCnt="0"/>
      <dgm:spPr/>
    </dgm:pt>
    <dgm:pt modelId="{A50111E7-83D0-4F43-9A50-3BBF55584E6B}" type="pres">
      <dgm:prSet presAssocID="{FFE669F9-FACE-472E-8BCF-4C0FEEC73086}" presName="composite" presStyleCnt="0"/>
      <dgm:spPr/>
    </dgm:pt>
    <dgm:pt modelId="{12F7B750-3E6F-4796-9D3E-E84F9A5EE81E}" type="pres">
      <dgm:prSet presAssocID="{FFE669F9-FACE-472E-8BCF-4C0FEEC73086}" presName="imgShp" presStyleLbl="fgImgPlace1" presStyleIdx="4" presStyleCnt="5"/>
      <dgm:spPr>
        <a:blipFill>
          <a:blip xmlns:r="http://schemas.openxmlformats.org/officeDocument/2006/relationships">
            <a:extLst>
              <a:ext uri="{96DAC541-7B7A-43D3-8B79-37D633B846F1}">
                <asvg:svgBlip xmlns:asvg="http://schemas.microsoft.com/office/drawing/2016/SVG/main" r:embed="rId5"/>
              </a:ext>
            </a:extLst>
          </a:blip>
          <a:srcRect/>
          <a:stretch>
            <a:fillRect/>
          </a:stretch>
        </a:blipFill>
      </dgm:spPr>
      <dgm:extLst>
        <a:ext uri="{E40237B7-FDA0-4F09-8148-C483321AD2D9}">
          <dgm14:cNvPr xmlns:dgm14="http://schemas.microsoft.com/office/drawing/2010/diagram" id="0" name="" descr="User network outline"/>
        </a:ext>
      </dgm:extLst>
    </dgm:pt>
    <dgm:pt modelId="{84F92745-8C14-411A-A549-2B05DF90199B}" type="pres">
      <dgm:prSet presAssocID="{FFE669F9-FACE-472E-8BCF-4C0FEEC73086}" presName="txShp" presStyleLbl="node1" presStyleIdx="4" presStyleCnt="5">
        <dgm:presLayoutVars>
          <dgm:bulletEnabled val="1"/>
        </dgm:presLayoutVars>
      </dgm:prSet>
      <dgm:spPr/>
    </dgm:pt>
  </dgm:ptLst>
  <dgm:cxnLst>
    <dgm:cxn modelId="{FE8A5124-91F0-41C0-92AD-F591EC9890C8}" srcId="{8A88BA82-AFC6-4E3A-B5E4-6EB110EC7962}" destId="{E54C4B0B-3032-457C-B699-D838F6E4FF37}" srcOrd="2" destOrd="0" parTransId="{022D6034-0702-4AAD-A1DA-41EFE4ED1BAD}" sibTransId="{FEB36CA7-14EC-4D15-8208-16A34E681D49}"/>
    <dgm:cxn modelId="{6E94BA2B-7203-4FAB-8859-62106FD70F7B}" type="presOf" srcId="{7BB55E6A-BDC9-4484-B60D-4EAB47854A63}" destId="{543BD2E9-F94D-41EF-8B95-25D9CC7F103F}" srcOrd="0" destOrd="0" presId="urn:microsoft.com/office/officeart/2005/8/layout/vList3"/>
    <dgm:cxn modelId="{74CFE337-78EC-4274-88FB-88BB54BA35E7}" srcId="{8A88BA82-AFC6-4E3A-B5E4-6EB110EC7962}" destId="{A82A4299-C768-4014-AFDB-F60BC8F3CF15}" srcOrd="3" destOrd="0" parTransId="{6CF84741-8510-45FE-8229-E9A910C259C2}" sibTransId="{0F90500B-86C8-41E3-AF81-7E37087BA266}"/>
    <dgm:cxn modelId="{9068203A-622D-4ECF-8268-AA230187F7C0}" srcId="{8A88BA82-AFC6-4E3A-B5E4-6EB110EC7962}" destId="{3A2E32EC-9E5C-4543-9A81-F4C6068DCA6A}" srcOrd="1" destOrd="0" parTransId="{47B21D4B-24F1-4819-94F0-DE31FB54178F}" sibTransId="{8CB98878-D325-4292-ACC1-40D094DDA3F8}"/>
    <dgm:cxn modelId="{43CFAD43-0A08-43AA-92E2-C1D14734BEEE}" type="presOf" srcId="{E54C4B0B-3032-457C-B699-D838F6E4FF37}" destId="{D55DAFE3-7683-471D-B8CB-F6769F6E0BE8}" srcOrd="0" destOrd="0" presId="urn:microsoft.com/office/officeart/2005/8/layout/vList3"/>
    <dgm:cxn modelId="{05C253AA-C764-47F0-9E65-66E35826ADAD}" type="presOf" srcId="{A82A4299-C768-4014-AFDB-F60BC8F3CF15}" destId="{B1CD2FA4-0F77-413B-BE47-07EAA7C3B1E6}" srcOrd="0" destOrd="0" presId="urn:microsoft.com/office/officeart/2005/8/layout/vList3"/>
    <dgm:cxn modelId="{6562ECB7-1487-455B-981B-562CE9BB4241}" type="presOf" srcId="{3A2E32EC-9E5C-4543-9A81-F4C6068DCA6A}" destId="{6307681A-49BA-4ED2-9006-C927E39C5181}" srcOrd="0" destOrd="0" presId="urn:microsoft.com/office/officeart/2005/8/layout/vList3"/>
    <dgm:cxn modelId="{B9E19BCC-7420-48F9-9297-0B07365E2CD2}" srcId="{8A88BA82-AFC6-4E3A-B5E4-6EB110EC7962}" destId="{FFE669F9-FACE-472E-8BCF-4C0FEEC73086}" srcOrd="4" destOrd="0" parTransId="{D8EA0FC5-B2B9-484F-AF0C-6D80DEC34DC3}" sibTransId="{45B4934D-1301-4ABB-9846-9513B1947EF6}"/>
    <dgm:cxn modelId="{9DB995D6-62F2-40B1-B812-254D45D3BBEA}" type="presOf" srcId="{8A88BA82-AFC6-4E3A-B5E4-6EB110EC7962}" destId="{A36C2692-F860-41E5-80CE-FD896665FEBF}" srcOrd="0" destOrd="0" presId="urn:microsoft.com/office/officeart/2005/8/layout/vList3"/>
    <dgm:cxn modelId="{674D5BE6-BC3D-4434-923E-05E13590925E}" type="presOf" srcId="{FFE669F9-FACE-472E-8BCF-4C0FEEC73086}" destId="{84F92745-8C14-411A-A549-2B05DF90199B}" srcOrd="0" destOrd="0" presId="urn:microsoft.com/office/officeart/2005/8/layout/vList3"/>
    <dgm:cxn modelId="{707FDDF4-95EE-4DE9-BF9C-A720DEF78E51}" srcId="{8A88BA82-AFC6-4E3A-B5E4-6EB110EC7962}" destId="{7BB55E6A-BDC9-4484-B60D-4EAB47854A63}" srcOrd="0" destOrd="0" parTransId="{42B540F9-6FAE-44D2-A769-47D5849CBCE4}" sibTransId="{31200685-ED3D-4AD3-BD92-28D91E963383}"/>
    <dgm:cxn modelId="{A9193F16-CBC9-4C20-8826-F0E5EA5562A2}" type="presParOf" srcId="{A36C2692-F860-41E5-80CE-FD896665FEBF}" destId="{EBF83FCC-5192-4ACE-B167-5DD745FA0A1B}" srcOrd="0" destOrd="0" presId="urn:microsoft.com/office/officeart/2005/8/layout/vList3"/>
    <dgm:cxn modelId="{4BCE1193-A8AF-4413-B2F7-695D21747650}" type="presParOf" srcId="{EBF83FCC-5192-4ACE-B167-5DD745FA0A1B}" destId="{FE0263B2-41C9-409D-8472-C92B179A4B38}" srcOrd="0" destOrd="0" presId="urn:microsoft.com/office/officeart/2005/8/layout/vList3"/>
    <dgm:cxn modelId="{1E9074E5-A5A4-41EE-823B-09721DB780A2}" type="presParOf" srcId="{EBF83FCC-5192-4ACE-B167-5DD745FA0A1B}" destId="{543BD2E9-F94D-41EF-8B95-25D9CC7F103F}" srcOrd="1" destOrd="0" presId="urn:microsoft.com/office/officeart/2005/8/layout/vList3"/>
    <dgm:cxn modelId="{2D4AAB0A-8D90-47D3-9046-73F8E6756D68}" type="presParOf" srcId="{A36C2692-F860-41E5-80CE-FD896665FEBF}" destId="{6D733887-377C-4E01-BD67-B0CD023D0A8A}" srcOrd="1" destOrd="0" presId="urn:microsoft.com/office/officeart/2005/8/layout/vList3"/>
    <dgm:cxn modelId="{C5FBD913-D8CC-4EA7-923D-C3878E535844}" type="presParOf" srcId="{A36C2692-F860-41E5-80CE-FD896665FEBF}" destId="{A83745E7-2074-4841-AEBB-0C4D56073453}" srcOrd="2" destOrd="0" presId="urn:microsoft.com/office/officeart/2005/8/layout/vList3"/>
    <dgm:cxn modelId="{D70D799B-8E06-4CAD-867A-BBC95BB50C1E}" type="presParOf" srcId="{A83745E7-2074-4841-AEBB-0C4D56073453}" destId="{9940A772-4C5C-4BBD-96F3-AA313631B64B}" srcOrd="0" destOrd="0" presId="urn:microsoft.com/office/officeart/2005/8/layout/vList3"/>
    <dgm:cxn modelId="{C47F615F-2488-4391-B05E-ADEE6C1606EE}" type="presParOf" srcId="{A83745E7-2074-4841-AEBB-0C4D56073453}" destId="{6307681A-49BA-4ED2-9006-C927E39C5181}" srcOrd="1" destOrd="0" presId="urn:microsoft.com/office/officeart/2005/8/layout/vList3"/>
    <dgm:cxn modelId="{C85B44F6-0CFD-467E-A1C1-7FE3141E3734}" type="presParOf" srcId="{A36C2692-F860-41E5-80CE-FD896665FEBF}" destId="{352DBAED-4D31-46B3-8D30-41DE3BDEE3F8}" srcOrd="3" destOrd="0" presId="urn:microsoft.com/office/officeart/2005/8/layout/vList3"/>
    <dgm:cxn modelId="{EF5E1854-5674-497F-A28D-795CEBF3C28C}" type="presParOf" srcId="{A36C2692-F860-41E5-80CE-FD896665FEBF}" destId="{E5AB8A1B-9E81-4E43-A7D6-0DA8B0C444F9}" srcOrd="4" destOrd="0" presId="urn:microsoft.com/office/officeart/2005/8/layout/vList3"/>
    <dgm:cxn modelId="{FC93A1C8-BEC5-4879-85A6-79544307DCEC}" type="presParOf" srcId="{E5AB8A1B-9E81-4E43-A7D6-0DA8B0C444F9}" destId="{811193F7-832C-4892-8367-419AF3EE80E2}" srcOrd="0" destOrd="0" presId="urn:microsoft.com/office/officeart/2005/8/layout/vList3"/>
    <dgm:cxn modelId="{87DF7EC3-53AB-40BB-B8CE-C1C6C42BF14E}" type="presParOf" srcId="{E5AB8A1B-9E81-4E43-A7D6-0DA8B0C444F9}" destId="{D55DAFE3-7683-471D-B8CB-F6769F6E0BE8}" srcOrd="1" destOrd="0" presId="urn:microsoft.com/office/officeart/2005/8/layout/vList3"/>
    <dgm:cxn modelId="{DCA57E96-772A-4E4E-A16F-6A912084CE5E}" type="presParOf" srcId="{A36C2692-F860-41E5-80CE-FD896665FEBF}" destId="{010BD13A-AD3E-4901-9EA2-64F3753CC420}" srcOrd="5" destOrd="0" presId="urn:microsoft.com/office/officeart/2005/8/layout/vList3"/>
    <dgm:cxn modelId="{862D62DC-2912-44E3-A299-58C97EF6F4B9}" type="presParOf" srcId="{A36C2692-F860-41E5-80CE-FD896665FEBF}" destId="{FB48FCD5-881B-459B-961F-4E94AC045539}" srcOrd="6" destOrd="0" presId="urn:microsoft.com/office/officeart/2005/8/layout/vList3"/>
    <dgm:cxn modelId="{BB5C1ADB-8717-465A-A115-7EDA3FC90C75}" type="presParOf" srcId="{FB48FCD5-881B-459B-961F-4E94AC045539}" destId="{26996E8E-5A6F-45C1-8628-2B898386914D}" srcOrd="0" destOrd="0" presId="urn:microsoft.com/office/officeart/2005/8/layout/vList3"/>
    <dgm:cxn modelId="{249D73F8-4109-4E14-AA3D-CACFEE87B38D}" type="presParOf" srcId="{FB48FCD5-881B-459B-961F-4E94AC045539}" destId="{B1CD2FA4-0F77-413B-BE47-07EAA7C3B1E6}" srcOrd="1" destOrd="0" presId="urn:microsoft.com/office/officeart/2005/8/layout/vList3"/>
    <dgm:cxn modelId="{0BB672A2-6A2D-4AA7-BF4C-010242BEB0D2}" type="presParOf" srcId="{A36C2692-F860-41E5-80CE-FD896665FEBF}" destId="{6EF48B82-69A4-4DBD-83CB-839DCA0DCE38}" srcOrd="7" destOrd="0" presId="urn:microsoft.com/office/officeart/2005/8/layout/vList3"/>
    <dgm:cxn modelId="{E9618606-B79B-4E6A-BF18-202A978683A7}" type="presParOf" srcId="{A36C2692-F860-41E5-80CE-FD896665FEBF}" destId="{A50111E7-83D0-4F43-9A50-3BBF55584E6B}" srcOrd="8" destOrd="0" presId="urn:microsoft.com/office/officeart/2005/8/layout/vList3"/>
    <dgm:cxn modelId="{D5026016-2E25-45AE-8056-0200496862B9}" type="presParOf" srcId="{A50111E7-83D0-4F43-9A50-3BBF55584E6B}" destId="{12F7B750-3E6F-4796-9D3E-E84F9A5EE81E}" srcOrd="0" destOrd="0" presId="urn:microsoft.com/office/officeart/2005/8/layout/vList3"/>
    <dgm:cxn modelId="{08DE6E66-BCF1-4F02-A973-AE4AB509CB09}" type="presParOf" srcId="{A50111E7-83D0-4F43-9A50-3BBF55584E6B}" destId="{84F92745-8C14-411A-A549-2B05DF90199B}" srcOrd="1" destOrd="0" presId="urn:microsoft.com/office/officeart/2005/8/layout/vList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098A44D-E170-41DD-8337-7BFBF4AE7327}"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GB"/>
        </a:p>
      </dgm:t>
    </dgm:pt>
    <dgm:pt modelId="{5D3226A5-0DCA-4E6C-BA83-356424274487}">
      <dgm:prSet/>
      <dgm:spPr/>
      <dgm:t>
        <a:bodyPr/>
        <a:lstStyle/>
        <a:p>
          <a:r>
            <a:rPr lang="en-GB" b="1" dirty="0">
              <a:latin typeface="Arial" panose="020B0604020202020204" pitchFamily="34" charset="0"/>
              <a:cs typeface="Arial" panose="020B0604020202020204" pitchFamily="34" charset="0"/>
            </a:rPr>
            <a:t>Population Health Management (PHM) </a:t>
          </a:r>
          <a:r>
            <a:rPr lang="en-GB" dirty="0">
              <a:latin typeface="Arial" panose="020B0604020202020204" pitchFamily="34" charset="0"/>
              <a:cs typeface="Arial" panose="020B0604020202020204" pitchFamily="34" charset="0"/>
            </a:rPr>
            <a:t>improves population health through data-driven planning and the delivery of proactive care to optimise health outcomes. It is essentially about moving from a largely reactive system (that is responding when someone becomes unwell) moving to a much more proactive system.</a:t>
          </a:r>
        </a:p>
      </dgm:t>
    </dgm:pt>
    <dgm:pt modelId="{F06DBF0C-1692-4135-9BA4-F673BDA3E804}" type="parTrans" cxnId="{846463B7-F3E5-471E-8ED1-BB0366EFB187}">
      <dgm:prSet/>
      <dgm:spPr/>
      <dgm:t>
        <a:bodyPr/>
        <a:lstStyle/>
        <a:p>
          <a:endParaRPr lang="en-GB"/>
        </a:p>
      </dgm:t>
    </dgm:pt>
    <dgm:pt modelId="{997C30A2-F486-44A0-ADC2-6B1844750890}" type="sibTrans" cxnId="{846463B7-F3E5-471E-8ED1-BB0366EFB187}">
      <dgm:prSet/>
      <dgm:spPr/>
      <dgm:t>
        <a:bodyPr/>
        <a:lstStyle/>
        <a:p>
          <a:endParaRPr lang="en-GB"/>
        </a:p>
      </dgm:t>
    </dgm:pt>
    <dgm:pt modelId="{CACC8D4E-E8C7-45AD-BB0B-FB56BB4F0906}">
      <dgm:prSet/>
      <dgm:spPr/>
      <dgm:t>
        <a:bodyPr/>
        <a:lstStyle/>
        <a:p>
          <a:r>
            <a:rPr lang="en-GB" dirty="0">
              <a:latin typeface="Arial" panose="020B0604020202020204" pitchFamily="34" charset="0"/>
              <a:cs typeface="Arial" panose="020B0604020202020204" pitchFamily="34" charset="0"/>
            </a:rPr>
            <a:t>PHM is a </a:t>
          </a:r>
          <a:r>
            <a:rPr lang="en-GB" b="1" dirty="0">
              <a:latin typeface="Arial" panose="020B0604020202020204" pitchFamily="34" charset="0"/>
              <a:cs typeface="Arial" panose="020B0604020202020204" pitchFamily="34" charset="0"/>
            </a:rPr>
            <a:t>partnership approach </a:t>
          </a:r>
          <a:r>
            <a:rPr lang="en-GB" dirty="0">
              <a:latin typeface="Arial" panose="020B0604020202020204" pitchFamily="34" charset="0"/>
              <a:cs typeface="Arial" panose="020B0604020202020204" pitchFamily="34" charset="0"/>
            </a:rPr>
            <a:t>across the NHS and other public services including local authorities, emergency services, schools, the voluntary sector, housing associations, social services, patient groups, communities, and the public. All have a role to play in addressing the interdependent issues that affect people’s health and wellbeing.</a:t>
          </a:r>
        </a:p>
      </dgm:t>
    </dgm:pt>
    <dgm:pt modelId="{081FFC9B-798B-4B1C-A047-C961C2DE2854}" type="parTrans" cxnId="{82AE6805-3B52-4C57-9DB8-6974C31CDA67}">
      <dgm:prSet/>
      <dgm:spPr/>
      <dgm:t>
        <a:bodyPr/>
        <a:lstStyle/>
        <a:p>
          <a:endParaRPr lang="en-GB"/>
        </a:p>
      </dgm:t>
    </dgm:pt>
    <dgm:pt modelId="{69B52CA6-1847-4421-B8C7-DD1D2B9B932B}" type="sibTrans" cxnId="{82AE6805-3B52-4C57-9DB8-6974C31CDA67}">
      <dgm:prSet/>
      <dgm:spPr/>
      <dgm:t>
        <a:bodyPr/>
        <a:lstStyle/>
        <a:p>
          <a:endParaRPr lang="en-GB"/>
        </a:p>
      </dgm:t>
    </dgm:pt>
    <dgm:pt modelId="{2D653441-000B-40DA-8534-827158B1D161}">
      <dgm:prSet/>
      <dgm:spPr/>
      <dgm:t>
        <a:bodyPr/>
        <a:lstStyle/>
        <a:p>
          <a:r>
            <a:rPr lang="en-GB" dirty="0">
              <a:latin typeface="Arial" panose="020B0604020202020204" pitchFamily="34" charset="0"/>
              <a:cs typeface="Arial" panose="020B0604020202020204" pitchFamily="34" charset="0"/>
            </a:rPr>
            <a:t>PHM uses </a:t>
          </a:r>
          <a:r>
            <a:rPr lang="en-GB" b="1" dirty="0">
              <a:latin typeface="Arial" panose="020B0604020202020204" pitchFamily="34" charset="0"/>
              <a:cs typeface="Arial" panose="020B0604020202020204" pitchFamily="34" charset="0"/>
            </a:rPr>
            <a:t>data, both healthcare data from clinical systems and non-healthcare data </a:t>
          </a:r>
          <a:r>
            <a:rPr lang="en-GB" dirty="0">
              <a:latin typeface="Arial" panose="020B0604020202020204" pitchFamily="34" charset="0"/>
              <a:cs typeface="Arial" panose="020B0604020202020204" pitchFamily="34" charset="0"/>
            </a:rPr>
            <a:t>from sources including local authority and social services</a:t>
          </a:r>
        </a:p>
      </dgm:t>
    </dgm:pt>
    <dgm:pt modelId="{9B481C82-E2E5-45F5-9E14-B047F15D5784}" type="parTrans" cxnId="{D97EE59A-3C81-4D15-A99B-536D6CBDD509}">
      <dgm:prSet/>
      <dgm:spPr/>
      <dgm:t>
        <a:bodyPr/>
        <a:lstStyle/>
        <a:p>
          <a:endParaRPr lang="en-GB"/>
        </a:p>
      </dgm:t>
    </dgm:pt>
    <dgm:pt modelId="{5E438390-CBBA-4E6A-85D3-BF45A7D5D0D7}" type="sibTrans" cxnId="{D97EE59A-3C81-4D15-A99B-536D6CBDD509}">
      <dgm:prSet/>
      <dgm:spPr/>
      <dgm:t>
        <a:bodyPr/>
        <a:lstStyle/>
        <a:p>
          <a:endParaRPr lang="en-GB"/>
        </a:p>
      </dgm:t>
    </dgm:pt>
    <dgm:pt modelId="{1E9419B9-2526-4F9F-8A00-13F5F7AF6191}">
      <dgm:prSet/>
      <dgm:spPr/>
      <dgm:t>
        <a:bodyPr/>
        <a:lstStyle/>
        <a:p>
          <a:r>
            <a:rPr lang="en-GB" dirty="0">
              <a:latin typeface="Arial" panose="020B0604020202020204" pitchFamily="34" charset="0"/>
              <a:cs typeface="Arial" panose="020B0604020202020204" pitchFamily="34" charset="0"/>
            </a:rPr>
            <a:t>Population Health Management (PHM) will be a core enabler and function of integrated care systems in helping drive a data led focus on person-centred care.</a:t>
          </a:r>
        </a:p>
      </dgm:t>
    </dgm:pt>
    <dgm:pt modelId="{042D2CFF-9539-4CF9-8F61-285C6F2A8AC5}" type="parTrans" cxnId="{B9FDD1F2-171F-4BB7-B996-48F48E0C4AE7}">
      <dgm:prSet/>
      <dgm:spPr/>
      <dgm:t>
        <a:bodyPr/>
        <a:lstStyle/>
        <a:p>
          <a:endParaRPr lang="en-GB"/>
        </a:p>
      </dgm:t>
    </dgm:pt>
    <dgm:pt modelId="{F605972F-2EB3-47A6-99F1-CBA05A6EC4F3}" type="sibTrans" cxnId="{B9FDD1F2-171F-4BB7-B996-48F48E0C4AE7}">
      <dgm:prSet/>
      <dgm:spPr/>
      <dgm:t>
        <a:bodyPr/>
        <a:lstStyle/>
        <a:p>
          <a:endParaRPr lang="en-GB"/>
        </a:p>
      </dgm:t>
    </dgm:pt>
    <dgm:pt modelId="{05C58767-A0D2-444F-9E55-A010486BB154}" type="pres">
      <dgm:prSet presAssocID="{E098A44D-E170-41DD-8337-7BFBF4AE7327}" presName="linear" presStyleCnt="0">
        <dgm:presLayoutVars>
          <dgm:animLvl val="lvl"/>
          <dgm:resizeHandles val="exact"/>
        </dgm:presLayoutVars>
      </dgm:prSet>
      <dgm:spPr/>
    </dgm:pt>
    <dgm:pt modelId="{192D1A9A-BA1A-48D2-BBCC-630ACEFA7CA1}" type="pres">
      <dgm:prSet presAssocID="{5D3226A5-0DCA-4E6C-BA83-356424274487}" presName="parentText" presStyleLbl="node1" presStyleIdx="0" presStyleCnt="4">
        <dgm:presLayoutVars>
          <dgm:chMax val="0"/>
          <dgm:bulletEnabled val="1"/>
        </dgm:presLayoutVars>
      </dgm:prSet>
      <dgm:spPr/>
    </dgm:pt>
    <dgm:pt modelId="{C9A9AE7F-4710-409F-8C48-F9F1B502F64E}" type="pres">
      <dgm:prSet presAssocID="{997C30A2-F486-44A0-ADC2-6B1844750890}" presName="spacer" presStyleCnt="0"/>
      <dgm:spPr/>
    </dgm:pt>
    <dgm:pt modelId="{1B2EE140-BED8-47CB-933F-60747BA68036}" type="pres">
      <dgm:prSet presAssocID="{CACC8D4E-E8C7-45AD-BB0B-FB56BB4F0906}" presName="parentText" presStyleLbl="node1" presStyleIdx="1" presStyleCnt="4">
        <dgm:presLayoutVars>
          <dgm:chMax val="0"/>
          <dgm:bulletEnabled val="1"/>
        </dgm:presLayoutVars>
      </dgm:prSet>
      <dgm:spPr/>
    </dgm:pt>
    <dgm:pt modelId="{7762F769-B4A4-43D7-BEE8-2A365E079EF7}" type="pres">
      <dgm:prSet presAssocID="{69B52CA6-1847-4421-B8C7-DD1D2B9B932B}" presName="spacer" presStyleCnt="0"/>
      <dgm:spPr/>
    </dgm:pt>
    <dgm:pt modelId="{A5672B78-34DF-4451-93DE-1F59A53422F1}" type="pres">
      <dgm:prSet presAssocID="{2D653441-000B-40DA-8534-827158B1D161}" presName="parentText" presStyleLbl="node1" presStyleIdx="2" presStyleCnt="4">
        <dgm:presLayoutVars>
          <dgm:chMax val="0"/>
          <dgm:bulletEnabled val="1"/>
        </dgm:presLayoutVars>
      </dgm:prSet>
      <dgm:spPr/>
    </dgm:pt>
    <dgm:pt modelId="{55003D2E-7D7F-4334-BE09-22F9E240C2D2}" type="pres">
      <dgm:prSet presAssocID="{5E438390-CBBA-4E6A-85D3-BF45A7D5D0D7}" presName="spacer" presStyleCnt="0"/>
      <dgm:spPr/>
    </dgm:pt>
    <dgm:pt modelId="{F8DD4C09-4FFF-4A6F-9C2D-1E9FF60378C0}" type="pres">
      <dgm:prSet presAssocID="{1E9419B9-2526-4F9F-8A00-13F5F7AF6191}" presName="parentText" presStyleLbl="node1" presStyleIdx="3" presStyleCnt="4">
        <dgm:presLayoutVars>
          <dgm:chMax val="0"/>
          <dgm:bulletEnabled val="1"/>
        </dgm:presLayoutVars>
      </dgm:prSet>
      <dgm:spPr/>
    </dgm:pt>
  </dgm:ptLst>
  <dgm:cxnLst>
    <dgm:cxn modelId="{82AE6805-3B52-4C57-9DB8-6974C31CDA67}" srcId="{E098A44D-E170-41DD-8337-7BFBF4AE7327}" destId="{CACC8D4E-E8C7-45AD-BB0B-FB56BB4F0906}" srcOrd="1" destOrd="0" parTransId="{081FFC9B-798B-4B1C-A047-C961C2DE2854}" sibTransId="{69B52CA6-1847-4421-B8C7-DD1D2B9B932B}"/>
    <dgm:cxn modelId="{A2093528-CF49-41DE-A2C8-DFE3BD7EA7F3}" type="presOf" srcId="{5D3226A5-0DCA-4E6C-BA83-356424274487}" destId="{192D1A9A-BA1A-48D2-BBCC-630ACEFA7CA1}" srcOrd="0" destOrd="0" presId="urn:microsoft.com/office/officeart/2005/8/layout/vList2"/>
    <dgm:cxn modelId="{3D6B2E76-7762-4BFF-9348-E18A5F25E77A}" type="presOf" srcId="{1E9419B9-2526-4F9F-8A00-13F5F7AF6191}" destId="{F8DD4C09-4FFF-4A6F-9C2D-1E9FF60378C0}" srcOrd="0" destOrd="0" presId="urn:microsoft.com/office/officeart/2005/8/layout/vList2"/>
    <dgm:cxn modelId="{C0F26E79-DAA4-43F6-AAD8-F1A05223F0A0}" type="presOf" srcId="{CACC8D4E-E8C7-45AD-BB0B-FB56BB4F0906}" destId="{1B2EE140-BED8-47CB-933F-60747BA68036}" srcOrd="0" destOrd="0" presId="urn:microsoft.com/office/officeart/2005/8/layout/vList2"/>
    <dgm:cxn modelId="{9390AD7D-6C1B-4115-BE6A-BAD78EC05288}" type="presOf" srcId="{2D653441-000B-40DA-8534-827158B1D161}" destId="{A5672B78-34DF-4451-93DE-1F59A53422F1}" srcOrd="0" destOrd="0" presId="urn:microsoft.com/office/officeart/2005/8/layout/vList2"/>
    <dgm:cxn modelId="{E3045A7F-4FDD-49F4-93EA-2F3C747477B4}" type="presOf" srcId="{E098A44D-E170-41DD-8337-7BFBF4AE7327}" destId="{05C58767-A0D2-444F-9E55-A010486BB154}" srcOrd="0" destOrd="0" presId="urn:microsoft.com/office/officeart/2005/8/layout/vList2"/>
    <dgm:cxn modelId="{D97EE59A-3C81-4D15-A99B-536D6CBDD509}" srcId="{E098A44D-E170-41DD-8337-7BFBF4AE7327}" destId="{2D653441-000B-40DA-8534-827158B1D161}" srcOrd="2" destOrd="0" parTransId="{9B481C82-E2E5-45F5-9E14-B047F15D5784}" sibTransId="{5E438390-CBBA-4E6A-85D3-BF45A7D5D0D7}"/>
    <dgm:cxn modelId="{846463B7-F3E5-471E-8ED1-BB0366EFB187}" srcId="{E098A44D-E170-41DD-8337-7BFBF4AE7327}" destId="{5D3226A5-0DCA-4E6C-BA83-356424274487}" srcOrd="0" destOrd="0" parTransId="{F06DBF0C-1692-4135-9BA4-F673BDA3E804}" sibTransId="{997C30A2-F486-44A0-ADC2-6B1844750890}"/>
    <dgm:cxn modelId="{B9FDD1F2-171F-4BB7-B996-48F48E0C4AE7}" srcId="{E098A44D-E170-41DD-8337-7BFBF4AE7327}" destId="{1E9419B9-2526-4F9F-8A00-13F5F7AF6191}" srcOrd="3" destOrd="0" parTransId="{042D2CFF-9539-4CF9-8F61-285C6F2A8AC5}" sibTransId="{F605972F-2EB3-47A6-99F1-CBA05A6EC4F3}"/>
    <dgm:cxn modelId="{9CE6002A-A581-4537-86A6-82E3D4D1DFDB}" type="presParOf" srcId="{05C58767-A0D2-444F-9E55-A010486BB154}" destId="{192D1A9A-BA1A-48D2-BBCC-630ACEFA7CA1}" srcOrd="0" destOrd="0" presId="urn:microsoft.com/office/officeart/2005/8/layout/vList2"/>
    <dgm:cxn modelId="{678F32B6-0C9E-4769-8700-A56B04C02258}" type="presParOf" srcId="{05C58767-A0D2-444F-9E55-A010486BB154}" destId="{C9A9AE7F-4710-409F-8C48-F9F1B502F64E}" srcOrd="1" destOrd="0" presId="urn:microsoft.com/office/officeart/2005/8/layout/vList2"/>
    <dgm:cxn modelId="{5BA638C4-3B1D-4059-9986-1EE8F3D59CC9}" type="presParOf" srcId="{05C58767-A0D2-444F-9E55-A010486BB154}" destId="{1B2EE140-BED8-47CB-933F-60747BA68036}" srcOrd="2" destOrd="0" presId="urn:microsoft.com/office/officeart/2005/8/layout/vList2"/>
    <dgm:cxn modelId="{3EC08A6B-279F-4019-ACF4-C663879E1D3E}" type="presParOf" srcId="{05C58767-A0D2-444F-9E55-A010486BB154}" destId="{7762F769-B4A4-43D7-BEE8-2A365E079EF7}" srcOrd="3" destOrd="0" presId="urn:microsoft.com/office/officeart/2005/8/layout/vList2"/>
    <dgm:cxn modelId="{2E10B446-5FE7-4EB0-AA26-B4978A080404}" type="presParOf" srcId="{05C58767-A0D2-444F-9E55-A010486BB154}" destId="{A5672B78-34DF-4451-93DE-1F59A53422F1}" srcOrd="4" destOrd="0" presId="urn:microsoft.com/office/officeart/2005/8/layout/vList2"/>
    <dgm:cxn modelId="{436CE338-31E7-4D7F-BFD8-0B715B929472}" type="presParOf" srcId="{05C58767-A0D2-444F-9E55-A010486BB154}" destId="{55003D2E-7D7F-4334-BE09-22F9E240C2D2}" srcOrd="5" destOrd="0" presId="urn:microsoft.com/office/officeart/2005/8/layout/vList2"/>
    <dgm:cxn modelId="{B27CB3DA-CFFB-431D-B2C3-D9DFD082A688}" type="presParOf" srcId="{05C58767-A0D2-444F-9E55-A010486BB154}" destId="{F8DD4C09-4FFF-4A6F-9C2D-1E9FF60378C0}"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FE45066-07A1-4D35-90CC-49B7C0DD49D8}" type="doc">
      <dgm:prSet loTypeId="urn:microsoft.com/office/officeart/2005/8/layout/cycle2" loCatId="cycle" qsTypeId="urn:microsoft.com/office/officeart/2005/8/quickstyle/simple1" qsCatId="simple" csTypeId="urn:microsoft.com/office/officeart/2005/8/colors/colorful5" csCatId="colorful"/>
      <dgm:spPr/>
      <dgm:t>
        <a:bodyPr/>
        <a:lstStyle/>
        <a:p>
          <a:endParaRPr lang="en-GB"/>
        </a:p>
      </dgm:t>
    </dgm:pt>
    <dgm:pt modelId="{FCB0EF3F-D531-4153-B0DF-9E3270435EB2}">
      <dgm:prSet/>
      <dgm:spPr/>
      <dgm:t>
        <a:bodyPr/>
        <a:lstStyle/>
        <a:p>
          <a:r>
            <a:rPr lang="en-GB" dirty="0"/>
            <a:t>General Practice</a:t>
          </a:r>
        </a:p>
      </dgm:t>
    </dgm:pt>
    <dgm:pt modelId="{17FEB95C-A200-4829-B287-E08AD0D91C85}" type="parTrans" cxnId="{0C35DC0C-1A9D-4A46-BE1C-A6606317D91C}">
      <dgm:prSet/>
      <dgm:spPr/>
      <dgm:t>
        <a:bodyPr/>
        <a:lstStyle/>
        <a:p>
          <a:endParaRPr lang="en-GB"/>
        </a:p>
      </dgm:t>
    </dgm:pt>
    <dgm:pt modelId="{F1B946AF-CE6E-4D9F-ACCB-CC2B9F4B203E}" type="sibTrans" cxnId="{0C35DC0C-1A9D-4A46-BE1C-A6606317D91C}">
      <dgm:prSet/>
      <dgm:spPr/>
      <dgm:t>
        <a:bodyPr/>
        <a:lstStyle/>
        <a:p>
          <a:endParaRPr lang="en-GB"/>
        </a:p>
      </dgm:t>
    </dgm:pt>
    <dgm:pt modelId="{5FECB96F-2807-4AB8-B9FA-4F2DE7C600A8}">
      <dgm:prSet/>
      <dgm:spPr/>
      <dgm:t>
        <a:bodyPr/>
        <a:lstStyle/>
        <a:p>
          <a:r>
            <a:rPr lang="en-GB"/>
            <a:t>Community Pharmacy</a:t>
          </a:r>
        </a:p>
      </dgm:t>
    </dgm:pt>
    <dgm:pt modelId="{95AD58F4-1E8C-4F9E-98ED-0C0192DEAC12}" type="parTrans" cxnId="{060D9D02-E59B-4C03-A8AE-94609EC6A3DE}">
      <dgm:prSet/>
      <dgm:spPr/>
      <dgm:t>
        <a:bodyPr/>
        <a:lstStyle/>
        <a:p>
          <a:endParaRPr lang="en-GB"/>
        </a:p>
      </dgm:t>
    </dgm:pt>
    <dgm:pt modelId="{46D97789-4BC1-4D42-A3D7-F463FADE8552}" type="sibTrans" cxnId="{060D9D02-E59B-4C03-A8AE-94609EC6A3DE}">
      <dgm:prSet/>
      <dgm:spPr/>
      <dgm:t>
        <a:bodyPr/>
        <a:lstStyle/>
        <a:p>
          <a:endParaRPr lang="en-GB"/>
        </a:p>
      </dgm:t>
    </dgm:pt>
    <dgm:pt modelId="{576620B2-BE83-4ADA-8F30-40ADDA81401A}">
      <dgm:prSet/>
      <dgm:spPr/>
      <dgm:t>
        <a:bodyPr/>
        <a:lstStyle/>
        <a:p>
          <a:r>
            <a:rPr lang="en-GB" dirty="0"/>
            <a:t>Community Services</a:t>
          </a:r>
        </a:p>
      </dgm:t>
    </dgm:pt>
    <dgm:pt modelId="{2F542968-50D7-4363-949C-CD14DDE7768D}" type="parTrans" cxnId="{32F13793-1CAA-4399-B00C-C315E35E77B5}">
      <dgm:prSet/>
      <dgm:spPr/>
      <dgm:t>
        <a:bodyPr/>
        <a:lstStyle/>
        <a:p>
          <a:endParaRPr lang="en-GB"/>
        </a:p>
      </dgm:t>
    </dgm:pt>
    <dgm:pt modelId="{8957131E-3396-45A8-B6A3-57FED2354D24}" type="sibTrans" cxnId="{32F13793-1CAA-4399-B00C-C315E35E77B5}">
      <dgm:prSet/>
      <dgm:spPr/>
      <dgm:t>
        <a:bodyPr/>
        <a:lstStyle/>
        <a:p>
          <a:endParaRPr lang="en-GB"/>
        </a:p>
      </dgm:t>
    </dgm:pt>
    <dgm:pt modelId="{99DD0121-64D4-4A5E-854A-0F101A5D5F2C}">
      <dgm:prSet/>
      <dgm:spPr/>
      <dgm:t>
        <a:bodyPr/>
        <a:lstStyle/>
        <a:p>
          <a:r>
            <a:rPr lang="en-GB"/>
            <a:t>Social Care</a:t>
          </a:r>
        </a:p>
      </dgm:t>
    </dgm:pt>
    <dgm:pt modelId="{C2CCB854-BAF8-4698-867E-DCCA2C869DB5}" type="parTrans" cxnId="{3B8FEB41-AA2F-4F5B-B70B-F53DDFE6AF8C}">
      <dgm:prSet/>
      <dgm:spPr/>
      <dgm:t>
        <a:bodyPr/>
        <a:lstStyle/>
        <a:p>
          <a:endParaRPr lang="en-GB"/>
        </a:p>
      </dgm:t>
    </dgm:pt>
    <dgm:pt modelId="{41B16BB4-00D9-4267-9E2A-87B4457E2A85}" type="sibTrans" cxnId="{3B8FEB41-AA2F-4F5B-B70B-F53DDFE6AF8C}">
      <dgm:prSet/>
      <dgm:spPr/>
      <dgm:t>
        <a:bodyPr/>
        <a:lstStyle/>
        <a:p>
          <a:endParaRPr lang="en-GB"/>
        </a:p>
      </dgm:t>
    </dgm:pt>
    <dgm:pt modelId="{748FD366-97FA-47CD-BA54-518854DE9A33}">
      <dgm:prSet/>
      <dgm:spPr/>
      <dgm:t>
        <a:bodyPr/>
        <a:lstStyle/>
        <a:p>
          <a:r>
            <a:rPr lang="en-GB"/>
            <a:t>Mental Health Services</a:t>
          </a:r>
        </a:p>
      </dgm:t>
    </dgm:pt>
    <dgm:pt modelId="{781FB9EF-0215-447F-AF49-8C72B26473CE}" type="parTrans" cxnId="{25D5B434-D791-4BA8-B134-E6A905D632EE}">
      <dgm:prSet/>
      <dgm:spPr/>
      <dgm:t>
        <a:bodyPr/>
        <a:lstStyle/>
        <a:p>
          <a:endParaRPr lang="en-GB"/>
        </a:p>
      </dgm:t>
    </dgm:pt>
    <dgm:pt modelId="{462B0816-2DC8-4965-8C87-248711A73142}" type="sibTrans" cxnId="{25D5B434-D791-4BA8-B134-E6A905D632EE}">
      <dgm:prSet/>
      <dgm:spPr/>
      <dgm:t>
        <a:bodyPr/>
        <a:lstStyle/>
        <a:p>
          <a:endParaRPr lang="en-GB"/>
        </a:p>
      </dgm:t>
    </dgm:pt>
    <dgm:pt modelId="{03C41D99-177A-4612-9984-78A4B0E3BBF4}">
      <dgm:prSet/>
      <dgm:spPr/>
      <dgm:t>
        <a:bodyPr/>
        <a:lstStyle/>
        <a:p>
          <a:r>
            <a:rPr lang="en-GB"/>
            <a:t>Voluntary and Community Organisations</a:t>
          </a:r>
        </a:p>
      </dgm:t>
    </dgm:pt>
    <dgm:pt modelId="{6EF56E6B-2C4B-4776-8AFF-8152533C0B11}" type="parTrans" cxnId="{D40BAF7A-7907-4E50-86D8-C2444F017FC9}">
      <dgm:prSet/>
      <dgm:spPr/>
      <dgm:t>
        <a:bodyPr/>
        <a:lstStyle/>
        <a:p>
          <a:endParaRPr lang="en-GB"/>
        </a:p>
      </dgm:t>
    </dgm:pt>
    <dgm:pt modelId="{827365EE-8425-4889-878A-8FA97BB0C006}" type="sibTrans" cxnId="{D40BAF7A-7907-4E50-86D8-C2444F017FC9}">
      <dgm:prSet/>
      <dgm:spPr/>
      <dgm:t>
        <a:bodyPr/>
        <a:lstStyle/>
        <a:p>
          <a:endParaRPr lang="en-GB"/>
        </a:p>
      </dgm:t>
    </dgm:pt>
    <dgm:pt modelId="{92029237-76C5-43DB-8588-12FF4DB81686}" type="pres">
      <dgm:prSet presAssocID="{6FE45066-07A1-4D35-90CC-49B7C0DD49D8}" presName="cycle" presStyleCnt="0">
        <dgm:presLayoutVars>
          <dgm:dir/>
          <dgm:resizeHandles val="exact"/>
        </dgm:presLayoutVars>
      </dgm:prSet>
      <dgm:spPr/>
    </dgm:pt>
    <dgm:pt modelId="{5788D763-7E92-44EE-B99D-0454D0CCF987}" type="pres">
      <dgm:prSet presAssocID="{FCB0EF3F-D531-4153-B0DF-9E3270435EB2}" presName="node" presStyleLbl="node1" presStyleIdx="0" presStyleCnt="6">
        <dgm:presLayoutVars>
          <dgm:bulletEnabled val="1"/>
        </dgm:presLayoutVars>
      </dgm:prSet>
      <dgm:spPr/>
    </dgm:pt>
    <dgm:pt modelId="{557ADD28-2312-4092-A076-97C2F2480CE4}" type="pres">
      <dgm:prSet presAssocID="{F1B946AF-CE6E-4D9F-ACCB-CC2B9F4B203E}" presName="sibTrans" presStyleLbl="sibTrans2D1" presStyleIdx="0" presStyleCnt="6"/>
      <dgm:spPr/>
    </dgm:pt>
    <dgm:pt modelId="{866EDBE3-E175-437F-B2D3-E25432FE372A}" type="pres">
      <dgm:prSet presAssocID="{F1B946AF-CE6E-4D9F-ACCB-CC2B9F4B203E}" presName="connectorText" presStyleLbl="sibTrans2D1" presStyleIdx="0" presStyleCnt="6"/>
      <dgm:spPr/>
    </dgm:pt>
    <dgm:pt modelId="{68B9F619-3477-4F5E-AB30-F8FEC89EF48E}" type="pres">
      <dgm:prSet presAssocID="{5FECB96F-2807-4AB8-B9FA-4F2DE7C600A8}" presName="node" presStyleLbl="node1" presStyleIdx="1" presStyleCnt="6">
        <dgm:presLayoutVars>
          <dgm:bulletEnabled val="1"/>
        </dgm:presLayoutVars>
      </dgm:prSet>
      <dgm:spPr/>
    </dgm:pt>
    <dgm:pt modelId="{4E9B1ECC-AF08-438C-AAD9-9CA411C97530}" type="pres">
      <dgm:prSet presAssocID="{46D97789-4BC1-4D42-A3D7-F463FADE8552}" presName="sibTrans" presStyleLbl="sibTrans2D1" presStyleIdx="1" presStyleCnt="6"/>
      <dgm:spPr/>
    </dgm:pt>
    <dgm:pt modelId="{3CB5FD1F-18B9-4EB0-A57D-883E7482F8A1}" type="pres">
      <dgm:prSet presAssocID="{46D97789-4BC1-4D42-A3D7-F463FADE8552}" presName="connectorText" presStyleLbl="sibTrans2D1" presStyleIdx="1" presStyleCnt="6"/>
      <dgm:spPr/>
    </dgm:pt>
    <dgm:pt modelId="{FA8571D9-B743-4F78-9582-B8932BA70080}" type="pres">
      <dgm:prSet presAssocID="{576620B2-BE83-4ADA-8F30-40ADDA81401A}" presName="node" presStyleLbl="node1" presStyleIdx="2" presStyleCnt="6">
        <dgm:presLayoutVars>
          <dgm:bulletEnabled val="1"/>
        </dgm:presLayoutVars>
      </dgm:prSet>
      <dgm:spPr/>
    </dgm:pt>
    <dgm:pt modelId="{874881D3-D5F2-47C5-9C37-48F8913F9F76}" type="pres">
      <dgm:prSet presAssocID="{8957131E-3396-45A8-B6A3-57FED2354D24}" presName="sibTrans" presStyleLbl="sibTrans2D1" presStyleIdx="2" presStyleCnt="6"/>
      <dgm:spPr/>
    </dgm:pt>
    <dgm:pt modelId="{216179E2-B2FE-490A-AE83-6DD9DA4E3179}" type="pres">
      <dgm:prSet presAssocID="{8957131E-3396-45A8-B6A3-57FED2354D24}" presName="connectorText" presStyleLbl="sibTrans2D1" presStyleIdx="2" presStyleCnt="6"/>
      <dgm:spPr/>
    </dgm:pt>
    <dgm:pt modelId="{CC9352AA-9E84-438D-9013-9EC9A329936E}" type="pres">
      <dgm:prSet presAssocID="{99DD0121-64D4-4A5E-854A-0F101A5D5F2C}" presName="node" presStyleLbl="node1" presStyleIdx="3" presStyleCnt="6">
        <dgm:presLayoutVars>
          <dgm:bulletEnabled val="1"/>
        </dgm:presLayoutVars>
      </dgm:prSet>
      <dgm:spPr/>
    </dgm:pt>
    <dgm:pt modelId="{7D7257F5-DFE4-40F3-BAD5-5BF61BD18E0D}" type="pres">
      <dgm:prSet presAssocID="{41B16BB4-00D9-4267-9E2A-87B4457E2A85}" presName="sibTrans" presStyleLbl="sibTrans2D1" presStyleIdx="3" presStyleCnt="6"/>
      <dgm:spPr/>
    </dgm:pt>
    <dgm:pt modelId="{90FDCD5F-0B2D-4484-9C66-D45A0469CD0E}" type="pres">
      <dgm:prSet presAssocID="{41B16BB4-00D9-4267-9E2A-87B4457E2A85}" presName="connectorText" presStyleLbl="sibTrans2D1" presStyleIdx="3" presStyleCnt="6"/>
      <dgm:spPr/>
    </dgm:pt>
    <dgm:pt modelId="{D2C73287-3020-4559-B026-CD1F08721556}" type="pres">
      <dgm:prSet presAssocID="{748FD366-97FA-47CD-BA54-518854DE9A33}" presName="node" presStyleLbl="node1" presStyleIdx="4" presStyleCnt="6">
        <dgm:presLayoutVars>
          <dgm:bulletEnabled val="1"/>
        </dgm:presLayoutVars>
      </dgm:prSet>
      <dgm:spPr/>
    </dgm:pt>
    <dgm:pt modelId="{7C5D366A-1552-4700-82C0-B9E0031B5317}" type="pres">
      <dgm:prSet presAssocID="{462B0816-2DC8-4965-8C87-248711A73142}" presName="sibTrans" presStyleLbl="sibTrans2D1" presStyleIdx="4" presStyleCnt="6"/>
      <dgm:spPr/>
    </dgm:pt>
    <dgm:pt modelId="{20AFD10A-8444-483F-B47D-0EF8FBF79C37}" type="pres">
      <dgm:prSet presAssocID="{462B0816-2DC8-4965-8C87-248711A73142}" presName="connectorText" presStyleLbl="sibTrans2D1" presStyleIdx="4" presStyleCnt="6"/>
      <dgm:spPr/>
    </dgm:pt>
    <dgm:pt modelId="{B94FF757-C60D-48DB-A809-18731DF32A2F}" type="pres">
      <dgm:prSet presAssocID="{03C41D99-177A-4612-9984-78A4B0E3BBF4}" presName="node" presStyleLbl="node1" presStyleIdx="5" presStyleCnt="6">
        <dgm:presLayoutVars>
          <dgm:bulletEnabled val="1"/>
        </dgm:presLayoutVars>
      </dgm:prSet>
      <dgm:spPr/>
    </dgm:pt>
    <dgm:pt modelId="{B9762BD3-A3EF-41E3-88BE-E6F814B7BE36}" type="pres">
      <dgm:prSet presAssocID="{827365EE-8425-4889-878A-8FA97BB0C006}" presName="sibTrans" presStyleLbl="sibTrans2D1" presStyleIdx="5" presStyleCnt="6"/>
      <dgm:spPr/>
    </dgm:pt>
    <dgm:pt modelId="{EC4A803E-FA5E-4323-82E8-C3B9CB41D367}" type="pres">
      <dgm:prSet presAssocID="{827365EE-8425-4889-878A-8FA97BB0C006}" presName="connectorText" presStyleLbl="sibTrans2D1" presStyleIdx="5" presStyleCnt="6"/>
      <dgm:spPr/>
    </dgm:pt>
  </dgm:ptLst>
  <dgm:cxnLst>
    <dgm:cxn modelId="{060D9D02-E59B-4C03-A8AE-94609EC6A3DE}" srcId="{6FE45066-07A1-4D35-90CC-49B7C0DD49D8}" destId="{5FECB96F-2807-4AB8-B9FA-4F2DE7C600A8}" srcOrd="1" destOrd="0" parTransId="{95AD58F4-1E8C-4F9E-98ED-0C0192DEAC12}" sibTransId="{46D97789-4BC1-4D42-A3D7-F463FADE8552}"/>
    <dgm:cxn modelId="{0C35DC0C-1A9D-4A46-BE1C-A6606317D91C}" srcId="{6FE45066-07A1-4D35-90CC-49B7C0DD49D8}" destId="{FCB0EF3F-D531-4153-B0DF-9E3270435EB2}" srcOrd="0" destOrd="0" parTransId="{17FEB95C-A200-4829-B287-E08AD0D91C85}" sibTransId="{F1B946AF-CE6E-4D9F-ACCB-CC2B9F4B203E}"/>
    <dgm:cxn modelId="{F1C32C15-EA58-47FE-A991-23B563619969}" type="presOf" srcId="{41B16BB4-00D9-4267-9E2A-87B4457E2A85}" destId="{7D7257F5-DFE4-40F3-BAD5-5BF61BD18E0D}" srcOrd="0" destOrd="0" presId="urn:microsoft.com/office/officeart/2005/8/layout/cycle2"/>
    <dgm:cxn modelId="{B170D323-6101-4CEE-A16A-B278169D1847}" type="presOf" srcId="{03C41D99-177A-4612-9984-78A4B0E3BBF4}" destId="{B94FF757-C60D-48DB-A809-18731DF32A2F}" srcOrd="0" destOrd="0" presId="urn:microsoft.com/office/officeart/2005/8/layout/cycle2"/>
    <dgm:cxn modelId="{457FD630-5063-45BF-8255-E031F266D209}" type="presOf" srcId="{F1B946AF-CE6E-4D9F-ACCB-CC2B9F4B203E}" destId="{557ADD28-2312-4092-A076-97C2F2480CE4}" srcOrd="0" destOrd="0" presId="urn:microsoft.com/office/officeart/2005/8/layout/cycle2"/>
    <dgm:cxn modelId="{25D5B434-D791-4BA8-B134-E6A905D632EE}" srcId="{6FE45066-07A1-4D35-90CC-49B7C0DD49D8}" destId="{748FD366-97FA-47CD-BA54-518854DE9A33}" srcOrd="4" destOrd="0" parTransId="{781FB9EF-0215-447F-AF49-8C72B26473CE}" sibTransId="{462B0816-2DC8-4965-8C87-248711A73142}"/>
    <dgm:cxn modelId="{183A5838-6DBE-43BE-A622-DF53AD49378A}" type="presOf" srcId="{99DD0121-64D4-4A5E-854A-0F101A5D5F2C}" destId="{CC9352AA-9E84-438D-9013-9EC9A329936E}" srcOrd="0" destOrd="0" presId="urn:microsoft.com/office/officeart/2005/8/layout/cycle2"/>
    <dgm:cxn modelId="{3B8FEB41-AA2F-4F5B-B70B-F53DDFE6AF8C}" srcId="{6FE45066-07A1-4D35-90CC-49B7C0DD49D8}" destId="{99DD0121-64D4-4A5E-854A-0F101A5D5F2C}" srcOrd="3" destOrd="0" parTransId="{C2CCB854-BAF8-4698-867E-DCCA2C869DB5}" sibTransId="{41B16BB4-00D9-4267-9E2A-87B4457E2A85}"/>
    <dgm:cxn modelId="{2AE3EB62-7ED6-42E8-8882-68C2E8556473}" type="presOf" srcId="{46D97789-4BC1-4D42-A3D7-F463FADE8552}" destId="{3CB5FD1F-18B9-4EB0-A57D-883E7482F8A1}" srcOrd="1" destOrd="0" presId="urn:microsoft.com/office/officeart/2005/8/layout/cycle2"/>
    <dgm:cxn modelId="{67BF5B6B-3E8F-4B13-A9ED-092D72A70DF3}" type="presOf" srcId="{462B0816-2DC8-4965-8C87-248711A73142}" destId="{7C5D366A-1552-4700-82C0-B9E0031B5317}" srcOrd="0" destOrd="0" presId="urn:microsoft.com/office/officeart/2005/8/layout/cycle2"/>
    <dgm:cxn modelId="{76CF8050-71BB-4986-98B6-7E66E8F7B25B}" type="presOf" srcId="{576620B2-BE83-4ADA-8F30-40ADDA81401A}" destId="{FA8571D9-B743-4F78-9582-B8932BA70080}" srcOrd="0" destOrd="0" presId="urn:microsoft.com/office/officeart/2005/8/layout/cycle2"/>
    <dgm:cxn modelId="{E7A4F651-4612-4CF9-973C-7B6CDEE806F8}" type="presOf" srcId="{6FE45066-07A1-4D35-90CC-49B7C0DD49D8}" destId="{92029237-76C5-43DB-8588-12FF4DB81686}" srcOrd="0" destOrd="0" presId="urn:microsoft.com/office/officeart/2005/8/layout/cycle2"/>
    <dgm:cxn modelId="{6DFBB257-6411-4F4C-961C-EEEC5F0E6D1E}" type="presOf" srcId="{748FD366-97FA-47CD-BA54-518854DE9A33}" destId="{D2C73287-3020-4559-B026-CD1F08721556}" srcOrd="0" destOrd="0" presId="urn:microsoft.com/office/officeart/2005/8/layout/cycle2"/>
    <dgm:cxn modelId="{D40BAF7A-7907-4E50-86D8-C2444F017FC9}" srcId="{6FE45066-07A1-4D35-90CC-49B7C0DD49D8}" destId="{03C41D99-177A-4612-9984-78A4B0E3BBF4}" srcOrd="5" destOrd="0" parTransId="{6EF56E6B-2C4B-4776-8AFF-8152533C0B11}" sibTransId="{827365EE-8425-4889-878A-8FA97BB0C006}"/>
    <dgm:cxn modelId="{5EED6F84-B81D-40E9-AAD0-F7BA1A735EED}" type="presOf" srcId="{462B0816-2DC8-4965-8C87-248711A73142}" destId="{20AFD10A-8444-483F-B47D-0EF8FBF79C37}" srcOrd="1" destOrd="0" presId="urn:microsoft.com/office/officeart/2005/8/layout/cycle2"/>
    <dgm:cxn modelId="{32F13793-1CAA-4399-B00C-C315E35E77B5}" srcId="{6FE45066-07A1-4D35-90CC-49B7C0DD49D8}" destId="{576620B2-BE83-4ADA-8F30-40ADDA81401A}" srcOrd="2" destOrd="0" parTransId="{2F542968-50D7-4363-949C-CD14DDE7768D}" sibTransId="{8957131E-3396-45A8-B6A3-57FED2354D24}"/>
    <dgm:cxn modelId="{88258493-2B14-4000-8F75-DFA2A37F7D33}" type="presOf" srcId="{827365EE-8425-4889-878A-8FA97BB0C006}" destId="{B9762BD3-A3EF-41E3-88BE-E6F814B7BE36}" srcOrd="0" destOrd="0" presId="urn:microsoft.com/office/officeart/2005/8/layout/cycle2"/>
    <dgm:cxn modelId="{E77AC09B-415A-4C8A-8BB1-6BA6A0819075}" type="presOf" srcId="{46D97789-4BC1-4D42-A3D7-F463FADE8552}" destId="{4E9B1ECC-AF08-438C-AAD9-9CA411C97530}" srcOrd="0" destOrd="0" presId="urn:microsoft.com/office/officeart/2005/8/layout/cycle2"/>
    <dgm:cxn modelId="{22CD06A1-A5C8-4724-9F25-19C5E0B609B7}" type="presOf" srcId="{FCB0EF3F-D531-4153-B0DF-9E3270435EB2}" destId="{5788D763-7E92-44EE-B99D-0454D0CCF987}" srcOrd="0" destOrd="0" presId="urn:microsoft.com/office/officeart/2005/8/layout/cycle2"/>
    <dgm:cxn modelId="{99C80EA8-006A-43B6-88DD-F1E551DD199F}" type="presOf" srcId="{827365EE-8425-4889-878A-8FA97BB0C006}" destId="{EC4A803E-FA5E-4323-82E8-C3B9CB41D367}" srcOrd="1" destOrd="0" presId="urn:microsoft.com/office/officeart/2005/8/layout/cycle2"/>
    <dgm:cxn modelId="{E6B81EB3-3E41-4E7F-ADBB-997CA52113DA}" type="presOf" srcId="{41B16BB4-00D9-4267-9E2A-87B4457E2A85}" destId="{90FDCD5F-0B2D-4484-9C66-D45A0469CD0E}" srcOrd="1" destOrd="0" presId="urn:microsoft.com/office/officeart/2005/8/layout/cycle2"/>
    <dgm:cxn modelId="{D2DE99C3-5BB1-4425-8C5C-5959954D106F}" type="presOf" srcId="{F1B946AF-CE6E-4D9F-ACCB-CC2B9F4B203E}" destId="{866EDBE3-E175-437F-B2D3-E25432FE372A}" srcOrd="1" destOrd="0" presId="urn:microsoft.com/office/officeart/2005/8/layout/cycle2"/>
    <dgm:cxn modelId="{739BD1CE-AB27-47BA-A289-77EA1BC6CE0C}" type="presOf" srcId="{8957131E-3396-45A8-B6A3-57FED2354D24}" destId="{874881D3-D5F2-47C5-9C37-48F8913F9F76}" srcOrd="0" destOrd="0" presId="urn:microsoft.com/office/officeart/2005/8/layout/cycle2"/>
    <dgm:cxn modelId="{396EDCEE-251F-44C9-9D0D-562B7478AB7E}" type="presOf" srcId="{5FECB96F-2807-4AB8-B9FA-4F2DE7C600A8}" destId="{68B9F619-3477-4F5E-AB30-F8FEC89EF48E}" srcOrd="0" destOrd="0" presId="urn:microsoft.com/office/officeart/2005/8/layout/cycle2"/>
    <dgm:cxn modelId="{E234A2F5-67C6-4392-B7E3-B6D6FF628951}" type="presOf" srcId="{8957131E-3396-45A8-B6A3-57FED2354D24}" destId="{216179E2-B2FE-490A-AE83-6DD9DA4E3179}" srcOrd="1" destOrd="0" presId="urn:microsoft.com/office/officeart/2005/8/layout/cycle2"/>
    <dgm:cxn modelId="{0A573AAD-8980-4A7E-AB2E-2076220C2DC3}" type="presParOf" srcId="{92029237-76C5-43DB-8588-12FF4DB81686}" destId="{5788D763-7E92-44EE-B99D-0454D0CCF987}" srcOrd="0" destOrd="0" presId="urn:microsoft.com/office/officeart/2005/8/layout/cycle2"/>
    <dgm:cxn modelId="{315C66EB-EACC-4715-A9CE-18BADDAC6948}" type="presParOf" srcId="{92029237-76C5-43DB-8588-12FF4DB81686}" destId="{557ADD28-2312-4092-A076-97C2F2480CE4}" srcOrd="1" destOrd="0" presId="urn:microsoft.com/office/officeart/2005/8/layout/cycle2"/>
    <dgm:cxn modelId="{20D22AF2-7C87-4D39-9D17-6CE9DF950080}" type="presParOf" srcId="{557ADD28-2312-4092-A076-97C2F2480CE4}" destId="{866EDBE3-E175-437F-B2D3-E25432FE372A}" srcOrd="0" destOrd="0" presId="urn:microsoft.com/office/officeart/2005/8/layout/cycle2"/>
    <dgm:cxn modelId="{F90D6C96-2546-4489-AAE0-A7D11AC21CE6}" type="presParOf" srcId="{92029237-76C5-43DB-8588-12FF4DB81686}" destId="{68B9F619-3477-4F5E-AB30-F8FEC89EF48E}" srcOrd="2" destOrd="0" presId="urn:microsoft.com/office/officeart/2005/8/layout/cycle2"/>
    <dgm:cxn modelId="{519FD8EE-01E6-4194-A32D-8F5F6D1B4B1C}" type="presParOf" srcId="{92029237-76C5-43DB-8588-12FF4DB81686}" destId="{4E9B1ECC-AF08-438C-AAD9-9CA411C97530}" srcOrd="3" destOrd="0" presId="urn:microsoft.com/office/officeart/2005/8/layout/cycle2"/>
    <dgm:cxn modelId="{AD1F9CF1-5CC7-4A31-A558-576BA0D440D6}" type="presParOf" srcId="{4E9B1ECC-AF08-438C-AAD9-9CA411C97530}" destId="{3CB5FD1F-18B9-4EB0-A57D-883E7482F8A1}" srcOrd="0" destOrd="0" presId="urn:microsoft.com/office/officeart/2005/8/layout/cycle2"/>
    <dgm:cxn modelId="{CDBF3F77-1E56-487A-92DB-A2850477C775}" type="presParOf" srcId="{92029237-76C5-43DB-8588-12FF4DB81686}" destId="{FA8571D9-B743-4F78-9582-B8932BA70080}" srcOrd="4" destOrd="0" presId="urn:microsoft.com/office/officeart/2005/8/layout/cycle2"/>
    <dgm:cxn modelId="{6EEA29CB-0688-451C-A788-F809BE0C1992}" type="presParOf" srcId="{92029237-76C5-43DB-8588-12FF4DB81686}" destId="{874881D3-D5F2-47C5-9C37-48F8913F9F76}" srcOrd="5" destOrd="0" presId="urn:microsoft.com/office/officeart/2005/8/layout/cycle2"/>
    <dgm:cxn modelId="{7A1F820D-D140-4D44-8D64-122E1A3A4A52}" type="presParOf" srcId="{874881D3-D5F2-47C5-9C37-48F8913F9F76}" destId="{216179E2-B2FE-490A-AE83-6DD9DA4E3179}" srcOrd="0" destOrd="0" presId="urn:microsoft.com/office/officeart/2005/8/layout/cycle2"/>
    <dgm:cxn modelId="{AD801866-79FC-4949-8967-822D8D2ABBAB}" type="presParOf" srcId="{92029237-76C5-43DB-8588-12FF4DB81686}" destId="{CC9352AA-9E84-438D-9013-9EC9A329936E}" srcOrd="6" destOrd="0" presId="urn:microsoft.com/office/officeart/2005/8/layout/cycle2"/>
    <dgm:cxn modelId="{C725EE48-9AFA-418E-834B-5D6FA7E92603}" type="presParOf" srcId="{92029237-76C5-43DB-8588-12FF4DB81686}" destId="{7D7257F5-DFE4-40F3-BAD5-5BF61BD18E0D}" srcOrd="7" destOrd="0" presId="urn:microsoft.com/office/officeart/2005/8/layout/cycle2"/>
    <dgm:cxn modelId="{A201090C-F432-4778-A296-F6C903DA2204}" type="presParOf" srcId="{7D7257F5-DFE4-40F3-BAD5-5BF61BD18E0D}" destId="{90FDCD5F-0B2D-4484-9C66-D45A0469CD0E}" srcOrd="0" destOrd="0" presId="urn:microsoft.com/office/officeart/2005/8/layout/cycle2"/>
    <dgm:cxn modelId="{9DAA64CC-1A14-4EB5-9421-18F41B8BC14E}" type="presParOf" srcId="{92029237-76C5-43DB-8588-12FF4DB81686}" destId="{D2C73287-3020-4559-B026-CD1F08721556}" srcOrd="8" destOrd="0" presId="urn:microsoft.com/office/officeart/2005/8/layout/cycle2"/>
    <dgm:cxn modelId="{B704F801-B0CA-4B38-B543-29A6D7347634}" type="presParOf" srcId="{92029237-76C5-43DB-8588-12FF4DB81686}" destId="{7C5D366A-1552-4700-82C0-B9E0031B5317}" srcOrd="9" destOrd="0" presId="urn:microsoft.com/office/officeart/2005/8/layout/cycle2"/>
    <dgm:cxn modelId="{47407C80-3DE9-47B6-AA07-62A1C81E6855}" type="presParOf" srcId="{7C5D366A-1552-4700-82C0-B9E0031B5317}" destId="{20AFD10A-8444-483F-B47D-0EF8FBF79C37}" srcOrd="0" destOrd="0" presId="urn:microsoft.com/office/officeart/2005/8/layout/cycle2"/>
    <dgm:cxn modelId="{5BE4A7D9-891C-4407-9468-B32E9D89F5D4}" type="presParOf" srcId="{92029237-76C5-43DB-8588-12FF4DB81686}" destId="{B94FF757-C60D-48DB-A809-18731DF32A2F}" srcOrd="10" destOrd="0" presId="urn:microsoft.com/office/officeart/2005/8/layout/cycle2"/>
    <dgm:cxn modelId="{72331A3D-4BB1-4C17-A681-2E88A49D6520}" type="presParOf" srcId="{92029237-76C5-43DB-8588-12FF4DB81686}" destId="{B9762BD3-A3EF-41E3-88BE-E6F814B7BE36}" srcOrd="11" destOrd="0" presId="urn:microsoft.com/office/officeart/2005/8/layout/cycle2"/>
    <dgm:cxn modelId="{85FC4F8E-C986-40C3-8A6A-58D3125B081A}" type="presParOf" srcId="{B9762BD3-A3EF-41E3-88BE-E6F814B7BE36}" destId="{EC4A803E-FA5E-4323-82E8-C3B9CB41D367}" srcOrd="0" destOrd="0" presId="urn:microsoft.com/office/officeart/2005/8/layout/cycle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B9285CD-979C-4137-97EA-BB5BC91BEB96}" type="doc">
      <dgm:prSet loTypeId="urn:microsoft.com/office/officeart/2005/8/layout/venn1" loCatId="relationship" qsTypeId="urn:microsoft.com/office/officeart/2005/8/quickstyle/simple1" qsCatId="simple" csTypeId="urn:microsoft.com/office/officeart/2005/8/colors/colorful4" csCatId="colorful" phldr="1"/>
      <dgm:spPr/>
      <dgm:t>
        <a:bodyPr/>
        <a:lstStyle/>
        <a:p>
          <a:endParaRPr lang="en-GB"/>
        </a:p>
      </dgm:t>
    </dgm:pt>
    <dgm:pt modelId="{358DF3AC-AD95-42F3-B1CD-F0D3D709FE21}">
      <dgm:prSet/>
      <dgm:spPr/>
      <dgm:t>
        <a:bodyPr/>
        <a:lstStyle/>
        <a:p>
          <a:r>
            <a:rPr lang="en-GB" dirty="0"/>
            <a:t>Age UK</a:t>
          </a:r>
        </a:p>
      </dgm:t>
    </dgm:pt>
    <dgm:pt modelId="{E907A82D-03F4-4DF5-9F36-658B3E7422C0}" type="parTrans" cxnId="{A274B3AC-E635-4ABC-80C6-6288218B961F}">
      <dgm:prSet/>
      <dgm:spPr/>
      <dgm:t>
        <a:bodyPr/>
        <a:lstStyle/>
        <a:p>
          <a:endParaRPr lang="en-GB"/>
        </a:p>
      </dgm:t>
    </dgm:pt>
    <dgm:pt modelId="{2FBE21F9-F915-4CBE-88CA-B9164837DE00}" type="sibTrans" cxnId="{A274B3AC-E635-4ABC-80C6-6288218B961F}">
      <dgm:prSet/>
      <dgm:spPr/>
      <dgm:t>
        <a:bodyPr/>
        <a:lstStyle/>
        <a:p>
          <a:endParaRPr lang="en-GB"/>
        </a:p>
      </dgm:t>
    </dgm:pt>
    <dgm:pt modelId="{D6687B92-BD94-46C4-A252-55C31FC09050}">
      <dgm:prSet/>
      <dgm:spPr/>
      <dgm:t>
        <a:bodyPr/>
        <a:lstStyle/>
        <a:p>
          <a:r>
            <a:rPr lang="en-GB" dirty="0"/>
            <a:t>Citizens Advice</a:t>
          </a:r>
        </a:p>
      </dgm:t>
    </dgm:pt>
    <dgm:pt modelId="{ED695568-F57F-42CA-8039-437B45CA8CC3}" type="parTrans" cxnId="{12AC35CB-F31B-4251-9146-672962F1C46B}">
      <dgm:prSet/>
      <dgm:spPr/>
      <dgm:t>
        <a:bodyPr/>
        <a:lstStyle/>
        <a:p>
          <a:endParaRPr lang="en-GB"/>
        </a:p>
      </dgm:t>
    </dgm:pt>
    <dgm:pt modelId="{D7E33889-3667-4747-A07E-C9E0EFE58918}" type="sibTrans" cxnId="{12AC35CB-F31B-4251-9146-672962F1C46B}">
      <dgm:prSet/>
      <dgm:spPr/>
      <dgm:t>
        <a:bodyPr/>
        <a:lstStyle/>
        <a:p>
          <a:endParaRPr lang="en-GB"/>
        </a:p>
      </dgm:t>
    </dgm:pt>
    <dgm:pt modelId="{F918321F-EC3F-4492-8DC3-44340CE00390}">
      <dgm:prSet/>
      <dgm:spPr/>
      <dgm:t>
        <a:bodyPr/>
        <a:lstStyle/>
        <a:p>
          <a:r>
            <a:rPr lang="en-GB" dirty="0"/>
            <a:t>Suffolk Family Carers</a:t>
          </a:r>
        </a:p>
      </dgm:t>
    </dgm:pt>
    <dgm:pt modelId="{4E256EC7-262C-4F62-908C-9E9F903667B0}" type="parTrans" cxnId="{B3E74CAA-E111-4D43-A14E-D7D43C21391B}">
      <dgm:prSet/>
      <dgm:spPr/>
      <dgm:t>
        <a:bodyPr/>
        <a:lstStyle/>
        <a:p>
          <a:endParaRPr lang="en-GB"/>
        </a:p>
      </dgm:t>
    </dgm:pt>
    <dgm:pt modelId="{BC30B903-9C59-400A-B643-905F51325D7C}" type="sibTrans" cxnId="{B3E74CAA-E111-4D43-A14E-D7D43C21391B}">
      <dgm:prSet/>
      <dgm:spPr/>
      <dgm:t>
        <a:bodyPr/>
        <a:lstStyle/>
        <a:p>
          <a:endParaRPr lang="en-GB"/>
        </a:p>
      </dgm:t>
    </dgm:pt>
    <dgm:pt modelId="{5CAFFAFD-27C6-4D8C-B23B-398B1D3C828D}">
      <dgm:prSet/>
      <dgm:spPr/>
      <dgm:t>
        <a:bodyPr/>
        <a:lstStyle/>
        <a:p>
          <a:r>
            <a:rPr lang="en-GB" dirty="0"/>
            <a:t>Carers organisations</a:t>
          </a:r>
        </a:p>
      </dgm:t>
    </dgm:pt>
    <dgm:pt modelId="{2BC07676-BFEC-41D1-AF3A-97D8DB915957}" type="parTrans" cxnId="{F4551AA1-49F3-4852-9768-73D7EC069527}">
      <dgm:prSet/>
      <dgm:spPr/>
      <dgm:t>
        <a:bodyPr/>
        <a:lstStyle/>
        <a:p>
          <a:endParaRPr lang="en-GB"/>
        </a:p>
      </dgm:t>
    </dgm:pt>
    <dgm:pt modelId="{227DAC25-533C-4E7B-88AF-A6E5BBCC0788}" type="sibTrans" cxnId="{F4551AA1-49F3-4852-9768-73D7EC069527}">
      <dgm:prSet/>
      <dgm:spPr/>
      <dgm:t>
        <a:bodyPr/>
        <a:lstStyle/>
        <a:p>
          <a:endParaRPr lang="en-GB"/>
        </a:p>
      </dgm:t>
    </dgm:pt>
    <dgm:pt modelId="{457FEC04-9CCE-450B-AED8-F714EF94343A}">
      <dgm:prSet/>
      <dgm:spPr/>
      <dgm:t>
        <a:bodyPr/>
        <a:lstStyle/>
        <a:p>
          <a:r>
            <a:rPr lang="en-GB" dirty="0"/>
            <a:t>Community transport schemes</a:t>
          </a:r>
        </a:p>
      </dgm:t>
    </dgm:pt>
    <dgm:pt modelId="{6FC2B74F-C974-4026-9A4C-9BDD27D85F3C}" type="parTrans" cxnId="{052AF503-B73B-41F9-95AC-75E37C2FF9AC}">
      <dgm:prSet/>
      <dgm:spPr/>
      <dgm:t>
        <a:bodyPr/>
        <a:lstStyle/>
        <a:p>
          <a:endParaRPr lang="en-GB"/>
        </a:p>
      </dgm:t>
    </dgm:pt>
    <dgm:pt modelId="{24D5D76C-925C-4326-93FC-00F9AA2E88A9}" type="sibTrans" cxnId="{052AF503-B73B-41F9-95AC-75E37C2FF9AC}">
      <dgm:prSet/>
      <dgm:spPr/>
      <dgm:t>
        <a:bodyPr/>
        <a:lstStyle/>
        <a:p>
          <a:endParaRPr lang="en-GB"/>
        </a:p>
      </dgm:t>
    </dgm:pt>
    <dgm:pt modelId="{7F0756E0-A591-49E7-A919-E23AD1326D0C}">
      <dgm:prSet/>
      <dgm:spPr/>
      <dgm:t>
        <a:bodyPr/>
        <a:lstStyle/>
        <a:p>
          <a:r>
            <a:rPr lang="en-GB" dirty="0"/>
            <a:t>Bereavement support</a:t>
          </a:r>
        </a:p>
      </dgm:t>
    </dgm:pt>
    <dgm:pt modelId="{5E4EF95C-B478-4DBA-99C5-82F35689C8AA}" type="parTrans" cxnId="{E1A01EDA-7CCA-4FE4-A1D5-A1306BA1941C}">
      <dgm:prSet/>
      <dgm:spPr/>
      <dgm:t>
        <a:bodyPr/>
        <a:lstStyle/>
        <a:p>
          <a:endParaRPr lang="en-GB"/>
        </a:p>
      </dgm:t>
    </dgm:pt>
    <dgm:pt modelId="{3F2C0F8A-FF92-481C-95E1-858E1D79F715}" type="sibTrans" cxnId="{E1A01EDA-7CCA-4FE4-A1D5-A1306BA1941C}">
      <dgm:prSet/>
      <dgm:spPr/>
      <dgm:t>
        <a:bodyPr/>
        <a:lstStyle/>
        <a:p>
          <a:endParaRPr lang="en-GB"/>
        </a:p>
      </dgm:t>
    </dgm:pt>
    <dgm:pt modelId="{5EDEF3D7-31B5-4927-AC94-6DBEEEC5241E}">
      <dgm:prSet/>
      <dgm:spPr/>
      <dgm:t>
        <a:bodyPr/>
        <a:lstStyle/>
        <a:p>
          <a:r>
            <a:rPr lang="en-GB"/>
            <a:t>Local wellbeing groups</a:t>
          </a:r>
          <a:endParaRPr lang="en-GB" dirty="0"/>
        </a:p>
      </dgm:t>
    </dgm:pt>
    <dgm:pt modelId="{9F2D8523-BB94-4813-B40F-B2C9FC2CBC70}" type="parTrans" cxnId="{F17F578A-24B2-47ED-A2DE-1242DC896421}">
      <dgm:prSet/>
      <dgm:spPr/>
      <dgm:t>
        <a:bodyPr/>
        <a:lstStyle/>
        <a:p>
          <a:endParaRPr lang="en-GB"/>
        </a:p>
      </dgm:t>
    </dgm:pt>
    <dgm:pt modelId="{A20739E7-52E9-4CA6-919F-0C1298AC009F}" type="sibTrans" cxnId="{F17F578A-24B2-47ED-A2DE-1242DC896421}">
      <dgm:prSet/>
      <dgm:spPr/>
      <dgm:t>
        <a:bodyPr/>
        <a:lstStyle/>
        <a:p>
          <a:endParaRPr lang="en-GB"/>
        </a:p>
      </dgm:t>
    </dgm:pt>
    <dgm:pt modelId="{B2A15B6A-06EB-440F-A7D7-FE64D87D3975}" type="pres">
      <dgm:prSet presAssocID="{7B9285CD-979C-4137-97EA-BB5BC91BEB96}" presName="compositeShape" presStyleCnt="0">
        <dgm:presLayoutVars>
          <dgm:chMax val="7"/>
          <dgm:dir/>
          <dgm:resizeHandles val="exact"/>
        </dgm:presLayoutVars>
      </dgm:prSet>
      <dgm:spPr/>
    </dgm:pt>
    <dgm:pt modelId="{590AEAAC-4051-4114-B87C-A79B66E571E1}" type="pres">
      <dgm:prSet presAssocID="{358DF3AC-AD95-42F3-B1CD-F0D3D709FE21}" presName="circ1" presStyleLbl="vennNode1" presStyleIdx="0" presStyleCnt="7"/>
      <dgm:spPr/>
    </dgm:pt>
    <dgm:pt modelId="{D4101B8F-036A-4950-9342-686D1C9364EB}" type="pres">
      <dgm:prSet presAssocID="{358DF3AC-AD95-42F3-B1CD-F0D3D709FE21}" presName="circ1Tx" presStyleLbl="revTx" presStyleIdx="0" presStyleCnt="0">
        <dgm:presLayoutVars>
          <dgm:chMax val="0"/>
          <dgm:chPref val="0"/>
          <dgm:bulletEnabled val="1"/>
        </dgm:presLayoutVars>
      </dgm:prSet>
      <dgm:spPr/>
    </dgm:pt>
    <dgm:pt modelId="{53B014D2-7CB4-428B-8AD9-52E2AA49EC18}" type="pres">
      <dgm:prSet presAssocID="{D6687B92-BD94-46C4-A252-55C31FC09050}" presName="circ2" presStyleLbl="vennNode1" presStyleIdx="1" presStyleCnt="7" custLinFactNeighborX="231" custLinFactNeighborY="-5168"/>
      <dgm:spPr/>
    </dgm:pt>
    <dgm:pt modelId="{3D024F16-A0BC-4823-BB90-5FA93DADCD6E}" type="pres">
      <dgm:prSet presAssocID="{D6687B92-BD94-46C4-A252-55C31FC09050}" presName="circ2Tx" presStyleLbl="revTx" presStyleIdx="0" presStyleCnt="0">
        <dgm:presLayoutVars>
          <dgm:chMax val="0"/>
          <dgm:chPref val="0"/>
          <dgm:bulletEnabled val="1"/>
        </dgm:presLayoutVars>
      </dgm:prSet>
      <dgm:spPr/>
    </dgm:pt>
    <dgm:pt modelId="{FDD66678-6EA4-49CF-B020-DDA0B4C5D546}" type="pres">
      <dgm:prSet presAssocID="{F918321F-EC3F-4492-8DC3-44340CE00390}" presName="circ3" presStyleLbl="vennNode1" presStyleIdx="2" presStyleCnt="7"/>
      <dgm:spPr/>
    </dgm:pt>
    <dgm:pt modelId="{6EADA98E-0249-46E3-A6BF-46E7152A2557}" type="pres">
      <dgm:prSet presAssocID="{F918321F-EC3F-4492-8DC3-44340CE00390}" presName="circ3Tx" presStyleLbl="revTx" presStyleIdx="0" presStyleCnt="0">
        <dgm:presLayoutVars>
          <dgm:chMax val="0"/>
          <dgm:chPref val="0"/>
          <dgm:bulletEnabled val="1"/>
        </dgm:presLayoutVars>
      </dgm:prSet>
      <dgm:spPr/>
    </dgm:pt>
    <dgm:pt modelId="{9F84AD91-E14D-465F-98FC-A0CBDC961B34}" type="pres">
      <dgm:prSet presAssocID="{5CAFFAFD-27C6-4D8C-B23B-398B1D3C828D}" presName="circ4" presStyleLbl="vennNode1" presStyleIdx="3" presStyleCnt="7"/>
      <dgm:spPr/>
    </dgm:pt>
    <dgm:pt modelId="{194E0907-3410-43A7-A1C6-8BDAA9569406}" type="pres">
      <dgm:prSet presAssocID="{5CAFFAFD-27C6-4D8C-B23B-398B1D3C828D}" presName="circ4Tx" presStyleLbl="revTx" presStyleIdx="0" presStyleCnt="0">
        <dgm:presLayoutVars>
          <dgm:chMax val="0"/>
          <dgm:chPref val="0"/>
          <dgm:bulletEnabled val="1"/>
        </dgm:presLayoutVars>
      </dgm:prSet>
      <dgm:spPr/>
    </dgm:pt>
    <dgm:pt modelId="{09598123-1848-4FAE-9E33-5FE76BDE5B6B}" type="pres">
      <dgm:prSet presAssocID="{457FEC04-9CCE-450B-AED8-F714EF94343A}" presName="circ5" presStyleLbl="vennNode1" presStyleIdx="4" presStyleCnt="7"/>
      <dgm:spPr/>
    </dgm:pt>
    <dgm:pt modelId="{F62DB7A4-B0DF-44CC-9175-0187A5EB16FE}" type="pres">
      <dgm:prSet presAssocID="{457FEC04-9CCE-450B-AED8-F714EF94343A}" presName="circ5Tx" presStyleLbl="revTx" presStyleIdx="0" presStyleCnt="0">
        <dgm:presLayoutVars>
          <dgm:chMax val="0"/>
          <dgm:chPref val="0"/>
          <dgm:bulletEnabled val="1"/>
        </dgm:presLayoutVars>
      </dgm:prSet>
      <dgm:spPr/>
    </dgm:pt>
    <dgm:pt modelId="{D76CA00C-6C79-46D1-BE73-14620F898D55}" type="pres">
      <dgm:prSet presAssocID="{7F0756E0-A591-49E7-A919-E23AD1326D0C}" presName="circ6" presStyleLbl="vennNode1" presStyleIdx="5" presStyleCnt="7"/>
      <dgm:spPr/>
    </dgm:pt>
    <dgm:pt modelId="{A3062D19-C753-404D-B27F-62D9C7DABA99}" type="pres">
      <dgm:prSet presAssocID="{7F0756E0-A591-49E7-A919-E23AD1326D0C}" presName="circ6Tx" presStyleLbl="revTx" presStyleIdx="0" presStyleCnt="0">
        <dgm:presLayoutVars>
          <dgm:chMax val="0"/>
          <dgm:chPref val="0"/>
          <dgm:bulletEnabled val="1"/>
        </dgm:presLayoutVars>
      </dgm:prSet>
      <dgm:spPr/>
    </dgm:pt>
    <dgm:pt modelId="{0806F178-A3CE-4643-B2E5-30A517474ACF}" type="pres">
      <dgm:prSet presAssocID="{5EDEF3D7-31B5-4927-AC94-6DBEEEC5241E}" presName="circ7" presStyleLbl="vennNode1" presStyleIdx="6" presStyleCnt="7"/>
      <dgm:spPr/>
    </dgm:pt>
    <dgm:pt modelId="{E50B9740-F7A4-4A2C-9330-A4F0A4160B4F}" type="pres">
      <dgm:prSet presAssocID="{5EDEF3D7-31B5-4927-AC94-6DBEEEC5241E}" presName="circ7Tx" presStyleLbl="revTx" presStyleIdx="0" presStyleCnt="0">
        <dgm:presLayoutVars>
          <dgm:chMax val="0"/>
          <dgm:chPref val="0"/>
          <dgm:bulletEnabled val="1"/>
        </dgm:presLayoutVars>
      </dgm:prSet>
      <dgm:spPr/>
    </dgm:pt>
  </dgm:ptLst>
  <dgm:cxnLst>
    <dgm:cxn modelId="{679FFC00-7459-4AF9-ACEE-7F46BDE65CFE}" type="presOf" srcId="{5CAFFAFD-27C6-4D8C-B23B-398B1D3C828D}" destId="{194E0907-3410-43A7-A1C6-8BDAA9569406}" srcOrd="0" destOrd="0" presId="urn:microsoft.com/office/officeart/2005/8/layout/venn1"/>
    <dgm:cxn modelId="{052AF503-B73B-41F9-95AC-75E37C2FF9AC}" srcId="{7B9285CD-979C-4137-97EA-BB5BC91BEB96}" destId="{457FEC04-9CCE-450B-AED8-F714EF94343A}" srcOrd="4" destOrd="0" parTransId="{6FC2B74F-C974-4026-9A4C-9BDD27D85F3C}" sibTransId="{24D5D76C-925C-4326-93FC-00F9AA2E88A9}"/>
    <dgm:cxn modelId="{49C4450D-1F93-4420-8B03-AB78047B975C}" type="presOf" srcId="{5EDEF3D7-31B5-4927-AC94-6DBEEEC5241E}" destId="{E50B9740-F7A4-4A2C-9330-A4F0A4160B4F}" srcOrd="0" destOrd="0" presId="urn:microsoft.com/office/officeart/2005/8/layout/venn1"/>
    <dgm:cxn modelId="{C6A6AA21-DCEE-4FBC-B185-4C9CB07A2778}" type="presOf" srcId="{7F0756E0-A591-49E7-A919-E23AD1326D0C}" destId="{A3062D19-C753-404D-B27F-62D9C7DABA99}" srcOrd="0" destOrd="0" presId="urn:microsoft.com/office/officeart/2005/8/layout/venn1"/>
    <dgm:cxn modelId="{F17F578A-24B2-47ED-A2DE-1242DC896421}" srcId="{7B9285CD-979C-4137-97EA-BB5BC91BEB96}" destId="{5EDEF3D7-31B5-4927-AC94-6DBEEEC5241E}" srcOrd="6" destOrd="0" parTransId="{9F2D8523-BB94-4813-B40F-B2C9FC2CBC70}" sibTransId="{A20739E7-52E9-4CA6-919F-0C1298AC009F}"/>
    <dgm:cxn modelId="{6A4E3099-D322-41EB-8F0E-686BD8E9FBFD}" type="presOf" srcId="{358DF3AC-AD95-42F3-B1CD-F0D3D709FE21}" destId="{D4101B8F-036A-4950-9342-686D1C9364EB}" srcOrd="0" destOrd="0" presId="urn:microsoft.com/office/officeart/2005/8/layout/venn1"/>
    <dgm:cxn modelId="{F4551AA1-49F3-4852-9768-73D7EC069527}" srcId="{7B9285CD-979C-4137-97EA-BB5BC91BEB96}" destId="{5CAFFAFD-27C6-4D8C-B23B-398B1D3C828D}" srcOrd="3" destOrd="0" parTransId="{2BC07676-BFEC-41D1-AF3A-97D8DB915957}" sibTransId="{227DAC25-533C-4E7B-88AF-A6E5BBCC0788}"/>
    <dgm:cxn modelId="{53FE7BA7-C374-4AAF-B541-FA92433EAA89}" type="presOf" srcId="{F918321F-EC3F-4492-8DC3-44340CE00390}" destId="{6EADA98E-0249-46E3-A6BF-46E7152A2557}" srcOrd="0" destOrd="0" presId="urn:microsoft.com/office/officeart/2005/8/layout/venn1"/>
    <dgm:cxn modelId="{B3E74CAA-E111-4D43-A14E-D7D43C21391B}" srcId="{7B9285CD-979C-4137-97EA-BB5BC91BEB96}" destId="{F918321F-EC3F-4492-8DC3-44340CE00390}" srcOrd="2" destOrd="0" parTransId="{4E256EC7-262C-4F62-908C-9E9F903667B0}" sibTransId="{BC30B903-9C59-400A-B643-905F51325D7C}"/>
    <dgm:cxn modelId="{A274B3AC-E635-4ABC-80C6-6288218B961F}" srcId="{7B9285CD-979C-4137-97EA-BB5BC91BEB96}" destId="{358DF3AC-AD95-42F3-B1CD-F0D3D709FE21}" srcOrd="0" destOrd="0" parTransId="{E907A82D-03F4-4DF5-9F36-658B3E7422C0}" sibTransId="{2FBE21F9-F915-4CBE-88CA-B9164837DE00}"/>
    <dgm:cxn modelId="{12AC35CB-F31B-4251-9146-672962F1C46B}" srcId="{7B9285CD-979C-4137-97EA-BB5BC91BEB96}" destId="{D6687B92-BD94-46C4-A252-55C31FC09050}" srcOrd="1" destOrd="0" parTransId="{ED695568-F57F-42CA-8039-437B45CA8CC3}" sibTransId="{D7E33889-3667-4747-A07E-C9E0EFE58918}"/>
    <dgm:cxn modelId="{E1A01EDA-7CCA-4FE4-A1D5-A1306BA1941C}" srcId="{7B9285CD-979C-4137-97EA-BB5BC91BEB96}" destId="{7F0756E0-A591-49E7-A919-E23AD1326D0C}" srcOrd="5" destOrd="0" parTransId="{5E4EF95C-B478-4DBA-99C5-82F35689C8AA}" sibTransId="{3F2C0F8A-FF92-481C-95E1-858E1D79F715}"/>
    <dgm:cxn modelId="{9BD261E1-08C6-45D9-A16D-63B2C8421D55}" type="presOf" srcId="{7B9285CD-979C-4137-97EA-BB5BC91BEB96}" destId="{B2A15B6A-06EB-440F-A7D7-FE64D87D3975}" srcOrd="0" destOrd="0" presId="urn:microsoft.com/office/officeart/2005/8/layout/venn1"/>
    <dgm:cxn modelId="{72E8ECF5-9DCE-4ECF-B1E3-6D6D2C022870}" type="presOf" srcId="{457FEC04-9CCE-450B-AED8-F714EF94343A}" destId="{F62DB7A4-B0DF-44CC-9175-0187A5EB16FE}" srcOrd="0" destOrd="0" presId="urn:microsoft.com/office/officeart/2005/8/layout/venn1"/>
    <dgm:cxn modelId="{E9142DFE-BB1C-4D93-99F1-115CA81515F4}" type="presOf" srcId="{D6687B92-BD94-46C4-A252-55C31FC09050}" destId="{3D024F16-A0BC-4823-BB90-5FA93DADCD6E}" srcOrd="0" destOrd="0" presId="urn:microsoft.com/office/officeart/2005/8/layout/venn1"/>
    <dgm:cxn modelId="{17E55A5A-2867-4951-98CA-E5A16717BA1C}" type="presParOf" srcId="{B2A15B6A-06EB-440F-A7D7-FE64D87D3975}" destId="{590AEAAC-4051-4114-B87C-A79B66E571E1}" srcOrd="0" destOrd="0" presId="urn:microsoft.com/office/officeart/2005/8/layout/venn1"/>
    <dgm:cxn modelId="{E8BCDB41-A537-4BF2-86CA-0311912DB5E7}" type="presParOf" srcId="{B2A15B6A-06EB-440F-A7D7-FE64D87D3975}" destId="{D4101B8F-036A-4950-9342-686D1C9364EB}" srcOrd="1" destOrd="0" presId="urn:microsoft.com/office/officeart/2005/8/layout/venn1"/>
    <dgm:cxn modelId="{B83DA786-D1F6-42DF-BFFF-01BD6BBA9C6F}" type="presParOf" srcId="{B2A15B6A-06EB-440F-A7D7-FE64D87D3975}" destId="{53B014D2-7CB4-428B-8AD9-52E2AA49EC18}" srcOrd="2" destOrd="0" presId="urn:microsoft.com/office/officeart/2005/8/layout/venn1"/>
    <dgm:cxn modelId="{BCE7FC66-AF99-467B-BBEF-AFA8B63AC977}" type="presParOf" srcId="{B2A15B6A-06EB-440F-A7D7-FE64D87D3975}" destId="{3D024F16-A0BC-4823-BB90-5FA93DADCD6E}" srcOrd="3" destOrd="0" presId="urn:microsoft.com/office/officeart/2005/8/layout/venn1"/>
    <dgm:cxn modelId="{F6546281-5F1D-450F-9589-60EE1CE11D42}" type="presParOf" srcId="{B2A15B6A-06EB-440F-A7D7-FE64D87D3975}" destId="{FDD66678-6EA4-49CF-B020-DDA0B4C5D546}" srcOrd="4" destOrd="0" presId="urn:microsoft.com/office/officeart/2005/8/layout/venn1"/>
    <dgm:cxn modelId="{F34A0C68-1D06-4DD0-B668-D99CD1EC56A8}" type="presParOf" srcId="{B2A15B6A-06EB-440F-A7D7-FE64D87D3975}" destId="{6EADA98E-0249-46E3-A6BF-46E7152A2557}" srcOrd="5" destOrd="0" presId="urn:microsoft.com/office/officeart/2005/8/layout/venn1"/>
    <dgm:cxn modelId="{F05B7DDD-0B54-4709-8178-D94973AC68FC}" type="presParOf" srcId="{B2A15B6A-06EB-440F-A7D7-FE64D87D3975}" destId="{9F84AD91-E14D-465F-98FC-A0CBDC961B34}" srcOrd="6" destOrd="0" presId="urn:microsoft.com/office/officeart/2005/8/layout/venn1"/>
    <dgm:cxn modelId="{C367916F-76C6-4DBA-85FD-A968366C16B7}" type="presParOf" srcId="{B2A15B6A-06EB-440F-A7D7-FE64D87D3975}" destId="{194E0907-3410-43A7-A1C6-8BDAA9569406}" srcOrd="7" destOrd="0" presId="urn:microsoft.com/office/officeart/2005/8/layout/venn1"/>
    <dgm:cxn modelId="{D55CC818-1140-429D-AAD3-00B2BB193D4F}" type="presParOf" srcId="{B2A15B6A-06EB-440F-A7D7-FE64D87D3975}" destId="{09598123-1848-4FAE-9E33-5FE76BDE5B6B}" srcOrd="8" destOrd="0" presId="urn:microsoft.com/office/officeart/2005/8/layout/venn1"/>
    <dgm:cxn modelId="{C6DCB26C-360E-40FB-BE7F-8442852B98AA}" type="presParOf" srcId="{B2A15B6A-06EB-440F-A7D7-FE64D87D3975}" destId="{F62DB7A4-B0DF-44CC-9175-0187A5EB16FE}" srcOrd="9" destOrd="0" presId="urn:microsoft.com/office/officeart/2005/8/layout/venn1"/>
    <dgm:cxn modelId="{583F8077-AC16-48B4-91DD-6CE1006DA642}" type="presParOf" srcId="{B2A15B6A-06EB-440F-A7D7-FE64D87D3975}" destId="{D76CA00C-6C79-46D1-BE73-14620F898D55}" srcOrd="10" destOrd="0" presId="urn:microsoft.com/office/officeart/2005/8/layout/venn1"/>
    <dgm:cxn modelId="{5FF985F5-53CB-4E9D-8E22-3C54968067E6}" type="presParOf" srcId="{B2A15B6A-06EB-440F-A7D7-FE64D87D3975}" destId="{A3062D19-C753-404D-B27F-62D9C7DABA99}" srcOrd="11" destOrd="0" presId="urn:microsoft.com/office/officeart/2005/8/layout/venn1"/>
    <dgm:cxn modelId="{4A532A3E-66CA-437E-8B84-C1B1743E43CA}" type="presParOf" srcId="{B2A15B6A-06EB-440F-A7D7-FE64D87D3975}" destId="{0806F178-A3CE-4643-B2E5-30A517474ACF}" srcOrd="12" destOrd="0" presId="urn:microsoft.com/office/officeart/2005/8/layout/venn1"/>
    <dgm:cxn modelId="{25E82B28-0A07-4D0C-8E16-BD11493BC653}" type="presParOf" srcId="{B2A15B6A-06EB-440F-A7D7-FE64D87D3975}" destId="{E50B9740-F7A4-4A2C-9330-A4F0A4160B4F}" srcOrd="1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D4E4F5A-8160-4D71-BFEF-95DD215C0C3B}" type="doc">
      <dgm:prSet loTypeId="urn:microsoft.com/office/officeart/2005/8/layout/venn1" loCatId="relationship" qsTypeId="urn:microsoft.com/office/officeart/2005/8/quickstyle/simple1" qsCatId="simple" csTypeId="urn:microsoft.com/office/officeart/2005/8/colors/colorful2" csCatId="colorful"/>
      <dgm:spPr/>
      <dgm:t>
        <a:bodyPr/>
        <a:lstStyle/>
        <a:p>
          <a:endParaRPr lang="en-GB"/>
        </a:p>
      </dgm:t>
    </dgm:pt>
    <dgm:pt modelId="{B22699B3-6697-429E-AA4A-924106C406B6}">
      <dgm:prSet/>
      <dgm:spPr/>
      <dgm:t>
        <a:bodyPr/>
        <a:lstStyle/>
        <a:p>
          <a:r>
            <a:rPr lang="en-GB"/>
            <a:t>Exercise groups</a:t>
          </a:r>
        </a:p>
      </dgm:t>
    </dgm:pt>
    <dgm:pt modelId="{ED2893E3-32FF-4FEE-9566-9F397848CFDB}" type="parTrans" cxnId="{A45BA103-5821-4D66-A161-9BD0730E00D0}">
      <dgm:prSet/>
      <dgm:spPr/>
      <dgm:t>
        <a:bodyPr/>
        <a:lstStyle/>
        <a:p>
          <a:endParaRPr lang="en-GB"/>
        </a:p>
      </dgm:t>
    </dgm:pt>
    <dgm:pt modelId="{24AB56E1-BC19-4108-8B39-E6540AC3E2F4}" type="sibTrans" cxnId="{A45BA103-5821-4D66-A161-9BD0730E00D0}">
      <dgm:prSet/>
      <dgm:spPr/>
      <dgm:t>
        <a:bodyPr/>
        <a:lstStyle/>
        <a:p>
          <a:endParaRPr lang="en-GB"/>
        </a:p>
      </dgm:t>
    </dgm:pt>
    <dgm:pt modelId="{21FA6FB8-2BE7-4930-8133-60EFE2A023D8}">
      <dgm:prSet/>
      <dgm:spPr/>
      <dgm:t>
        <a:bodyPr/>
        <a:lstStyle/>
        <a:p>
          <a:r>
            <a:rPr lang="en-GB"/>
            <a:t>Debt advice</a:t>
          </a:r>
        </a:p>
      </dgm:t>
    </dgm:pt>
    <dgm:pt modelId="{BB62CFB5-FC46-4B3F-833F-8305F822403B}" type="parTrans" cxnId="{BD306A7E-186E-48EF-85B9-BB711CA2E9DB}">
      <dgm:prSet/>
      <dgm:spPr/>
      <dgm:t>
        <a:bodyPr/>
        <a:lstStyle/>
        <a:p>
          <a:endParaRPr lang="en-GB"/>
        </a:p>
      </dgm:t>
    </dgm:pt>
    <dgm:pt modelId="{215F3742-C3C1-4C42-81E0-874349C08EED}" type="sibTrans" cxnId="{BD306A7E-186E-48EF-85B9-BB711CA2E9DB}">
      <dgm:prSet/>
      <dgm:spPr/>
      <dgm:t>
        <a:bodyPr/>
        <a:lstStyle/>
        <a:p>
          <a:endParaRPr lang="en-GB"/>
        </a:p>
      </dgm:t>
    </dgm:pt>
    <dgm:pt modelId="{2DEECA59-45D5-4F54-844B-BA860143927F}">
      <dgm:prSet/>
      <dgm:spPr/>
      <dgm:t>
        <a:bodyPr/>
        <a:lstStyle/>
        <a:p>
          <a:r>
            <a:rPr lang="en-GB"/>
            <a:t>Housing support</a:t>
          </a:r>
        </a:p>
      </dgm:t>
    </dgm:pt>
    <dgm:pt modelId="{B5163C5B-58D1-4624-95F8-2B4BEE80A8F0}" type="parTrans" cxnId="{362D655A-5FB0-496B-9F08-517640849758}">
      <dgm:prSet/>
      <dgm:spPr/>
      <dgm:t>
        <a:bodyPr/>
        <a:lstStyle/>
        <a:p>
          <a:endParaRPr lang="en-GB"/>
        </a:p>
      </dgm:t>
    </dgm:pt>
    <dgm:pt modelId="{185E7737-278D-4F61-90AE-0527A0BB70F6}" type="sibTrans" cxnId="{362D655A-5FB0-496B-9F08-517640849758}">
      <dgm:prSet/>
      <dgm:spPr/>
      <dgm:t>
        <a:bodyPr/>
        <a:lstStyle/>
        <a:p>
          <a:endParaRPr lang="en-GB"/>
        </a:p>
      </dgm:t>
    </dgm:pt>
    <dgm:pt modelId="{9B68D0EE-7A5E-4868-A758-5E68450EFFE2}">
      <dgm:prSet/>
      <dgm:spPr/>
      <dgm:t>
        <a:bodyPr/>
        <a:lstStyle/>
        <a:p>
          <a:r>
            <a:rPr lang="en-GB"/>
            <a:t>Bereavement services</a:t>
          </a:r>
        </a:p>
      </dgm:t>
    </dgm:pt>
    <dgm:pt modelId="{CDD836F6-F564-4DDC-A149-E55E963BBC20}" type="parTrans" cxnId="{327E7DC8-57DC-4282-B9D3-F5A28C3291F3}">
      <dgm:prSet/>
      <dgm:spPr/>
      <dgm:t>
        <a:bodyPr/>
        <a:lstStyle/>
        <a:p>
          <a:endParaRPr lang="en-GB"/>
        </a:p>
      </dgm:t>
    </dgm:pt>
    <dgm:pt modelId="{E34E94F5-323A-46CF-92BB-A5D388AE6B0E}" type="sibTrans" cxnId="{327E7DC8-57DC-4282-B9D3-F5A28C3291F3}">
      <dgm:prSet/>
      <dgm:spPr/>
      <dgm:t>
        <a:bodyPr/>
        <a:lstStyle/>
        <a:p>
          <a:endParaRPr lang="en-GB"/>
        </a:p>
      </dgm:t>
    </dgm:pt>
    <dgm:pt modelId="{435F3BC6-90E6-4325-BE6C-E0036FA7DD99}">
      <dgm:prSet/>
      <dgm:spPr/>
      <dgm:t>
        <a:bodyPr/>
        <a:lstStyle/>
        <a:p>
          <a:r>
            <a:rPr lang="en-GB"/>
            <a:t>Volunteering opportunities</a:t>
          </a:r>
        </a:p>
      </dgm:t>
    </dgm:pt>
    <dgm:pt modelId="{F9918F9E-E216-4399-8859-961EB749B109}" type="parTrans" cxnId="{E042259A-0114-452B-9F5D-3A8B8BB01F41}">
      <dgm:prSet/>
      <dgm:spPr/>
      <dgm:t>
        <a:bodyPr/>
        <a:lstStyle/>
        <a:p>
          <a:endParaRPr lang="en-GB"/>
        </a:p>
      </dgm:t>
    </dgm:pt>
    <dgm:pt modelId="{8B04630B-E59A-4663-948B-C3F8D5C2C69F}" type="sibTrans" cxnId="{E042259A-0114-452B-9F5D-3A8B8BB01F41}">
      <dgm:prSet/>
      <dgm:spPr/>
      <dgm:t>
        <a:bodyPr/>
        <a:lstStyle/>
        <a:p>
          <a:endParaRPr lang="en-GB"/>
        </a:p>
      </dgm:t>
    </dgm:pt>
    <dgm:pt modelId="{543B7318-53FC-4139-BBF1-A6FBC0E79FD4}">
      <dgm:prSet/>
      <dgm:spPr/>
      <dgm:t>
        <a:bodyPr/>
        <a:lstStyle/>
        <a:p>
          <a:r>
            <a:rPr lang="en-GB"/>
            <a:t>Community activities</a:t>
          </a:r>
        </a:p>
      </dgm:t>
    </dgm:pt>
    <dgm:pt modelId="{135C0665-9405-4B24-BF77-F0A231697185}" type="parTrans" cxnId="{55BF3DDB-C73D-4250-9545-D9F247584138}">
      <dgm:prSet/>
      <dgm:spPr/>
      <dgm:t>
        <a:bodyPr/>
        <a:lstStyle/>
        <a:p>
          <a:endParaRPr lang="en-GB"/>
        </a:p>
      </dgm:t>
    </dgm:pt>
    <dgm:pt modelId="{2F4244C3-9DAF-4F94-ACDC-BFB04EA019A0}" type="sibTrans" cxnId="{55BF3DDB-C73D-4250-9545-D9F247584138}">
      <dgm:prSet/>
      <dgm:spPr/>
      <dgm:t>
        <a:bodyPr/>
        <a:lstStyle/>
        <a:p>
          <a:endParaRPr lang="en-GB"/>
        </a:p>
      </dgm:t>
    </dgm:pt>
    <dgm:pt modelId="{1E152E4C-657C-4BCA-9E92-94AE90E79E5B}" type="pres">
      <dgm:prSet presAssocID="{2D4E4F5A-8160-4D71-BFEF-95DD215C0C3B}" presName="compositeShape" presStyleCnt="0">
        <dgm:presLayoutVars>
          <dgm:chMax val="7"/>
          <dgm:dir/>
          <dgm:resizeHandles val="exact"/>
        </dgm:presLayoutVars>
      </dgm:prSet>
      <dgm:spPr/>
    </dgm:pt>
    <dgm:pt modelId="{7CE61271-6B69-44D8-8CFC-0F67A6E0D93F}" type="pres">
      <dgm:prSet presAssocID="{B22699B3-6697-429E-AA4A-924106C406B6}" presName="circ1" presStyleLbl="vennNode1" presStyleIdx="0" presStyleCnt="6"/>
      <dgm:spPr/>
    </dgm:pt>
    <dgm:pt modelId="{86CA4F62-9E03-4471-90AD-B4869B1EC6E9}" type="pres">
      <dgm:prSet presAssocID="{B22699B3-6697-429E-AA4A-924106C406B6}" presName="circ1Tx" presStyleLbl="revTx" presStyleIdx="0" presStyleCnt="0">
        <dgm:presLayoutVars>
          <dgm:chMax val="0"/>
          <dgm:chPref val="0"/>
          <dgm:bulletEnabled val="1"/>
        </dgm:presLayoutVars>
      </dgm:prSet>
      <dgm:spPr/>
    </dgm:pt>
    <dgm:pt modelId="{621DD759-57FA-48D9-A18B-53DFDA005FD7}" type="pres">
      <dgm:prSet presAssocID="{21FA6FB8-2BE7-4930-8133-60EFE2A023D8}" presName="circ2" presStyleLbl="vennNode1" presStyleIdx="1" presStyleCnt="6" custLinFactNeighborX="-642" custLinFactNeighborY="2568"/>
      <dgm:spPr/>
    </dgm:pt>
    <dgm:pt modelId="{D124A7F9-FD21-48F7-8DC4-74B6949B34B7}" type="pres">
      <dgm:prSet presAssocID="{21FA6FB8-2BE7-4930-8133-60EFE2A023D8}" presName="circ2Tx" presStyleLbl="revTx" presStyleIdx="0" presStyleCnt="0">
        <dgm:presLayoutVars>
          <dgm:chMax val="0"/>
          <dgm:chPref val="0"/>
          <dgm:bulletEnabled val="1"/>
        </dgm:presLayoutVars>
      </dgm:prSet>
      <dgm:spPr/>
    </dgm:pt>
    <dgm:pt modelId="{C2A843AC-D073-44E2-8D3F-5596E3447EFB}" type="pres">
      <dgm:prSet presAssocID="{2DEECA59-45D5-4F54-844B-BA860143927F}" presName="circ3" presStyleLbl="vennNode1" presStyleIdx="2" presStyleCnt="6"/>
      <dgm:spPr/>
    </dgm:pt>
    <dgm:pt modelId="{82150E41-71C7-44F6-B644-789CC0A29784}" type="pres">
      <dgm:prSet presAssocID="{2DEECA59-45D5-4F54-844B-BA860143927F}" presName="circ3Tx" presStyleLbl="revTx" presStyleIdx="0" presStyleCnt="0">
        <dgm:presLayoutVars>
          <dgm:chMax val="0"/>
          <dgm:chPref val="0"/>
          <dgm:bulletEnabled val="1"/>
        </dgm:presLayoutVars>
      </dgm:prSet>
      <dgm:spPr/>
    </dgm:pt>
    <dgm:pt modelId="{9D79790B-08AC-42CB-B341-464550766EF6}" type="pres">
      <dgm:prSet presAssocID="{9B68D0EE-7A5E-4868-A758-5E68450EFFE2}" presName="circ4" presStyleLbl="vennNode1" presStyleIdx="3" presStyleCnt="6" custLinFactNeighborX="427" custLinFactNeighborY="2277"/>
      <dgm:spPr/>
    </dgm:pt>
    <dgm:pt modelId="{370E9CC6-A307-4EA9-BCCA-111A67AAFF7C}" type="pres">
      <dgm:prSet presAssocID="{9B68D0EE-7A5E-4868-A758-5E68450EFFE2}" presName="circ4Tx" presStyleLbl="revTx" presStyleIdx="0" presStyleCnt="0">
        <dgm:presLayoutVars>
          <dgm:chMax val="0"/>
          <dgm:chPref val="0"/>
          <dgm:bulletEnabled val="1"/>
        </dgm:presLayoutVars>
      </dgm:prSet>
      <dgm:spPr/>
    </dgm:pt>
    <dgm:pt modelId="{17CFA313-22BE-4BD2-A510-10F30B5B4BAA}" type="pres">
      <dgm:prSet presAssocID="{435F3BC6-90E6-4325-BE6C-E0036FA7DD99}" presName="circ5" presStyleLbl="vennNode1" presStyleIdx="4" presStyleCnt="6"/>
      <dgm:spPr/>
    </dgm:pt>
    <dgm:pt modelId="{66BBBFC5-DDB9-48A2-8AFD-D615271580E2}" type="pres">
      <dgm:prSet presAssocID="{435F3BC6-90E6-4325-BE6C-E0036FA7DD99}" presName="circ5Tx" presStyleLbl="revTx" presStyleIdx="0" presStyleCnt="0">
        <dgm:presLayoutVars>
          <dgm:chMax val="0"/>
          <dgm:chPref val="0"/>
          <dgm:bulletEnabled val="1"/>
        </dgm:presLayoutVars>
      </dgm:prSet>
      <dgm:spPr/>
    </dgm:pt>
    <dgm:pt modelId="{3150541A-20ED-49E7-B09F-44C9D66CE70D}" type="pres">
      <dgm:prSet presAssocID="{543B7318-53FC-4139-BBF1-A6FBC0E79FD4}" presName="circ6" presStyleLbl="vennNode1" presStyleIdx="5" presStyleCnt="6" custLinFactNeighborX="1281"/>
      <dgm:spPr/>
    </dgm:pt>
    <dgm:pt modelId="{0B43F74E-EB87-4C66-8F13-99366E58521E}" type="pres">
      <dgm:prSet presAssocID="{543B7318-53FC-4139-BBF1-A6FBC0E79FD4}" presName="circ6Tx" presStyleLbl="revTx" presStyleIdx="0" presStyleCnt="0">
        <dgm:presLayoutVars>
          <dgm:chMax val="0"/>
          <dgm:chPref val="0"/>
          <dgm:bulletEnabled val="1"/>
        </dgm:presLayoutVars>
      </dgm:prSet>
      <dgm:spPr/>
    </dgm:pt>
  </dgm:ptLst>
  <dgm:cxnLst>
    <dgm:cxn modelId="{A45BA103-5821-4D66-A161-9BD0730E00D0}" srcId="{2D4E4F5A-8160-4D71-BFEF-95DD215C0C3B}" destId="{B22699B3-6697-429E-AA4A-924106C406B6}" srcOrd="0" destOrd="0" parTransId="{ED2893E3-32FF-4FEE-9566-9F397848CFDB}" sibTransId="{24AB56E1-BC19-4108-8B39-E6540AC3E2F4}"/>
    <dgm:cxn modelId="{D2885F31-9ECE-4A56-A974-6B7A53696510}" type="presOf" srcId="{B22699B3-6697-429E-AA4A-924106C406B6}" destId="{86CA4F62-9E03-4471-90AD-B4869B1EC6E9}" srcOrd="0" destOrd="0" presId="urn:microsoft.com/office/officeart/2005/8/layout/venn1"/>
    <dgm:cxn modelId="{A8D7F433-E35A-4D24-AB28-AC2A80E8BBE0}" type="presOf" srcId="{2D4E4F5A-8160-4D71-BFEF-95DD215C0C3B}" destId="{1E152E4C-657C-4BCA-9E92-94AE90E79E5B}" srcOrd="0" destOrd="0" presId="urn:microsoft.com/office/officeart/2005/8/layout/venn1"/>
    <dgm:cxn modelId="{D738145B-48B8-4B33-8450-F47C5DDD1CE6}" type="presOf" srcId="{9B68D0EE-7A5E-4868-A758-5E68450EFFE2}" destId="{370E9CC6-A307-4EA9-BCCA-111A67AAFF7C}" srcOrd="0" destOrd="0" presId="urn:microsoft.com/office/officeart/2005/8/layout/venn1"/>
    <dgm:cxn modelId="{90A4955B-4D4B-46E9-8C7C-B853920DFF33}" type="presOf" srcId="{2DEECA59-45D5-4F54-844B-BA860143927F}" destId="{82150E41-71C7-44F6-B644-789CC0A29784}" srcOrd="0" destOrd="0" presId="urn:microsoft.com/office/officeart/2005/8/layout/venn1"/>
    <dgm:cxn modelId="{2073F147-6DDA-4F84-8B93-FAEFC83B9FA1}" type="presOf" srcId="{435F3BC6-90E6-4325-BE6C-E0036FA7DD99}" destId="{66BBBFC5-DDB9-48A2-8AFD-D615271580E2}" srcOrd="0" destOrd="0" presId="urn:microsoft.com/office/officeart/2005/8/layout/venn1"/>
    <dgm:cxn modelId="{FEE67B75-7024-43DC-9C9E-366E10FA9C55}" type="presOf" srcId="{543B7318-53FC-4139-BBF1-A6FBC0E79FD4}" destId="{0B43F74E-EB87-4C66-8F13-99366E58521E}" srcOrd="0" destOrd="0" presId="urn:microsoft.com/office/officeart/2005/8/layout/venn1"/>
    <dgm:cxn modelId="{362D655A-5FB0-496B-9F08-517640849758}" srcId="{2D4E4F5A-8160-4D71-BFEF-95DD215C0C3B}" destId="{2DEECA59-45D5-4F54-844B-BA860143927F}" srcOrd="2" destOrd="0" parTransId="{B5163C5B-58D1-4624-95F8-2B4BEE80A8F0}" sibTransId="{185E7737-278D-4F61-90AE-0527A0BB70F6}"/>
    <dgm:cxn modelId="{BD306A7E-186E-48EF-85B9-BB711CA2E9DB}" srcId="{2D4E4F5A-8160-4D71-BFEF-95DD215C0C3B}" destId="{21FA6FB8-2BE7-4930-8133-60EFE2A023D8}" srcOrd="1" destOrd="0" parTransId="{BB62CFB5-FC46-4B3F-833F-8305F822403B}" sibTransId="{215F3742-C3C1-4C42-81E0-874349C08EED}"/>
    <dgm:cxn modelId="{E042259A-0114-452B-9F5D-3A8B8BB01F41}" srcId="{2D4E4F5A-8160-4D71-BFEF-95DD215C0C3B}" destId="{435F3BC6-90E6-4325-BE6C-E0036FA7DD99}" srcOrd="4" destOrd="0" parTransId="{F9918F9E-E216-4399-8859-961EB749B109}" sibTransId="{8B04630B-E59A-4663-948B-C3F8D5C2C69F}"/>
    <dgm:cxn modelId="{FBBE5FA3-454E-4428-8F36-91F171507F13}" type="presOf" srcId="{21FA6FB8-2BE7-4930-8133-60EFE2A023D8}" destId="{D124A7F9-FD21-48F7-8DC4-74B6949B34B7}" srcOrd="0" destOrd="0" presId="urn:microsoft.com/office/officeart/2005/8/layout/venn1"/>
    <dgm:cxn modelId="{327E7DC8-57DC-4282-B9D3-F5A28C3291F3}" srcId="{2D4E4F5A-8160-4D71-BFEF-95DD215C0C3B}" destId="{9B68D0EE-7A5E-4868-A758-5E68450EFFE2}" srcOrd="3" destOrd="0" parTransId="{CDD836F6-F564-4DDC-A149-E55E963BBC20}" sibTransId="{E34E94F5-323A-46CF-92BB-A5D388AE6B0E}"/>
    <dgm:cxn modelId="{55BF3DDB-C73D-4250-9545-D9F247584138}" srcId="{2D4E4F5A-8160-4D71-BFEF-95DD215C0C3B}" destId="{543B7318-53FC-4139-BBF1-A6FBC0E79FD4}" srcOrd="5" destOrd="0" parTransId="{135C0665-9405-4B24-BF77-F0A231697185}" sibTransId="{2F4244C3-9DAF-4F94-ACDC-BFB04EA019A0}"/>
    <dgm:cxn modelId="{1B1CC4B8-F360-4D04-877B-F1219805E395}" type="presParOf" srcId="{1E152E4C-657C-4BCA-9E92-94AE90E79E5B}" destId="{7CE61271-6B69-44D8-8CFC-0F67A6E0D93F}" srcOrd="0" destOrd="0" presId="urn:microsoft.com/office/officeart/2005/8/layout/venn1"/>
    <dgm:cxn modelId="{0E52348F-15A2-4679-A27C-73BA0FC5A250}" type="presParOf" srcId="{1E152E4C-657C-4BCA-9E92-94AE90E79E5B}" destId="{86CA4F62-9E03-4471-90AD-B4869B1EC6E9}" srcOrd="1" destOrd="0" presId="urn:microsoft.com/office/officeart/2005/8/layout/venn1"/>
    <dgm:cxn modelId="{57A1EB40-A951-4084-BD87-DE46B85E677B}" type="presParOf" srcId="{1E152E4C-657C-4BCA-9E92-94AE90E79E5B}" destId="{621DD759-57FA-48D9-A18B-53DFDA005FD7}" srcOrd="2" destOrd="0" presId="urn:microsoft.com/office/officeart/2005/8/layout/venn1"/>
    <dgm:cxn modelId="{BB168FCE-186D-4087-8DDE-0B04464D0BF8}" type="presParOf" srcId="{1E152E4C-657C-4BCA-9E92-94AE90E79E5B}" destId="{D124A7F9-FD21-48F7-8DC4-74B6949B34B7}" srcOrd="3" destOrd="0" presId="urn:microsoft.com/office/officeart/2005/8/layout/venn1"/>
    <dgm:cxn modelId="{915C33C0-13A0-4FDA-BAB9-4E1552D45775}" type="presParOf" srcId="{1E152E4C-657C-4BCA-9E92-94AE90E79E5B}" destId="{C2A843AC-D073-44E2-8D3F-5596E3447EFB}" srcOrd="4" destOrd="0" presId="urn:microsoft.com/office/officeart/2005/8/layout/venn1"/>
    <dgm:cxn modelId="{3403547A-4609-4E0E-95BD-E98E9F4723BF}" type="presParOf" srcId="{1E152E4C-657C-4BCA-9E92-94AE90E79E5B}" destId="{82150E41-71C7-44F6-B644-789CC0A29784}" srcOrd="5" destOrd="0" presId="urn:microsoft.com/office/officeart/2005/8/layout/venn1"/>
    <dgm:cxn modelId="{80B59C6C-7668-49C4-B356-4392A38B0161}" type="presParOf" srcId="{1E152E4C-657C-4BCA-9E92-94AE90E79E5B}" destId="{9D79790B-08AC-42CB-B341-464550766EF6}" srcOrd="6" destOrd="0" presId="urn:microsoft.com/office/officeart/2005/8/layout/venn1"/>
    <dgm:cxn modelId="{16960671-83B0-4A06-84A1-81F264049E7E}" type="presParOf" srcId="{1E152E4C-657C-4BCA-9E92-94AE90E79E5B}" destId="{370E9CC6-A307-4EA9-BCCA-111A67AAFF7C}" srcOrd="7" destOrd="0" presId="urn:microsoft.com/office/officeart/2005/8/layout/venn1"/>
    <dgm:cxn modelId="{5BBC7AA8-604E-4C96-A39F-713A5D4EAB9C}" type="presParOf" srcId="{1E152E4C-657C-4BCA-9E92-94AE90E79E5B}" destId="{17CFA313-22BE-4BD2-A510-10F30B5B4BAA}" srcOrd="8" destOrd="0" presId="urn:microsoft.com/office/officeart/2005/8/layout/venn1"/>
    <dgm:cxn modelId="{44341FF6-8751-4495-A2B4-D59A0842CE1F}" type="presParOf" srcId="{1E152E4C-657C-4BCA-9E92-94AE90E79E5B}" destId="{66BBBFC5-DDB9-48A2-8AFD-D615271580E2}" srcOrd="9" destOrd="0" presId="urn:microsoft.com/office/officeart/2005/8/layout/venn1"/>
    <dgm:cxn modelId="{42B0216E-1562-4B13-B6E9-457B5EB155A2}" type="presParOf" srcId="{1E152E4C-657C-4BCA-9E92-94AE90E79E5B}" destId="{3150541A-20ED-49E7-B09F-44C9D66CE70D}" srcOrd="10" destOrd="0" presId="urn:microsoft.com/office/officeart/2005/8/layout/venn1"/>
    <dgm:cxn modelId="{C74E35DB-D7CB-4927-9221-DCA264B9C2D6}" type="presParOf" srcId="{1E152E4C-657C-4BCA-9E92-94AE90E79E5B}" destId="{0B43F74E-EB87-4C66-8F13-99366E58521E}" srcOrd="11"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86EB66D-308A-4365-AF59-81386A68421A}" type="doc">
      <dgm:prSet loTypeId="urn:microsoft.com/office/officeart/2005/8/layout/venn3" loCatId="relationship" qsTypeId="urn:microsoft.com/office/officeart/2005/8/quickstyle/simple1" qsCatId="simple" csTypeId="urn:microsoft.com/office/officeart/2005/8/colors/colorful5" csCatId="colorful"/>
      <dgm:spPr/>
      <dgm:t>
        <a:bodyPr/>
        <a:lstStyle/>
        <a:p>
          <a:endParaRPr lang="en-GB"/>
        </a:p>
      </dgm:t>
    </dgm:pt>
    <dgm:pt modelId="{A1FAA997-91FA-455B-9838-DADAD77EC586}">
      <dgm:prSet/>
      <dgm:spPr/>
      <dgm:t>
        <a:bodyPr/>
        <a:lstStyle/>
        <a:p>
          <a:r>
            <a:rPr lang="en-GB"/>
            <a:t>Greater collaboration between services</a:t>
          </a:r>
        </a:p>
      </dgm:t>
    </dgm:pt>
    <dgm:pt modelId="{E2F0D51C-BA44-42ED-B2AD-9F304A018E4A}" type="parTrans" cxnId="{7C8014DD-3249-49AB-84D9-EE4958B22EF5}">
      <dgm:prSet/>
      <dgm:spPr/>
      <dgm:t>
        <a:bodyPr/>
        <a:lstStyle/>
        <a:p>
          <a:endParaRPr lang="en-GB"/>
        </a:p>
      </dgm:t>
    </dgm:pt>
    <dgm:pt modelId="{1165151D-A602-466A-8C18-AFA290F8E6BB}" type="sibTrans" cxnId="{7C8014DD-3249-49AB-84D9-EE4958B22EF5}">
      <dgm:prSet/>
      <dgm:spPr/>
      <dgm:t>
        <a:bodyPr/>
        <a:lstStyle/>
        <a:p>
          <a:endParaRPr lang="en-GB"/>
        </a:p>
      </dgm:t>
    </dgm:pt>
    <dgm:pt modelId="{C6D6FD96-B2F3-430E-BCF7-027E6D42748A}">
      <dgm:prSet/>
      <dgm:spPr/>
      <dgm:t>
        <a:bodyPr/>
        <a:lstStyle/>
        <a:p>
          <a:r>
            <a:rPr lang="en-GB" dirty="0"/>
            <a:t>Increased focus on prevention</a:t>
          </a:r>
        </a:p>
      </dgm:t>
    </dgm:pt>
    <dgm:pt modelId="{929EE927-8848-43FB-A680-F4255212A228}" type="parTrans" cxnId="{204878FA-4573-44FD-8FAC-EBEDEEBAF3EF}">
      <dgm:prSet/>
      <dgm:spPr/>
      <dgm:t>
        <a:bodyPr/>
        <a:lstStyle/>
        <a:p>
          <a:endParaRPr lang="en-GB"/>
        </a:p>
      </dgm:t>
    </dgm:pt>
    <dgm:pt modelId="{AE6B1C02-7F16-4197-8C01-CBC0AB6E1449}" type="sibTrans" cxnId="{204878FA-4573-44FD-8FAC-EBEDEEBAF3EF}">
      <dgm:prSet/>
      <dgm:spPr/>
      <dgm:t>
        <a:bodyPr/>
        <a:lstStyle/>
        <a:p>
          <a:endParaRPr lang="en-GB"/>
        </a:p>
      </dgm:t>
    </dgm:pt>
    <dgm:pt modelId="{4A3786FB-3A28-47FD-89D1-F795DD894829}">
      <dgm:prSet/>
      <dgm:spPr/>
      <dgm:t>
        <a:bodyPr/>
        <a:lstStyle/>
        <a:p>
          <a:r>
            <a:rPr lang="en-GB"/>
            <a:t>Stronger community partnerships</a:t>
          </a:r>
        </a:p>
      </dgm:t>
    </dgm:pt>
    <dgm:pt modelId="{8A880963-AF55-42BF-9766-8D156D2AEC9B}" type="parTrans" cxnId="{04B07088-9BB4-401E-B6A2-AB74BF48C2D2}">
      <dgm:prSet/>
      <dgm:spPr/>
      <dgm:t>
        <a:bodyPr/>
        <a:lstStyle/>
        <a:p>
          <a:endParaRPr lang="en-GB"/>
        </a:p>
      </dgm:t>
    </dgm:pt>
    <dgm:pt modelId="{CDD72AA8-4309-4ABA-A7B9-A599CE1B7A5E}" type="sibTrans" cxnId="{04B07088-9BB4-401E-B6A2-AB74BF48C2D2}">
      <dgm:prSet/>
      <dgm:spPr/>
      <dgm:t>
        <a:bodyPr/>
        <a:lstStyle/>
        <a:p>
          <a:endParaRPr lang="en-GB"/>
        </a:p>
      </dgm:t>
    </dgm:pt>
    <dgm:pt modelId="{00C1AAB5-2F3B-4039-BEBA-9588505A4527}">
      <dgm:prSet/>
      <dgm:spPr/>
      <dgm:t>
        <a:bodyPr/>
        <a:lstStyle/>
        <a:p>
          <a:r>
            <a:rPr lang="en-GB"/>
            <a:t>More integrated neighbourhood working</a:t>
          </a:r>
        </a:p>
      </dgm:t>
    </dgm:pt>
    <dgm:pt modelId="{4371EBE5-BCC3-40C2-81A1-D0B235A94EFC}" type="parTrans" cxnId="{1E85D879-DE60-4079-AB27-49BD7712B378}">
      <dgm:prSet/>
      <dgm:spPr/>
      <dgm:t>
        <a:bodyPr/>
        <a:lstStyle/>
        <a:p>
          <a:endParaRPr lang="en-GB"/>
        </a:p>
      </dgm:t>
    </dgm:pt>
    <dgm:pt modelId="{8C630D02-3C48-4AE6-8E4D-1E1CF63F6970}" type="sibTrans" cxnId="{1E85D879-DE60-4079-AB27-49BD7712B378}">
      <dgm:prSet/>
      <dgm:spPr/>
      <dgm:t>
        <a:bodyPr/>
        <a:lstStyle/>
        <a:p>
          <a:endParaRPr lang="en-GB"/>
        </a:p>
      </dgm:t>
    </dgm:pt>
    <dgm:pt modelId="{D8A58746-D052-4A19-8ADC-392257668DE4}">
      <dgm:prSet/>
      <dgm:spPr/>
      <dgm:t>
        <a:bodyPr/>
        <a:lstStyle/>
        <a:p>
          <a:r>
            <a:rPr lang="en-GB"/>
            <a:t>Improved patient experience</a:t>
          </a:r>
        </a:p>
      </dgm:t>
    </dgm:pt>
    <dgm:pt modelId="{50FAA380-3ED9-44C4-95BC-4AAAC9515DFB}" type="parTrans" cxnId="{597E5AB3-3EED-44F5-973E-9444F4E0A2A7}">
      <dgm:prSet/>
      <dgm:spPr/>
      <dgm:t>
        <a:bodyPr/>
        <a:lstStyle/>
        <a:p>
          <a:endParaRPr lang="en-GB"/>
        </a:p>
      </dgm:t>
    </dgm:pt>
    <dgm:pt modelId="{0A061120-49F1-45A3-B818-553FF0E22A5A}" type="sibTrans" cxnId="{597E5AB3-3EED-44F5-973E-9444F4E0A2A7}">
      <dgm:prSet/>
      <dgm:spPr/>
      <dgm:t>
        <a:bodyPr/>
        <a:lstStyle/>
        <a:p>
          <a:endParaRPr lang="en-GB"/>
        </a:p>
      </dgm:t>
    </dgm:pt>
    <dgm:pt modelId="{C3CB117F-47FE-414B-B9CE-4F36061A7DE6}" type="pres">
      <dgm:prSet presAssocID="{D86EB66D-308A-4365-AF59-81386A68421A}" presName="Name0" presStyleCnt="0">
        <dgm:presLayoutVars>
          <dgm:dir/>
          <dgm:resizeHandles val="exact"/>
        </dgm:presLayoutVars>
      </dgm:prSet>
      <dgm:spPr/>
    </dgm:pt>
    <dgm:pt modelId="{A85751A5-4C75-4FF0-A96A-31CBA307407C}" type="pres">
      <dgm:prSet presAssocID="{A1FAA997-91FA-455B-9838-DADAD77EC586}" presName="Name5" presStyleLbl="vennNode1" presStyleIdx="0" presStyleCnt="5">
        <dgm:presLayoutVars>
          <dgm:bulletEnabled val="1"/>
        </dgm:presLayoutVars>
      </dgm:prSet>
      <dgm:spPr/>
    </dgm:pt>
    <dgm:pt modelId="{791FFD7A-704F-4DAA-906D-063075F172A6}" type="pres">
      <dgm:prSet presAssocID="{1165151D-A602-466A-8C18-AFA290F8E6BB}" presName="space" presStyleCnt="0"/>
      <dgm:spPr/>
    </dgm:pt>
    <dgm:pt modelId="{213B73E0-B4EB-48D5-B5F3-474D99F50915}" type="pres">
      <dgm:prSet presAssocID="{C6D6FD96-B2F3-430E-BCF7-027E6D42748A}" presName="Name5" presStyleLbl="vennNode1" presStyleIdx="1" presStyleCnt="5">
        <dgm:presLayoutVars>
          <dgm:bulletEnabled val="1"/>
        </dgm:presLayoutVars>
      </dgm:prSet>
      <dgm:spPr/>
    </dgm:pt>
    <dgm:pt modelId="{044F2959-CFAA-4C86-B875-3EC3787870F4}" type="pres">
      <dgm:prSet presAssocID="{AE6B1C02-7F16-4197-8C01-CBC0AB6E1449}" presName="space" presStyleCnt="0"/>
      <dgm:spPr/>
    </dgm:pt>
    <dgm:pt modelId="{22A6B2B3-16F3-4439-9E06-19E4242A089F}" type="pres">
      <dgm:prSet presAssocID="{4A3786FB-3A28-47FD-89D1-F795DD894829}" presName="Name5" presStyleLbl="vennNode1" presStyleIdx="2" presStyleCnt="5">
        <dgm:presLayoutVars>
          <dgm:bulletEnabled val="1"/>
        </dgm:presLayoutVars>
      </dgm:prSet>
      <dgm:spPr/>
    </dgm:pt>
    <dgm:pt modelId="{D5EB0454-2A5B-4EEE-9B4B-FC1265F46D79}" type="pres">
      <dgm:prSet presAssocID="{CDD72AA8-4309-4ABA-A7B9-A599CE1B7A5E}" presName="space" presStyleCnt="0"/>
      <dgm:spPr/>
    </dgm:pt>
    <dgm:pt modelId="{D3EA5165-E29F-4812-B3EA-79E78E2585E5}" type="pres">
      <dgm:prSet presAssocID="{00C1AAB5-2F3B-4039-BEBA-9588505A4527}" presName="Name5" presStyleLbl="vennNode1" presStyleIdx="3" presStyleCnt="5">
        <dgm:presLayoutVars>
          <dgm:bulletEnabled val="1"/>
        </dgm:presLayoutVars>
      </dgm:prSet>
      <dgm:spPr/>
    </dgm:pt>
    <dgm:pt modelId="{5BF8C5F3-1AFF-4955-8081-9D2CC650FB65}" type="pres">
      <dgm:prSet presAssocID="{8C630D02-3C48-4AE6-8E4D-1E1CF63F6970}" presName="space" presStyleCnt="0"/>
      <dgm:spPr/>
    </dgm:pt>
    <dgm:pt modelId="{35DB6289-1F49-446D-8553-709C4AACAF9F}" type="pres">
      <dgm:prSet presAssocID="{D8A58746-D052-4A19-8ADC-392257668DE4}" presName="Name5" presStyleLbl="vennNode1" presStyleIdx="4" presStyleCnt="5">
        <dgm:presLayoutVars>
          <dgm:bulletEnabled val="1"/>
        </dgm:presLayoutVars>
      </dgm:prSet>
      <dgm:spPr/>
    </dgm:pt>
  </dgm:ptLst>
  <dgm:cxnLst>
    <dgm:cxn modelId="{D466F80A-1ECF-427D-A378-66FD74A80362}" type="presOf" srcId="{4A3786FB-3A28-47FD-89D1-F795DD894829}" destId="{22A6B2B3-16F3-4439-9E06-19E4242A089F}" srcOrd="0" destOrd="0" presId="urn:microsoft.com/office/officeart/2005/8/layout/venn3"/>
    <dgm:cxn modelId="{48C77E1D-3089-4047-9009-5740591A4351}" type="presOf" srcId="{00C1AAB5-2F3B-4039-BEBA-9588505A4527}" destId="{D3EA5165-E29F-4812-B3EA-79E78E2585E5}" srcOrd="0" destOrd="0" presId="urn:microsoft.com/office/officeart/2005/8/layout/venn3"/>
    <dgm:cxn modelId="{9BAA1E41-8CD4-43F1-BC3C-49F03532D9EB}" type="presOf" srcId="{C6D6FD96-B2F3-430E-BCF7-027E6D42748A}" destId="{213B73E0-B4EB-48D5-B5F3-474D99F50915}" srcOrd="0" destOrd="0" presId="urn:microsoft.com/office/officeart/2005/8/layout/venn3"/>
    <dgm:cxn modelId="{C467D56D-7847-4916-8D9A-9B78944F0052}" type="presOf" srcId="{D8A58746-D052-4A19-8ADC-392257668DE4}" destId="{35DB6289-1F49-446D-8553-709C4AACAF9F}" srcOrd="0" destOrd="0" presId="urn:microsoft.com/office/officeart/2005/8/layout/venn3"/>
    <dgm:cxn modelId="{1E85D879-DE60-4079-AB27-49BD7712B378}" srcId="{D86EB66D-308A-4365-AF59-81386A68421A}" destId="{00C1AAB5-2F3B-4039-BEBA-9588505A4527}" srcOrd="3" destOrd="0" parTransId="{4371EBE5-BCC3-40C2-81A1-D0B235A94EFC}" sibTransId="{8C630D02-3C48-4AE6-8E4D-1E1CF63F6970}"/>
    <dgm:cxn modelId="{04B07088-9BB4-401E-B6A2-AB74BF48C2D2}" srcId="{D86EB66D-308A-4365-AF59-81386A68421A}" destId="{4A3786FB-3A28-47FD-89D1-F795DD894829}" srcOrd="2" destOrd="0" parTransId="{8A880963-AF55-42BF-9766-8D156D2AEC9B}" sibTransId="{CDD72AA8-4309-4ABA-A7B9-A599CE1B7A5E}"/>
    <dgm:cxn modelId="{6E87169C-4016-401B-BD50-ACA368D44BC8}" type="presOf" srcId="{D86EB66D-308A-4365-AF59-81386A68421A}" destId="{C3CB117F-47FE-414B-B9CE-4F36061A7DE6}" srcOrd="0" destOrd="0" presId="urn:microsoft.com/office/officeart/2005/8/layout/venn3"/>
    <dgm:cxn modelId="{65A045AF-E8D7-4356-BD68-F04347F0F67B}" type="presOf" srcId="{A1FAA997-91FA-455B-9838-DADAD77EC586}" destId="{A85751A5-4C75-4FF0-A96A-31CBA307407C}" srcOrd="0" destOrd="0" presId="urn:microsoft.com/office/officeart/2005/8/layout/venn3"/>
    <dgm:cxn modelId="{597E5AB3-3EED-44F5-973E-9444F4E0A2A7}" srcId="{D86EB66D-308A-4365-AF59-81386A68421A}" destId="{D8A58746-D052-4A19-8ADC-392257668DE4}" srcOrd="4" destOrd="0" parTransId="{50FAA380-3ED9-44C4-95BC-4AAAC9515DFB}" sibTransId="{0A061120-49F1-45A3-B818-553FF0E22A5A}"/>
    <dgm:cxn modelId="{7C8014DD-3249-49AB-84D9-EE4958B22EF5}" srcId="{D86EB66D-308A-4365-AF59-81386A68421A}" destId="{A1FAA997-91FA-455B-9838-DADAD77EC586}" srcOrd="0" destOrd="0" parTransId="{E2F0D51C-BA44-42ED-B2AD-9F304A018E4A}" sibTransId="{1165151D-A602-466A-8C18-AFA290F8E6BB}"/>
    <dgm:cxn modelId="{204878FA-4573-44FD-8FAC-EBEDEEBAF3EF}" srcId="{D86EB66D-308A-4365-AF59-81386A68421A}" destId="{C6D6FD96-B2F3-430E-BCF7-027E6D42748A}" srcOrd="1" destOrd="0" parTransId="{929EE927-8848-43FB-A680-F4255212A228}" sibTransId="{AE6B1C02-7F16-4197-8C01-CBC0AB6E1449}"/>
    <dgm:cxn modelId="{16DD6010-4ED0-465B-AA19-B963F7F589CA}" type="presParOf" srcId="{C3CB117F-47FE-414B-B9CE-4F36061A7DE6}" destId="{A85751A5-4C75-4FF0-A96A-31CBA307407C}" srcOrd="0" destOrd="0" presId="urn:microsoft.com/office/officeart/2005/8/layout/venn3"/>
    <dgm:cxn modelId="{927AC096-DDDA-44B3-8069-017E73726829}" type="presParOf" srcId="{C3CB117F-47FE-414B-B9CE-4F36061A7DE6}" destId="{791FFD7A-704F-4DAA-906D-063075F172A6}" srcOrd="1" destOrd="0" presId="urn:microsoft.com/office/officeart/2005/8/layout/venn3"/>
    <dgm:cxn modelId="{50406A2A-A574-425D-9CAF-BF6B224F3B98}" type="presParOf" srcId="{C3CB117F-47FE-414B-B9CE-4F36061A7DE6}" destId="{213B73E0-B4EB-48D5-B5F3-474D99F50915}" srcOrd="2" destOrd="0" presId="urn:microsoft.com/office/officeart/2005/8/layout/venn3"/>
    <dgm:cxn modelId="{50954023-D478-4F7C-B053-60A468D97E2B}" type="presParOf" srcId="{C3CB117F-47FE-414B-B9CE-4F36061A7DE6}" destId="{044F2959-CFAA-4C86-B875-3EC3787870F4}" srcOrd="3" destOrd="0" presId="urn:microsoft.com/office/officeart/2005/8/layout/venn3"/>
    <dgm:cxn modelId="{3BF355DB-1968-441A-9000-4A17B0340EB5}" type="presParOf" srcId="{C3CB117F-47FE-414B-B9CE-4F36061A7DE6}" destId="{22A6B2B3-16F3-4439-9E06-19E4242A089F}" srcOrd="4" destOrd="0" presId="urn:microsoft.com/office/officeart/2005/8/layout/venn3"/>
    <dgm:cxn modelId="{211F14E2-90DB-4424-B542-BAD68A84632E}" type="presParOf" srcId="{C3CB117F-47FE-414B-B9CE-4F36061A7DE6}" destId="{D5EB0454-2A5B-4EEE-9B4B-FC1265F46D79}" srcOrd="5" destOrd="0" presId="urn:microsoft.com/office/officeart/2005/8/layout/venn3"/>
    <dgm:cxn modelId="{D413D20C-4C85-4B31-BB84-D81C1AFD860B}" type="presParOf" srcId="{C3CB117F-47FE-414B-B9CE-4F36061A7DE6}" destId="{D3EA5165-E29F-4812-B3EA-79E78E2585E5}" srcOrd="6" destOrd="0" presId="urn:microsoft.com/office/officeart/2005/8/layout/venn3"/>
    <dgm:cxn modelId="{CDB3002D-1A57-4C59-803F-14D8CB883014}" type="presParOf" srcId="{C3CB117F-47FE-414B-B9CE-4F36061A7DE6}" destId="{5BF8C5F3-1AFF-4955-8081-9D2CC650FB65}" srcOrd="7" destOrd="0" presId="urn:microsoft.com/office/officeart/2005/8/layout/venn3"/>
    <dgm:cxn modelId="{E2572B0D-E792-48AF-92AA-DF0CD5BED316}" type="presParOf" srcId="{C3CB117F-47FE-414B-B9CE-4F36061A7DE6}" destId="{35DB6289-1F49-446D-8553-709C4AACAF9F}" srcOrd="8" destOrd="0" presId="urn:microsoft.com/office/officeart/2005/8/layout/venn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24CD56E-05B4-4AA7-9FEA-590A67A65691}" type="doc">
      <dgm:prSet loTypeId="urn:microsoft.com/office/officeart/2005/8/layout/vList3" loCatId="list" qsTypeId="urn:microsoft.com/office/officeart/2005/8/quickstyle/simple1" qsCatId="simple" csTypeId="urn:microsoft.com/office/officeart/2005/8/colors/colorful5" csCatId="colorful" phldr="1"/>
      <dgm:spPr/>
      <dgm:t>
        <a:bodyPr/>
        <a:lstStyle/>
        <a:p>
          <a:endParaRPr lang="en-GB"/>
        </a:p>
      </dgm:t>
    </dgm:pt>
    <dgm:pt modelId="{A0D94DF7-87FB-43F4-BF21-BABBE489F520}">
      <dgm:prSet/>
      <dgm:spPr/>
      <dgm:t>
        <a:bodyPr/>
        <a:lstStyle/>
        <a:p>
          <a:r>
            <a:rPr lang="en-GB" b="1" i="0" baseline="0" dirty="0"/>
            <a:t>Medicine Optimisation Teams</a:t>
          </a:r>
          <a:r>
            <a:rPr lang="en-GB" dirty="0"/>
            <a:t>: </a:t>
          </a:r>
          <a:r>
            <a:rPr lang="en-GB" b="0" i="0" dirty="0"/>
            <a:t>Supporting safe, effective and evidence-based prescribing.</a:t>
          </a:r>
          <a:endParaRPr lang="en-GB" dirty="0"/>
        </a:p>
      </dgm:t>
    </dgm:pt>
    <dgm:pt modelId="{30DB9161-0326-4ECE-AB97-2ACBAD221D64}" type="parTrans" cxnId="{2A5CD5EE-55A4-45AF-934E-24CAECDAE732}">
      <dgm:prSet/>
      <dgm:spPr/>
      <dgm:t>
        <a:bodyPr/>
        <a:lstStyle/>
        <a:p>
          <a:endParaRPr lang="en-GB"/>
        </a:p>
      </dgm:t>
    </dgm:pt>
    <dgm:pt modelId="{F7D94EFC-582D-4F11-ADCB-D81FA6868CC7}" type="sibTrans" cxnId="{2A5CD5EE-55A4-45AF-934E-24CAECDAE732}">
      <dgm:prSet/>
      <dgm:spPr/>
      <dgm:t>
        <a:bodyPr/>
        <a:lstStyle/>
        <a:p>
          <a:endParaRPr lang="en-GB"/>
        </a:p>
      </dgm:t>
    </dgm:pt>
    <dgm:pt modelId="{A25E2324-E3DC-4B8E-A690-3791BEC62BB1}">
      <dgm:prSet/>
      <dgm:spPr/>
      <dgm:t>
        <a:bodyPr/>
        <a:lstStyle/>
        <a:p>
          <a:r>
            <a:rPr lang="en-GB" b="1" i="0" baseline="0" dirty="0"/>
            <a:t>Continuing Healthcare Teams: </a:t>
          </a:r>
          <a:r>
            <a:rPr lang="en-GB" b="0" i="0" dirty="0"/>
            <a:t>Supporting individuals with complex healthcare needs.</a:t>
          </a:r>
          <a:endParaRPr lang="en-GB" b="1" i="0" baseline="0" dirty="0"/>
        </a:p>
      </dgm:t>
    </dgm:pt>
    <dgm:pt modelId="{D5586557-1864-459D-AACA-DC4839A97473}" type="parTrans" cxnId="{80EC9D1F-F05B-4209-A952-CB43610E7A79}">
      <dgm:prSet/>
      <dgm:spPr/>
      <dgm:t>
        <a:bodyPr/>
        <a:lstStyle/>
        <a:p>
          <a:endParaRPr lang="en-GB"/>
        </a:p>
      </dgm:t>
    </dgm:pt>
    <dgm:pt modelId="{C00CAFAA-9F14-4256-8F3B-12D1850833FA}" type="sibTrans" cxnId="{80EC9D1F-F05B-4209-A952-CB43610E7A79}">
      <dgm:prSet/>
      <dgm:spPr/>
      <dgm:t>
        <a:bodyPr/>
        <a:lstStyle/>
        <a:p>
          <a:endParaRPr lang="en-GB"/>
        </a:p>
      </dgm:t>
    </dgm:pt>
    <dgm:pt modelId="{97023F2F-EDA6-4B3F-9791-362095A1E13A}">
      <dgm:prSet/>
      <dgm:spPr/>
      <dgm:t>
        <a:bodyPr/>
        <a:lstStyle/>
        <a:p>
          <a:r>
            <a:rPr lang="en-GB" b="1" i="0" baseline="0" dirty="0"/>
            <a:t>Infection Control Teams: </a:t>
          </a:r>
          <a:r>
            <a:rPr lang="en-GB" b="0" i="0" baseline="0" dirty="0"/>
            <a:t>Promoting safe practice and reducing infection risks.</a:t>
          </a:r>
        </a:p>
      </dgm:t>
    </dgm:pt>
    <dgm:pt modelId="{EDF25949-E018-4941-A5F8-856A46AF1B91}" type="parTrans" cxnId="{6D7F2D42-F001-45D0-8D87-6B2B376F84B6}">
      <dgm:prSet/>
      <dgm:spPr/>
      <dgm:t>
        <a:bodyPr/>
        <a:lstStyle/>
        <a:p>
          <a:endParaRPr lang="en-GB"/>
        </a:p>
      </dgm:t>
    </dgm:pt>
    <dgm:pt modelId="{92EE0088-CEFE-49A1-A26F-1B4CF5B85C2A}" type="sibTrans" cxnId="{6D7F2D42-F001-45D0-8D87-6B2B376F84B6}">
      <dgm:prSet/>
      <dgm:spPr/>
      <dgm:t>
        <a:bodyPr/>
        <a:lstStyle/>
        <a:p>
          <a:endParaRPr lang="en-GB"/>
        </a:p>
      </dgm:t>
    </dgm:pt>
    <dgm:pt modelId="{83C196AC-4604-43EF-BE01-155E675245F1}">
      <dgm:prSet/>
      <dgm:spPr/>
      <dgm:t>
        <a:bodyPr/>
        <a:lstStyle/>
        <a:p>
          <a:pPr>
            <a:buNone/>
          </a:pPr>
          <a:r>
            <a:rPr lang="en-GB" b="1" i="0" dirty="0"/>
            <a:t>Workforce and Education Teams: </a:t>
          </a:r>
          <a:r>
            <a:rPr lang="en-GB" b="0" i="0" dirty="0"/>
            <a:t>Supporting training, development and professional growth.</a:t>
          </a:r>
          <a:endParaRPr lang="en-GB" b="1" i="0" baseline="0" dirty="0"/>
        </a:p>
      </dgm:t>
    </dgm:pt>
    <dgm:pt modelId="{A248A0CA-E886-4BA9-B9F9-304DF523A1C1}" type="parTrans" cxnId="{D32868AE-9D38-42AE-BB42-359E49ED6F85}">
      <dgm:prSet/>
      <dgm:spPr/>
      <dgm:t>
        <a:bodyPr/>
        <a:lstStyle/>
        <a:p>
          <a:endParaRPr lang="en-GB"/>
        </a:p>
      </dgm:t>
    </dgm:pt>
    <dgm:pt modelId="{5FAF1A93-0FD3-4680-A090-91809C9FC65D}" type="sibTrans" cxnId="{D32868AE-9D38-42AE-BB42-359E49ED6F85}">
      <dgm:prSet/>
      <dgm:spPr/>
      <dgm:t>
        <a:bodyPr/>
        <a:lstStyle/>
        <a:p>
          <a:endParaRPr lang="en-GB"/>
        </a:p>
      </dgm:t>
    </dgm:pt>
    <dgm:pt modelId="{990DC97A-07A4-42FE-A7FE-8DF1EFBD7F1E}">
      <dgm:prSet/>
      <dgm:spPr/>
      <dgm:t>
        <a:bodyPr/>
        <a:lstStyle/>
        <a:p>
          <a:r>
            <a:rPr lang="en-GB" b="1" i="0" baseline="0" dirty="0"/>
            <a:t>Safeguarding:</a:t>
          </a:r>
          <a:r>
            <a:rPr lang="en-GB" dirty="0"/>
            <a:t> Supporting the protection of adults and children at risk.</a:t>
          </a:r>
          <a:endParaRPr lang="en-GB" b="1" i="0" baseline="0" dirty="0"/>
        </a:p>
      </dgm:t>
    </dgm:pt>
    <dgm:pt modelId="{6C3849FC-5C22-44E2-A172-7E879A90AAB8}" type="parTrans" cxnId="{3258F876-FF1F-4729-A3AF-A1956B9AD16F}">
      <dgm:prSet/>
      <dgm:spPr/>
      <dgm:t>
        <a:bodyPr/>
        <a:lstStyle/>
        <a:p>
          <a:endParaRPr lang="en-GB"/>
        </a:p>
      </dgm:t>
    </dgm:pt>
    <dgm:pt modelId="{B55F7279-04E6-457D-B049-F95CDBB63F6F}" type="sibTrans" cxnId="{3258F876-FF1F-4729-A3AF-A1956B9AD16F}">
      <dgm:prSet/>
      <dgm:spPr/>
      <dgm:t>
        <a:bodyPr/>
        <a:lstStyle/>
        <a:p>
          <a:endParaRPr lang="en-GB"/>
        </a:p>
      </dgm:t>
    </dgm:pt>
    <dgm:pt modelId="{AD55AB32-998F-4FBD-9F40-D29B2107C422}" type="pres">
      <dgm:prSet presAssocID="{724CD56E-05B4-4AA7-9FEA-590A67A65691}" presName="linearFlow" presStyleCnt="0">
        <dgm:presLayoutVars>
          <dgm:dir/>
          <dgm:resizeHandles val="exact"/>
        </dgm:presLayoutVars>
      </dgm:prSet>
      <dgm:spPr/>
    </dgm:pt>
    <dgm:pt modelId="{1FD1FD32-2AFA-490A-A061-615317A40438}" type="pres">
      <dgm:prSet presAssocID="{A0D94DF7-87FB-43F4-BF21-BABBE489F520}" presName="composite" presStyleCnt="0"/>
      <dgm:spPr/>
    </dgm:pt>
    <dgm:pt modelId="{431AB4F6-DAF0-408E-A0C3-6511463D66F7}" type="pres">
      <dgm:prSet presAssocID="{A0D94DF7-87FB-43F4-BF21-BABBE489F520}" presName="imgShp" presStyleLbl="fgImgPlace1" presStyleIdx="0" presStyleCnt="5"/>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Medicine outline"/>
        </a:ext>
      </dgm:extLst>
    </dgm:pt>
    <dgm:pt modelId="{0B837196-3F37-4BD4-A8D1-27C88E190C92}" type="pres">
      <dgm:prSet presAssocID="{A0D94DF7-87FB-43F4-BF21-BABBE489F520}" presName="txShp" presStyleLbl="node1" presStyleIdx="0" presStyleCnt="5">
        <dgm:presLayoutVars>
          <dgm:bulletEnabled val="1"/>
        </dgm:presLayoutVars>
      </dgm:prSet>
      <dgm:spPr/>
    </dgm:pt>
    <dgm:pt modelId="{5477543C-4D1F-456D-8549-78B6365D7A45}" type="pres">
      <dgm:prSet presAssocID="{F7D94EFC-582D-4F11-ADCB-D81FA6868CC7}" presName="spacing" presStyleCnt="0"/>
      <dgm:spPr/>
    </dgm:pt>
    <dgm:pt modelId="{C3C0A380-DBF4-4585-B372-E6C00032E8C8}" type="pres">
      <dgm:prSet presAssocID="{A25E2324-E3DC-4B8E-A690-3791BEC62BB1}" presName="composite" presStyleCnt="0"/>
      <dgm:spPr/>
    </dgm:pt>
    <dgm:pt modelId="{C76B7CDC-0170-4361-9582-BBA7CBF3EE56}" type="pres">
      <dgm:prSet presAssocID="{A25E2324-E3DC-4B8E-A690-3791BEC62BB1}" presName="imgShp" presStyleLbl="fgImgPlace1" presStyleIdx="1" presStyleCnt="5"/>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Care outline"/>
        </a:ext>
      </dgm:extLst>
    </dgm:pt>
    <dgm:pt modelId="{2BC2F2F1-44A0-4CCC-B713-8462399E7927}" type="pres">
      <dgm:prSet presAssocID="{A25E2324-E3DC-4B8E-A690-3791BEC62BB1}" presName="txShp" presStyleLbl="node1" presStyleIdx="1" presStyleCnt="5">
        <dgm:presLayoutVars>
          <dgm:bulletEnabled val="1"/>
        </dgm:presLayoutVars>
      </dgm:prSet>
      <dgm:spPr/>
    </dgm:pt>
    <dgm:pt modelId="{709D771D-6FBC-409A-8A23-72963270EBFB}" type="pres">
      <dgm:prSet presAssocID="{C00CAFAA-9F14-4256-8F3B-12D1850833FA}" presName="spacing" presStyleCnt="0"/>
      <dgm:spPr/>
    </dgm:pt>
    <dgm:pt modelId="{0D35CE7C-C5BE-4264-8CC7-26467328F55C}" type="pres">
      <dgm:prSet presAssocID="{83C196AC-4604-43EF-BE01-155E675245F1}" presName="composite" presStyleCnt="0"/>
      <dgm:spPr/>
    </dgm:pt>
    <dgm:pt modelId="{BFFB9591-48A8-4E20-A1B0-17C6449FF4CA}" type="pres">
      <dgm:prSet presAssocID="{83C196AC-4604-43EF-BE01-155E675245F1}" presName="imgShp" presStyleLbl="fgImgPlace1" presStyleIdx="2" presStyleCnt="5"/>
      <dgm:spPr>
        <a:blipFill>
          <a:blip xmlns:r="http://schemas.openxmlformats.org/officeDocument/2006/relationships">
            <a:extLs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Books outline"/>
        </a:ext>
      </dgm:extLst>
    </dgm:pt>
    <dgm:pt modelId="{443DA207-0A84-4ABE-AEF9-022A06F634A8}" type="pres">
      <dgm:prSet presAssocID="{83C196AC-4604-43EF-BE01-155E675245F1}" presName="txShp" presStyleLbl="node1" presStyleIdx="2" presStyleCnt="5">
        <dgm:presLayoutVars>
          <dgm:bulletEnabled val="1"/>
        </dgm:presLayoutVars>
      </dgm:prSet>
      <dgm:spPr/>
    </dgm:pt>
    <dgm:pt modelId="{592867DB-1778-4C74-AD1D-30C23DB54FAE}" type="pres">
      <dgm:prSet presAssocID="{5FAF1A93-0FD3-4680-A090-91809C9FC65D}" presName="spacing" presStyleCnt="0"/>
      <dgm:spPr/>
    </dgm:pt>
    <dgm:pt modelId="{CA0F01D6-F592-47B6-8B3D-62AD0FC361BF}" type="pres">
      <dgm:prSet presAssocID="{97023F2F-EDA6-4B3F-9791-362095A1E13A}" presName="composite" presStyleCnt="0"/>
      <dgm:spPr/>
    </dgm:pt>
    <dgm:pt modelId="{5431BFE1-E0B4-439C-AC6C-4790FFC9C1D9}" type="pres">
      <dgm:prSet presAssocID="{97023F2F-EDA6-4B3F-9791-362095A1E13A}" presName="imgShp" presStyleLbl="fgImgPlace1" presStyleIdx="3" presStyleCnt="5"/>
      <dgm:spPr>
        <a:blipFill>
          <a:blip xmlns:r="http://schemas.openxmlformats.org/officeDocument/2006/relationships">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Covid-19 outline"/>
        </a:ext>
      </dgm:extLst>
    </dgm:pt>
    <dgm:pt modelId="{5F69F9C2-6018-4EC4-AB29-293271D9272A}" type="pres">
      <dgm:prSet presAssocID="{97023F2F-EDA6-4B3F-9791-362095A1E13A}" presName="txShp" presStyleLbl="node1" presStyleIdx="3" presStyleCnt="5">
        <dgm:presLayoutVars>
          <dgm:bulletEnabled val="1"/>
        </dgm:presLayoutVars>
      </dgm:prSet>
      <dgm:spPr/>
    </dgm:pt>
    <dgm:pt modelId="{990A5225-769B-4F5E-8BD3-274607F3F7BE}" type="pres">
      <dgm:prSet presAssocID="{92EE0088-CEFE-49A1-A26F-1B4CF5B85C2A}" presName="spacing" presStyleCnt="0"/>
      <dgm:spPr/>
    </dgm:pt>
    <dgm:pt modelId="{A58FA0C7-84F6-410C-BE5E-AA5B28C4A8C3}" type="pres">
      <dgm:prSet presAssocID="{990DC97A-07A4-42FE-A7FE-8DF1EFBD7F1E}" presName="composite" presStyleCnt="0"/>
      <dgm:spPr/>
    </dgm:pt>
    <dgm:pt modelId="{55E5202D-6B35-4F63-9FF1-21D7EC239EA5}" type="pres">
      <dgm:prSet presAssocID="{990DC97A-07A4-42FE-A7FE-8DF1EFBD7F1E}" presName="imgShp" presStyleLbl="fgImgPlace1" presStyleIdx="4" presStyleCnt="5"/>
      <dgm:spPr>
        <a:blipFill>
          <a:blip xmlns:r="http://schemas.openxmlformats.org/officeDocument/2006/relationships">
            <a:extLst>
              <a:ext uri="{96DAC541-7B7A-43D3-8B79-37D633B846F1}">
                <asvg:svgBlip xmlns:asvg="http://schemas.microsoft.com/office/drawing/2016/SVG/main" r:embed="rId5"/>
              </a:ext>
            </a:extLst>
          </a:blip>
          <a:srcRect/>
          <a:stretch>
            <a:fillRect/>
          </a:stretch>
        </a:blipFill>
      </dgm:spPr>
      <dgm:extLst>
        <a:ext uri="{E40237B7-FDA0-4F09-8148-C483321AD2D9}">
          <dgm14:cNvPr xmlns:dgm14="http://schemas.microsoft.com/office/drawing/2010/diagram" id="0" name="" descr="Shield Tick outline"/>
        </a:ext>
      </dgm:extLst>
    </dgm:pt>
    <dgm:pt modelId="{0AC17BCD-FE08-48AE-B57C-432DB1932F39}" type="pres">
      <dgm:prSet presAssocID="{990DC97A-07A4-42FE-A7FE-8DF1EFBD7F1E}" presName="txShp" presStyleLbl="node1" presStyleIdx="4" presStyleCnt="5">
        <dgm:presLayoutVars>
          <dgm:bulletEnabled val="1"/>
        </dgm:presLayoutVars>
      </dgm:prSet>
      <dgm:spPr/>
    </dgm:pt>
  </dgm:ptLst>
  <dgm:cxnLst>
    <dgm:cxn modelId="{1A107315-C4ED-4753-9D3A-7E5946EB2F6E}" type="presOf" srcId="{A25E2324-E3DC-4B8E-A690-3791BEC62BB1}" destId="{2BC2F2F1-44A0-4CCC-B713-8462399E7927}" srcOrd="0" destOrd="0" presId="urn:microsoft.com/office/officeart/2005/8/layout/vList3"/>
    <dgm:cxn modelId="{80EC9D1F-F05B-4209-A952-CB43610E7A79}" srcId="{724CD56E-05B4-4AA7-9FEA-590A67A65691}" destId="{A25E2324-E3DC-4B8E-A690-3791BEC62BB1}" srcOrd="1" destOrd="0" parTransId="{D5586557-1864-459D-AACA-DC4839A97473}" sibTransId="{C00CAFAA-9F14-4256-8F3B-12D1850833FA}"/>
    <dgm:cxn modelId="{6FE37141-E691-4C69-85E1-C826471D0781}" type="presOf" srcId="{97023F2F-EDA6-4B3F-9791-362095A1E13A}" destId="{5F69F9C2-6018-4EC4-AB29-293271D9272A}" srcOrd="0" destOrd="0" presId="urn:microsoft.com/office/officeart/2005/8/layout/vList3"/>
    <dgm:cxn modelId="{6D7F2D42-F001-45D0-8D87-6B2B376F84B6}" srcId="{724CD56E-05B4-4AA7-9FEA-590A67A65691}" destId="{97023F2F-EDA6-4B3F-9791-362095A1E13A}" srcOrd="3" destOrd="0" parTransId="{EDF25949-E018-4941-A5F8-856A46AF1B91}" sibTransId="{92EE0088-CEFE-49A1-A26F-1B4CF5B85C2A}"/>
    <dgm:cxn modelId="{8FBA9763-F6F7-4D58-873E-2D9D74AB7B48}" type="presOf" srcId="{83C196AC-4604-43EF-BE01-155E675245F1}" destId="{443DA207-0A84-4ABE-AEF9-022A06F634A8}" srcOrd="0" destOrd="0" presId="urn:microsoft.com/office/officeart/2005/8/layout/vList3"/>
    <dgm:cxn modelId="{3258F876-FF1F-4729-A3AF-A1956B9AD16F}" srcId="{724CD56E-05B4-4AA7-9FEA-590A67A65691}" destId="{990DC97A-07A4-42FE-A7FE-8DF1EFBD7F1E}" srcOrd="4" destOrd="0" parTransId="{6C3849FC-5C22-44E2-A172-7E879A90AAB8}" sibTransId="{B55F7279-04E6-457D-B049-F95CDBB63F6F}"/>
    <dgm:cxn modelId="{510F6D80-6581-419C-B32A-2A617A3A6BAE}" type="presOf" srcId="{990DC97A-07A4-42FE-A7FE-8DF1EFBD7F1E}" destId="{0AC17BCD-FE08-48AE-B57C-432DB1932F39}" srcOrd="0" destOrd="0" presId="urn:microsoft.com/office/officeart/2005/8/layout/vList3"/>
    <dgm:cxn modelId="{D32868AE-9D38-42AE-BB42-359E49ED6F85}" srcId="{724CD56E-05B4-4AA7-9FEA-590A67A65691}" destId="{83C196AC-4604-43EF-BE01-155E675245F1}" srcOrd="2" destOrd="0" parTransId="{A248A0CA-E886-4BA9-B9F9-304DF523A1C1}" sibTransId="{5FAF1A93-0FD3-4680-A090-91809C9FC65D}"/>
    <dgm:cxn modelId="{A146C8D3-2DEB-4E01-90EE-945869A610C7}" type="presOf" srcId="{A0D94DF7-87FB-43F4-BF21-BABBE489F520}" destId="{0B837196-3F37-4BD4-A8D1-27C88E190C92}" srcOrd="0" destOrd="0" presId="urn:microsoft.com/office/officeart/2005/8/layout/vList3"/>
    <dgm:cxn modelId="{D85CC4E0-1F95-4881-85F0-397D4CA6E50E}" type="presOf" srcId="{724CD56E-05B4-4AA7-9FEA-590A67A65691}" destId="{AD55AB32-998F-4FBD-9F40-D29B2107C422}" srcOrd="0" destOrd="0" presId="urn:microsoft.com/office/officeart/2005/8/layout/vList3"/>
    <dgm:cxn modelId="{2A5CD5EE-55A4-45AF-934E-24CAECDAE732}" srcId="{724CD56E-05B4-4AA7-9FEA-590A67A65691}" destId="{A0D94DF7-87FB-43F4-BF21-BABBE489F520}" srcOrd="0" destOrd="0" parTransId="{30DB9161-0326-4ECE-AB97-2ACBAD221D64}" sibTransId="{F7D94EFC-582D-4F11-ADCB-D81FA6868CC7}"/>
    <dgm:cxn modelId="{D2B8C45B-DB67-4C57-8A64-6080E870A892}" type="presParOf" srcId="{AD55AB32-998F-4FBD-9F40-D29B2107C422}" destId="{1FD1FD32-2AFA-490A-A061-615317A40438}" srcOrd="0" destOrd="0" presId="urn:microsoft.com/office/officeart/2005/8/layout/vList3"/>
    <dgm:cxn modelId="{12312D05-0A1A-4C92-9306-980FF8DD5352}" type="presParOf" srcId="{1FD1FD32-2AFA-490A-A061-615317A40438}" destId="{431AB4F6-DAF0-408E-A0C3-6511463D66F7}" srcOrd="0" destOrd="0" presId="urn:microsoft.com/office/officeart/2005/8/layout/vList3"/>
    <dgm:cxn modelId="{62CA5DF7-DAD7-4F1C-97D2-E21C16E020B3}" type="presParOf" srcId="{1FD1FD32-2AFA-490A-A061-615317A40438}" destId="{0B837196-3F37-4BD4-A8D1-27C88E190C92}" srcOrd="1" destOrd="0" presId="urn:microsoft.com/office/officeart/2005/8/layout/vList3"/>
    <dgm:cxn modelId="{965FFED4-D7CA-4024-B942-786C7B962B88}" type="presParOf" srcId="{AD55AB32-998F-4FBD-9F40-D29B2107C422}" destId="{5477543C-4D1F-456D-8549-78B6365D7A45}" srcOrd="1" destOrd="0" presId="urn:microsoft.com/office/officeart/2005/8/layout/vList3"/>
    <dgm:cxn modelId="{044590AF-E714-4420-9A45-F3F3D6C44E59}" type="presParOf" srcId="{AD55AB32-998F-4FBD-9F40-D29B2107C422}" destId="{C3C0A380-DBF4-4585-B372-E6C00032E8C8}" srcOrd="2" destOrd="0" presId="urn:microsoft.com/office/officeart/2005/8/layout/vList3"/>
    <dgm:cxn modelId="{F5CE5CE5-5F16-4874-A0EB-BC6622B470A1}" type="presParOf" srcId="{C3C0A380-DBF4-4585-B372-E6C00032E8C8}" destId="{C76B7CDC-0170-4361-9582-BBA7CBF3EE56}" srcOrd="0" destOrd="0" presId="urn:microsoft.com/office/officeart/2005/8/layout/vList3"/>
    <dgm:cxn modelId="{46534C77-18E2-47AC-96A0-B7770DFBC065}" type="presParOf" srcId="{C3C0A380-DBF4-4585-B372-E6C00032E8C8}" destId="{2BC2F2F1-44A0-4CCC-B713-8462399E7927}" srcOrd="1" destOrd="0" presId="urn:microsoft.com/office/officeart/2005/8/layout/vList3"/>
    <dgm:cxn modelId="{2E71D792-C4B8-4F83-80C7-562AF3EF3C7D}" type="presParOf" srcId="{AD55AB32-998F-4FBD-9F40-D29B2107C422}" destId="{709D771D-6FBC-409A-8A23-72963270EBFB}" srcOrd="3" destOrd="0" presId="urn:microsoft.com/office/officeart/2005/8/layout/vList3"/>
    <dgm:cxn modelId="{262A18D3-37C5-4027-B3CB-88E2328BB5D4}" type="presParOf" srcId="{AD55AB32-998F-4FBD-9F40-D29B2107C422}" destId="{0D35CE7C-C5BE-4264-8CC7-26467328F55C}" srcOrd="4" destOrd="0" presId="urn:microsoft.com/office/officeart/2005/8/layout/vList3"/>
    <dgm:cxn modelId="{9D2B5790-40FE-4DA2-AC24-53FD1B099663}" type="presParOf" srcId="{0D35CE7C-C5BE-4264-8CC7-26467328F55C}" destId="{BFFB9591-48A8-4E20-A1B0-17C6449FF4CA}" srcOrd="0" destOrd="0" presId="urn:microsoft.com/office/officeart/2005/8/layout/vList3"/>
    <dgm:cxn modelId="{FDC7AE8E-A557-4D19-A4E4-9B22D273A2CF}" type="presParOf" srcId="{0D35CE7C-C5BE-4264-8CC7-26467328F55C}" destId="{443DA207-0A84-4ABE-AEF9-022A06F634A8}" srcOrd="1" destOrd="0" presId="urn:microsoft.com/office/officeart/2005/8/layout/vList3"/>
    <dgm:cxn modelId="{301C21E5-C30D-4E75-A906-F35E8DD82909}" type="presParOf" srcId="{AD55AB32-998F-4FBD-9F40-D29B2107C422}" destId="{592867DB-1778-4C74-AD1D-30C23DB54FAE}" srcOrd="5" destOrd="0" presId="urn:microsoft.com/office/officeart/2005/8/layout/vList3"/>
    <dgm:cxn modelId="{E04917A2-E8CA-4E6E-9CA2-9DB585976CBA}" type="presParOf" srcId="{AD55AB32-998F-4FBD-9F40-D29B2107C422}" destId="{CA0F01D6-F592-47B6-8B3D-62AD0FC361BF}" srcOrd="6" destOrd="0" presId="urn:microsoft.com/office/officeart/2005/8/layout/vList3"/>
    <dgm:cxn modelId="{80ED3026-B9D6-40B5-AB7D-0846AC7BD1F5}" type="presParOf" srcId="{CA0F01D6-F592-47B6-8B3D-62AD0FC361BF}" destId="{5431BFE1-E0B4-439C-AC6C-4790FFC9C1D9}" srcOrd="0" destOrd="0" presId="urn:microsoft.com/office/officeart/2005/8/layout/vList3"/>
    <dgm:cxn modelId="{4DF0869A-2784-4787-A2FF-030C4F40D015}" type="presParOf" srcId="{CA0F01D6-F592-47B6-8B3D-62AD0FC361BF}" destId="{5F69F9C2-6018-4EC4-AB29-293271D9272A}" srcOrd="1" destOrd="0" presId="urn:microsoft.com/office/officeart/2005/8/layout/vList3"/>
    <dgm:cxn modelId="{57F37ADE-CD4E-46FC-B29C-250BA51274BA}" type="presParOf" srcId="{AD55AB32-998F-4FBD-9F40-D29B2107C422}" destId="{990A5225-769B-4F5E-8BD3-274607F3F7BE}" srcOrd="7" destOrd="0" presId="urn:microsoft.com/office/officeart/2005/8/layout/vList3"/>
    <dgm:cxn modelId="{F6AA12A8-1589-4CB2-A15E-08EFE82FE1EA}" type="presParOf" srcId="{AD55AB32-998F-4FBD-9F40-D29B2107C422}" destId="{A58FA0C7-84F6-410C-BE5E-AA5B28C4A8C3}" srcOrd="8" destOrd="0" presId="urn:microsoft.com/office/officeart/2005/8/layout/vList3"/>
    <dgm:cxn modelId="{D31FDE5A-4930-4FD1-83C1-06EF39BCACD6}" type="presParOf" srcId="{A58FA0C7-84F6-410C-BE5E-AA5B28C4A8C3}" destId="{55E5202D-6B35-4F63-9FF1-21D7EC239EA5}" srcOrd="0" destOrd="0" presId="urn:microsoft.com/office/officeart/2005/8/layout/vList3"/>
    <dgm:cxn modelId="{DC2DD9C6-838B-4575-934E-5E152E44E1D7}" type="presParOf" srcId="{A58FA0C7-84F6-410C-BE5E-AA5B28C4A8C3}" destId="{0AC17BCD-FE08-48AE-B57C-432DB1932F39}"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51A5AEB-C609-425B-BE0B-A563F6CF9F9F}" type="doc">
      <dgm:prSet loTypeId="urn:microsoft.com/office/officeart/2024/layout/IconCircleLabelList" loCatId="list" qsTypeId="urn:microsoft.com/office/officeart/2005/8/quickstyle/simple1" qsCatId="simple" csTypeId="urn:microsoft.com/office/officeart/2005/8/colors/colorful4" csCatId="colorful" phldr="1"/>
      <dgm:spPr/>
      <dgm:t>
        <a:bodyPr/>
        <a:lstStyle/>
        <a:p>
          <a:endParaRPr lang="en-GB"/>
        </a:p>
      </dgm:t>
    </dgm:pt>
    <dgm:pt modelId="{9C66D919-DB8B-4846-AC31-2C47A24DBA91}">
      <dgm:prSet/>
      <dgm:spPr/>
      <dgm:t>
        <a:bodyPr/>
        <a:lstStyle/>
        <a:p>
          <a:pPr>
            <a:lnSpc>
              <a:spcPct val="100000"/>
            </a:lnSpc>
            <a:defRPr/>
          </a:pPr>
          <a:r>
            <a:rPr lang="en-GB"/>
            <a:t>Immunisations</a:t>
          </a:r>
        </a:p>
      </dgm:t>
    </dgm:pt>
    <dgm:pt modelId="{44681648-A436-4EFB-A185-ED3E4A27DB1B}" type="parTrans" cxnId="{2A2A3E6A-7436-43B1-A7BC-526D4E093FF1}">
      <dgm:prSet/>
      <dgm:spPr/>
      <dgm:t>
        <a:bodyPr/>
        <a:lstStyle/>
        <a:p>
          <a:endParaRPr lang="en-GB"/>
        </a:p>
      </dgm:t>
    </dgm:pt>
    <dgm:pt modelId="{07936985-5682-4323-B2D1-165DDBEA8503}" type="sibTrans" cxnId="{2A2A3E6A-7436-43B1-A7BC-526D4E093FF1}">
      <dgm:prSet/>
      <dgm:spPr/>
      <dgm:t>
        <a:bodyPr/>
        <a:lstStyle/>
        <a:p>
          <a:endParaRPr lang="en-GB"/>
        </a:p>
      </dgm:t>
    </dgm:pt>
    <dgm:pt modelId="{5B18A1D2-5753-4D9B-800D-7603D718C759}">
      <dgm:prSet/>
      <dgm:spPr/>
      <dgm:t>
        <a:bodyPr/>
        <a:lstStyle/>
        <a:p>
          <a:pPr>
            <a:lnSpc>
              <a:spcPct val="100000"/>
            </a:lnSpc>
            <a:defRPr/>
          </a:pPr>
          <a:r>
            <a:rPr lang="en-GB" dirty="0"/>
            <a:t>NHS Health Checks</a:t>
          </a:r>
        </a:p>
      </dgm:t>
    </dgm:pt>
    <dgm:pt modelId="{3A666DB0-EF34-49E7-B45C-A3D9087AE117}" type="parTrans" cxnId="{3D6E7917-5434-4CFF-883B-B43B5C62A043}">
      <dgm:prSet/>
      <dgm:spPr/>
      <dgm:t>
        <a:bodyPr/>
        <a:lstStyle/>
        <a:p>
          <a:endParaRPr lang="en-GB"/>
        </a:p>
      </dgm:t>
    </dgm:pt>
    <dgm:pt modelId="{79CB088C-4195-4A3F-B0F6-9A66801A04C0}" type="sibTrans" cxnId="{3D6E7917-5434-4CFF-883B-B43B5C62A043}">
      <dgm:prSet/>
      <dgm:spPr/>
      <dgm:t>
        <a:bodyPr/>
        <a:lstStyle/>
        <a:p>
          <a:endParaRPr lang="en-GB"/>
        </a:p>
      </dgm:t>
    </dgm:pt>
    <dgm:pt modelId="{48F3F8AC-3E0A-4EC4-8E8E-84F5DA4301C9}">
      <dgm:prSet/>
      <dgm:spPr/>
      <dgm:t>
        <a:bodyPr/>
        <a:lstStyle/>
        <a:p>
          <a:pPr>
            <a:lnSpc>
              <a:spcPct val="100000"/>
            </a:lnSpc>
            <a:defRPr/>
          </a:pPr>
          <a:r>
            <a:rPr lang="en-GB"/>
            <a:t>Cancer screening programmes</a:t>
          </a:r>
        </a:p>
      </dgm:t>
    </dgm:pt>
    <dgm:pt modelId="{F554631C-C884-4F3D-8A79-54031D6490EA}" type="parTrans" cxnId="{F63D9564-D1B9-490F-B9EC-3CFE3DE2D1F1}">
      <dgm:prSet/>
      <dgm:spPr/>
      <dgm:t>
        <a:bodyPr/>
        <a:lstStyle/>
        <a:p>
          <a:endParaRPr lang="en-GB"/>
        </a:p>
      </dgm:t>
    </dgm:pt>
    <dgm:pt modelId="{0387A3E5-0EE3-4CA9-A715-3B9046A8359D}" type="sibTrans" cxnId="{F63D9564-D1B9-490F-B9EC-3CFE3DE2D1F1}">
      <dgm:prSet/>
      <dgm:spPr/>
      <dgm:t>
        <a:bodyPr/>
        <a:lstStyle/>
        <a:p>
          <a:endParaRPr lang="en-GB"/>
        </a:p>
      </dgm:t>
    </dgm:pt>
    <dgm:pt modelId="{2677F00D-60B1-4317-BCB5-D8801806AEF3}">
      <dgm:prSet/>
      <dgm:spPr/>
      <dgm:t>
        <a:bodyPr/>
        <a:lstStyle/>
        <a:p>
          <a:pPr>
            <a:lnSpc>
              <a:spcPct val="100000"/>
            </a:lnSpc>
            <a:defRPr/>
          </a:pPr>
          <a:r>
            <a:rPr lang="en-GB"/>
            <a:t>Smoking cessation support</a:t>
          </a:r>
        </a:p>
      </dgm:t>
    </dgm:pt>
    <dgm:pt modelId="{92CB0A6A-DA8A-4EE3-8D28-2158344E34D6}" type="parTrans" cxnId="{666B7CE5-A477-451A-82BF-4BF2D2D07115}">
      <dgm:prSet/>
      <dgm:spPr/>
      <dgm:t>
        <a:bodyPr/>
        <a:lstStyle/>
        <a:p>
          <a:endParaRPr lang="en-GB"/>
        </a:p>
      </dgm:t>
    </dgm:pt>
    <dgm:pt modelId="{ED28EFEE-54E4-4FA5-A0BD-7CE1484863EB}" type="sibTrans" cxnId="{666B7CE5-A477-451A-82BF-4BF2D2D07115}">
      <dgm:prSet/>
      <dgm:spPr/>
      <dgm:t>
        <a:bodyPr/>
        <a:lstStyle/>
        <a:p>
          <a:endParaRPr lang="en-GB"/>
        </a:p>
      </dgm:t>
    </dgm:pt>
    <dgm:pt modelId="{A3C99A41-95EC-4068-82F2-4C439B4C1F9B}">
      <dgm:prSet/>
      <dgm:spPr/>
      <dgm:t>
        <a:bodyPr/>
        <a:lstStyle/>
        <a:p>
          <a:pPr>
            <a:lnSpc>
              <a:spcPct val="100000"/>
            </a:lnSpc>
            <a:defRPr/>
          </a:pPr>
          <a:r>
            <a:rPr lang="en-GB"/>
            <a:t>Weight management services</a:t>
          </a:r>
        </a:p>
      </dgm:t>
    </dgm:pt>
    <dgm:pt modelId="{48169454-D6D5-40E5-B61D-2D98D1940F76}" type="parTrans" cxnId="{DCF8EEE1-0A17-4B88-BF74-76EAEBD86AD6}">
      <dgm:prSet/>
      <dgm:spPr/>
      <dgm:t>
        <a:bodyPr/>
        <a:lstStyle/>
        <a:p>
          <a:endParaRPr lang="en-GB"/>
        </a:p>
      </dgm:t>
    </dgm:pt>
    <dgm:pt modelId="{C626F45D-E371-4B42-BEB3-9D3ACCEF28F3}" type="sibTrans" cxnId="{DCF8EEE1-0A17-4B88-BF74-76EAEBD86AD6}">
      <dgm:prSet/>
      <dgm:spPr/>
      <dgm:t>
        <a:bodyPr/>
        <a:lstStyle/>
        <a:p>
          <a:endParaRPr lang="en-GB"/>
        </a:p>
      </dgm:t>
    </dgm:pt>
    <dgm:pt modelId="{3E5991F1-1BEB-4E7A-984A-D69573D6DB31}">
      <dgm:prSet/>
      <dgm:spPr/>
      <dgm:t>
        <a:bodyPr/>
        <a:lstStyle/>
        <a:p>
          <a:pPr>
            <a:lnSpc>
              <a:spcPct val="100000"/>
            </a:lnSpc>
            <a:defRPr/>
          </a:pPr>
          <a:r>
            <a:rPr lang="en-GB"/>
            <a:t>Cardiovascular disease prevention</a:t>
          </a:r>
        </a:p>
      </dgm:t>
    </dgm:pt>
    <dgm:pt modelId="{1ACDD444-60C5-41F2-ADCB-8E3E7D216AE2}" type="parTrans" cxnId="{CD9DEF87-6CA6-4278-97B8-E9873835C0DF}">
      <dgm:prSet/>
      <dgm:spPr/>
      <dgm:t>
        <a:bodyPr/>
        <a:lstStyle/>
        <a:p>
          <a:endParaRPr lang="en-GB"/>
        </a:p>
      </dgm:t>
    </dgm:pt>
    <dgm:pt modelId="{E2C1D857-4AAB-4250-832B-021C0A667136}" type="sibTrans" cxnId="{CD9DEF87-6CA6-4278-97B8-E9873835C0DF}">
      <dgm:prSet/>
      <dgm:spPr/>
      <dgm:t>
        <a:bodyPr/>
        <a:lstStyle/>
        <a:p>
          <a:endParaRPr lang="en-GB"/>
        </a:p>
      </dgm:t>
    </dgm:pt>
    <dgm:pt modelId="{001D5287-59C8-43F5-AF8F-0877686545BF}" type="pres">
      <dgm:prSet presAssocID="{F51A5AEB-C609-425B-BE0B-A563F6CF9F9F}" presName="root" presStyleCnt="0">
        <dgm:presLayoutVars>
          <dgm:dir/>
          <dgm:resizeHandles val="exact"/>
        </dgm:presLayoutVars>
      </dgm:prSet>
      <dgm:spPr/>
    </dgm:pt>
    <dgm:pt modelId="{B148BFED-0D60-40A6-AD8B-20327879983A}" type="pres">
      <dgm:prSet presAssocID="{9C66D919-DB8B-4846-AC31-2C47A24DBA91}" presName="compNode" presStyleCnt="0"/>
      <dgm:spPr/>
    </dgm:pt>
    <dgm:pt modelId="{4C3E5136-F70D-4F9A-8E13-B3EFB505C967}" type="pres">
      <dgm:prSet presAssocID="{9C66D919-DB8B-4846-AC31-2C47A24DBA91}" presName="iconBgRect" presStyleLbl="node1" presStyleIdx="0" presStyleCnt="6"/>
      <dgm:spPr/>
    </dgm:pt>
    <dgm:pt modelId="{54969707-8034-423E-BD4F-F66281E9CB87}" type="pres">
      <dgm:prSet presAssocID="{9C66D919-DB8B-4846-AC31-2C47A24DBA91}" presName="iconRect" presStyleLbl="solidFgAcc1" presStyleIdx="0" presStyleCnt="6"/>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IV outline"/>
        </a:ext>
      </dgm:extLst>
    </dgm:pt>
    <dgm:pt modelId="{A7491EE0-B1AB-43E2-BBFC-3A7C49D20D19}" type="pres">
      <dgm:prSet presAssocID="{9C66D919-DB8B-4846-AC31-2C47A24DBA91}" presName="spaceRect" presStyleCnt="0"/>
      <dgm:spPr/>
    </dgm:pt>
    <dgm:pt modelId="{6D38513A-0E28-4A4B-9A9A-4FF45D45CBA4}" type="pres">
      <dgm:prSet presAssocID="{9C66D919-DB8B-4846-AC31-2C47A24DBA91}" presName="textRect" presStyleLbl="revTx" presStyleIdx="0" presStyleCnt="6">
        <dgm:presLayoutVars>
          <dgm:chMax val="1"/>
          <dgm:chPref val="1"/>
        </dgm:presLayoutVars>
      </dgm:prSet>
      <dgm:spPr/>
    </dgm:pt>
    <dgm:pt modelId="{B30973C8-0B74-4B1C-A8A3-2FFEB36948B0}" type="pres">
      <dgm:prSet presAssocID="{07936985-5682-4323-B2D1-165DDBEA8503}" presName="sibTrans" presStyleCnt="0"/>
      <dgm:spPr/>
    </dgm:pt>
    <dgm:pt modelId="{8CA25414-E0F3-4BF3-B733-61A123FC46E1}" type="pres">
      <dgm:prSet presAssocID="{5B18A1D2-5753-4D9B-800D-7603D718C759}" presName="compNode" presStyleCnt="0"/>
      <dgm:spPr/>
    </dgm:pt>
    <dgm:pt modelId="{72E2EA2B-30F1-4980-9835-F83DF133F020}" type="pres">
      <dgm:prSet presAssocID="{5B18A1D2-5753-4D9B-800D-7603D718C759}" presName="iconBgRect" presStyleLbl="node1" presStyleIdx="1" presStyleCnt="6"/>
      <dgm:spPr/>
    </dgm:pt>
    <dgm:pt modelId="{0B20F415-37F5-4DAF-9E1C-43AF6930BE94}" type="pres">
      <dgm:prSet presAssocID="{5B18A1D2-5753-4D9B-800D-7603D718C759}" presName="iconRect" presStyleLbl="solidFgAcc1" presStyleIdx="1" presStyleCnt="6"/>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Clipboard Checked outline"/>
        </a:ext>
      </dgm:extLst>
    </dgm:pt>
    <dgm:pt modelId="{02CD00FA-C021-4CF7-9C40-6828FB5250C1}" type="pres">
      <dgm:prSet presAssocID="{5B18A1D2-5753-4D9B-800D-7603D718C759}" presName="spaceRect" presStyleCnt="0"/>
      <dgm:spPr/>
    </dgm:pt>
    <dgm:pt modelId="{2C99ED2A-B2FA-4FB0-A68E-331DCA3308B8}" type="pres">
      <dgm:prSet presAssocID="{5B18A1D2-5753-4D9B-800D-7603D718C759}" presName="textRect" presStyleLbl="revTx" presStyleIdx="1" presStyleCnt="6">
        <dgm:presLayoutVars>
          <dgm:chMax val="1"/>
          <dgm:chPref val="1"/>
        </dgm:presLayoutVars>
      </dgm:prSet>
      <dgm:spPr/>
    </dgm:pt>
    <dgm:pt modelId="{8869EB6F-672A-40C6-A264-3BAA41E67004}" type="pres">
      <dgm:prSet presAssocID="{79CB088C-4195-4A3F-B0F6-9A66801A04C0}" presName="sibTrans" presStyleCnt="0"/>
      <dgm:spPr/>
    </dgm:pt>
    <dgm:pt modelId="{6A60F8B9-4C2B-4F18-9F74-83246F07F970}" type="pres">
      <dgm:prSet presAssocID="{48F3F8AC-3E0A-4EC4-8E8E-84F5DA4301C9}" presName="compNode" presStyleCnt="0"/>
      <dgm:spPr/>
    </dgm:pt>
    <dgm:pt modelId="{B0F246F5-EB59-47B3-9385-E62605411D92}" type="pres">
      <dgm:prSet presAssocID="{48F3F8AC-3E0A-4EC4-8E8E-84F5DA4301C9}" presName="iconBgRect" presStyleLbl="node1" presStyleIdx="2" presStyleCnt="6"/>
      <dgm:spPr/>
    </dgm:pt>
    <dgm:pt modelId="{3CFF8374-AD39-403F-A014-B0A3EE0A8E32}" type="pres">
      <dgm:prSet presAssocID="{48F3F8AC-3E0A-4EC4-8E8E-84F5DA4301C9}" presName="iconRect" presStyleLbl="solidFgAcc1" presStyleIdx="2" presStyleCnt="6"/>
      <dgm:spPr>
        <a:blipFill>
          <a:blip xmlns:r="http://schemas.openxmlformats.org/officeDocument/2006/relationships">
            <a:extLs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Care outline"/>
        </a:ext>
      </dgm:extLst>
    </dgm:pt>
    <dgm:pt modelId="{6D511F48-CF42-4472-AE20-E0AF994C19FD}" type="pres">
      <dgm:prSet presAssocID="{48F3F8AC-3E0A-4EC4-8E8E-84F5DA4301C9}" presName="spaceRect" presStyleCnt="0"/>
      <dgm:spPr/>
    </dgm:pt>
    <dgm:pt modelId="{EE119FAD-C99E-476F-B98E-866EAA662676}" type="pres">
      <dgm:prSet presAssocID="{48F3F8AC-3E0A-4EC4-8E8E-84F5DA4301C9}" presName="textRect" presStyleLbl="revTx" presStyleIdx="2" presStyleCnt="6">
        <dgm:presLayoutVars>
          <dgm:chMax val="1"/>
          <dgm:chPref val="1"/>
        </dgm:presLayoutVars>
      </dgm:prSet>
      <dgm:spPr/>
    </dgm:pt>
    <dgm:pt modelId="{C169F1E8-EECF-47C7-BEF0-B405D9EEB34D}" type="pres">
      <dgm:prSet presAssocID="{0387A3E5-0EE3-4CA9-A715-3B9046A8359D}" presName="sibTrans" presStyleCnt="0"/>
      <dgm:spPr/>
    </dgm:pt>
    <dgm:pt modelId="{2721E0C0-781D-4925-AFEA-AE18E50CCFE0}" type="pres">
      <dgm:prSet presAssocID="{2677F00D-60B1-4317-BCB5-D8801806AEF3}" presName="compNode" presStyleCnt="0"/>
      <dgm:spPr/>
    </dgm:pt>
    <dgm:pt modelId="{1341A980-F522-43AF-8B16-66D3B3BDA8EC}" type="pres">
      <dgm:prSet presAssocID="{2677F00D-60B1-4317-BCB5-D8801806AEF3}" presName="iconBgRect" presStyleLbl="node1" presStyleIdx="3" presStyleCnt="6"/>
      <dgm:spPr/>
    </dgm:pt>
    <dgm:pt modelId="{417C1F7C-912C-4724-89A5-A799ED84F949}" type="pres">
      <dgm:prSet presAssocID="{2677F00D-60B1-4317-BCB5-D8801806AEF3}" presName="iconRect" presStyleLbl="solidFgAcc1" presStyleIdx="3" presStyleCnt="6"/>
      <dgm:spPr>
        <a:blipFill>
          <a:blip xmlns:r="http://schemas.openxmlformats.org/officeDocument/2006/relationships">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No smoking outline"/>
        </a:ext>
      </dgm:extLst>
    </dgm:pt>
    <dgm:pt modelId="{7C5C8D86-CF51-456E-BD1C-51C23918173B}" type="pres">
      <dgm:prSet presAssocID="{2677F00D-60B1-4317-BCB5-D8801806AEF3}" presName="spaceRect" presStyleCnt="0"/>
      <dgm:spPr/>
    </dgm:pt>
    <dgm:pt modelId="{7D9D23ED-5289-4B80-B846-B9D31833A263}" type="pres">
      <dgm:prSet presAssocID="{2677F00D-60B1-4317-BCB5-D8801806AEF3}" presName="textRect" presStyleLbl="revTx" presStyleIdx="3" presStyleCnt="6">
        <dgm:presLayoutVars>
          <dgm:chMax val="1"/>
          <dgm:chPref val="1"/>
        </dgm:presLayoutVars>
      </dgm:prSet>
      <dgm:spPr/>
    </dgm:pt>
    <dgm:pt modelId="{AE681684-DCC9-4CD2-9C24-ED494F82C2DF}" type="pres">
      <dgm:prSet presAssocID="{ED28EFEE-54E4-4FA5-A0BD-7CE1484863EB}" presName="sibTrans" presStyleCnt="0"/>
      <dgm:spPr/>
    </dgm:pt>
    <dgm:pt modelId="{9EE069F7-3C72-44DC-82D0-ABF4DD348453}" type="pres">
      <dgm:prSet presAssocID="{A3C99A41-95EC-4068-82F2-4C439B4C1F9B}" presName="compNode" presStyleCnt="0"/>
      <dgm:spPr/>
    </dgm:pt>
    <dgm:pt modelId="{39E832AA-3AF7-42B3-A0F9-963A2FE3C9A5}" type="pres">
      <dgm:prSet presAssocID="{A3C99A41-95EC-4068-82F2-4C439B4C1F9B}" presName="iconBgRect" presStyleLbl="node1" presStyleIdx="4" presStyleCnt="6"/>
      <dgm:spPr/>
    </dgm:pt>
    <dgm:pt modelId="{7F93BE5B-296F-4CB6-8A99-01EA02FCA9F2}" type="pres">
      <dgm:prSet presAssocID="{A3C99A41-95EC-4068-82F2-4C439B4C1F9B}" presName="iconRect" presStyleLbl="solidFgAcc1" presStyleIdx="4" presStyleCnt="6"/>
      <dgm:spPr>
        <a:blipFill>
          <a:blip xmlns:r="http://schemas.openxmlformats.org/officeDocument/2006/relationships">
            <a:extLst>
              <a:ext uri="{96DAC541-7B7A-43D3-8B79-37D633B846F1}">
                <asvg:svgBlip xmlns:asvg="http://schemas.microsoft.com/office/drawing/2016/SVG/main" r:embed="rId5"/>
              </a:ext>
            </a:extLst>
          </a:blip>
          <a:srcRect/>
          <a:stretch>
            <a:fillRect/>
          </a:stretch>
        </a:blipFill>
      </dgm:spPr>
      <dgm:extLst>
        <a:ext uri="{E40237B7-FDA0-4F09-8148-C483321AD2D9}">
          <dgm14:cNvPr xmlns:dgm14="http://schemas.microsoft.com/office/drawing/2010/diagram" id="0" name="" descr="Weight Loss outline"/>
        </a:ext>
      </dgm:extLst>
    </dgm:pt>
    <dgm:pt modelId="{4309F7C2-7A7A-4060-8AF3-76022059709E}" type="pres">
      <dgm:prSet presAssocID="{A3C99A41-95EC-4068-82F2-4C439B4C1F9B}" presName="spaceRect" presStyleCnt="0"/>
      <dgm:spPr/>
    </dgm:pt>
    <dgm:pt modelId="{B19EB83F-0187-42D9-BFB5-9A66608C4AD2}" type="pres">
      <dgm:prSet presAssocID="{A3C99A41-95EC-4068-82F2-4C439B4C1F9B}" presName="textRect" presStyleLbl="revTx" presStyleIdx="4" presStyleCnt="6">
        <dgm:presLayoutVars>
          <dgm:chMax val="1"/>
          <dgm:chPref val="1"/>
        </dgm:presLayoutVars>
      </dgm:prSet>
      <dgm:spPr/>
    </dgm:pt>
    <dgm:pt modelId="{D74D6687-0761-4A40-AFE8-0ED8E614ABBB}" type="pres">
      <dgm:prSet presAssocID="{C626F45D-E371-4B42-BEB3-9D3ACCEF28F3}" presName="sibTrans" presStyleCnt="0"/>
      <dgm:spPr/>
    </dgm:pt>
    <dgm:pt modelId="{529BA1D5-09FF-4E84-B9B7-B44210F26FAA}" type="pres">
      <dgm:prSet presAssocID="{3E5991F1-1BEB-4E7A-984A-D69573D6DB31}" presName="compNode" presStyleCnt="0"/>
      <dgm:spPr/>
    </dgm:pt>
    <dgm:pt modelId="{03C5E5EF-8D02-466C-9908-CB33FEB04FF5}" type="pres">
      <dgm:prSet presAssocID="{3E5991F1-1BEB-4E7A-984A-D69573D6DB31}" presName="iconBgRect" presStyleLbl="node1" presStyleIdx="5" presStyleCnt="6"/>
      <dgm:spPr/>
    </dgm:pt>
    <dgm:pt modelId="{176AC01F-A3E9-4B20-9024-83A1A0485F81}" type="pres">
      <dgm:prSet presAssocID="{3E5991F1-1BEB-4E7A-984A-D69573D6DB31}" presName="iconRect" presStyleLbl="solidFgAcc1" presStyleIdx="5" presStyleCnt="6"/>
      <dgm:spPr>
        <a:blipFill>
          <a:blip xmlns:r="http://schemas.openxmlformats.org/officeDocument/2006/relationships">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Heart with pulse outline"/>
        </a:ext>
      </dgm:extLst>
    </dgm:pt>
    <dgm:pt modelId="{DA49CFE6-B86B-4B17-ACAD-B1102419BF05}" type="pres">
      <dgm:prSet presAssocID="{3E5991F1-1BEB-4E7A-984A-D69573D6DB31}" presName="spaceRect" presStyleCnt="0"/>
      <dgm:spPr/>
    </dgm:pt>
    <dgm:pt modelId="{1F02BCD7-C5FA-4C53-A0FF-BC7FDC0D50D8}" type="pres">
      <dgm:prSet presAssocID="{3E5991F1-1BEB-4E7A-984A-D69573D6DB31}" presName="textRect" presStyleLbl="revTx" presStyleIdx="5" presStyleCnt="6">
        <dgm:presLayoutVars>
          <dgm:chMax val="1"/>
          <dgm:chPref val="1"/>
        </dgm:presLayoutVars>
      </dgm:prSet>
      <dgm:spPr/>
    </dgm:pt>
  </dgm:ptLst>
  <dgm:cxnLst>
    <dgm:cxn modelId="{3D6E7917-5434-4CFF-883B-B43B5C62A043}" srcId="{F51A5AEB-C609-425B-BE0B-A563F6CF9F9F}" destId="{5B18A1D2-5753-4D9B-800D-7603D718C759}" srcOrd="1" destOrd="0" parTransId="{3A666DB0-EF34-49E7-B45C-A3D9087AE117}" sibTransId="{79CB088C-4195-4A3F-B0F6-9A66801A04C0}"/>
    <dgm:cxn modelId="{4645A823-13FA-4C5F-AD3B-F89992CC5175}" type="presOf" srcId="{3E5991F1-1BEB-4E7A-984A-D69573D6DB31}" destId="{1F02BCD7-C5FA-4C53-A0FF-BC7FDC0D50D8}" srcOrd="0" destOrd="0" presId="urn:microsoft.com/office/officeart/2024/layout/IconCircleLabelList"/>
    <dgm:cxn modelId="{7F7E7C3C-FD75-40FE-8165-0991ECABEEA7}" type="presOf" srcId="{9C66D919-DB8B-4846-AC31-2C47A24DBA91}" destId="{6D38513A-0E28-4A4B-9A9A-4FF45D45CBA4}" srcOrd="0" destOrd="0" presId="urn:microsoft.com/office/officeart/2024/layout/IconCircleLabelList"/>
    <dgm:cxn modelId="{F63D9564-D1B9-490F-B9EC-3CFE3DE2D1F1}" srcId="{F51A5AEB-C609-425B-BE0B-A563F6CF9F9F}" destId="{48F3F8AC-3E0A-4EC4-8E8E-84F5DA4301C9}" srcOrd="2" destOrd="0" parTransId="{F554631C-C884-4F3D-8A79-54031D6490EA}" sibTransId="{0387A3E5-0EE3-4CA9-A715-3B9046A8359D}"/>
    <dgm:cxn modelId="{C8588645-A9A2-4484-9471-889AB673735D}" type="presOf" srcId="{F51A5AEB-C609-425B-BE0B-A563F6CF9F9F}" destId="{001D5287-59C8-43F5-AF8F-0877686545BF}" srcOrd="0" destOrd="0" presId="urn:microsoft.com/office/officeart/2024/layout/IconCircleLabelList"/>
    <dgm:cxn modelId="{1F40234A-07BB-4651-8327-EDE194CDFC29}" type="presOf" srcId="{A3C99A41-95EC-4068-82F2-4C439B4C1F9B}" destId="{B19EB83F-0187-42D9-BFB5-9A66608C4AD2}" srcOrd="0" destOrd="0" presId="urn:microsoft.com/office/officeart/2024/layout/IconCircleLabelList"/>
    <dgm:cxn modelId="{2A2A3E6A-7436-43B1-A7BC-526D4E093FF1}" srcId="{F51A5AEB-C609-425B-BE0B-A563F6CF9F9F}" destId="{9C66D919-DB8B-4846-AC31-2C47A24DBA91}" srcOrd="0" destOrd="0" parTransId="{44681648-A436-4EFB-A185-ED3E4A27DB1B}" sibTransId="{07936985-5682-4323-B2D1-165DDBEA8503}"/>
    <dgm:cxn modelId="{23331273-3A17-4835-A00D-12C0735A2C2D}" type="presOf" srcId="{2677F00D-60B1-4317-BCB5-D8801806AEF3}" destId="{7D9D23ED-5289-4B80-B846-B9D31833A263}" srcOrd="0" destOrd="0" presId="urn:microsoft.com/office/officeart/2024/layout/IconCircleLabelList"/>
    <dgm:cxn modelId="{CD9DEF87-6CA6-4278-97B8-E9873835C0DF}" srcId="{F51A5AEB-C609-425B-BE0B-A563F6CF9F9F}" destId="{3E5991F1-1BEB-4E7A-984A-D69573D6DB31}" srcOrd="5" destOrd="0" parTransId="{1ACDD444-60C5-41F2-ADCB-8E3E7D216AE2}" sibTransId="{E2C1D857-4AAB-4250-832B-021C0A667136}"/>
    <dgm:cxn modelId="{77C3F2AC-7CAE-4892-8057-3B0C2D8F843A}" type="presOf" srcId="{5B18A1D2-5753-4D9B-800D-7603D718C759}" destId="{2C99ED2A-B2FA-4FB0-A68E-331DCA3308B8}" srcOrd="0" destOrd="0" presId="urn:microsoft.com/office/officeart/2024/layout/IconCircleLabelList"/>
    <dgm:cxn modelId="{066A42DE-DFD2-4B94-99CD-10F3CF99BD59}" type="presOf" srcId="{48F3F8AC-3E0A-4EC4-8E8E-84F5DA4301C9}" destId="{EE119FAD-C99E-476F-B98E-866EAA662676}" srcOrd="0" destOrd="0" presId="urn:microsoft.com/office/officeart/2024/layout/IconCircleLabelList"/>
    <dgm:cxn modelId="{DCF8EEE1-0A17-4B88-BF74-76EAEBD86AD6}" srcId="{F51A5AEB-C609-425B-BE0B-A563F6CF9F9F}" destId="{A3C99A41-95EC-4068-82F2-4C439B4C1F9B}" srcOrd="4" destOrd="0" parTransId="{48169454-D6D5-40E5-B61D-2D98D1940F76}" sibTransId="{C626F45D-E371-4B42-BEB3-9D3ACCEF28F3}"/>
    <dgm:cxn modelId="{666B7CE5-A477-451A-82BF-4BF2D2D07115}" srcId="{F51A5AEB-C609-425B-BE0B-A563F6CF9F9F}" destId="{2677F00D-60B1-4317-BCB5-D8801806AEF3}" srcOrd="3" destOrd="0" parTransId="{92CB0A6A-DA8A-4EE3-8D28-2158344E34D6}" sibTransId="{ED28EFEE-54E4-4FA5-A0BD-7CE1484863EB}"/>
    <dgm:cxn modelId="{F225C8EB-9796-4B52-9AD0-2DBF361DFB1F}" type="presParOf" srcId="{001D5287-59C8-43F5-AF8F-0877686545BF}" destId="{B148BFED-0D60-40A6-AD8B-20327879983A}" srcOrd="0" destOrd="0" presId="urn:microsoft.com/office/officeart/2024/layout/IconCircleLabelList"/>
    <dgm:cxn modelId="{8A0161E6-7506-423E-81E0-290D6A9D8376}" type="presParOf" srcId="{B148BFED-0D60-40A6-AD8B-20327879983A}" destId="{4C3E5136-F70D-4F9A-8E13-B3EFB505C967}" srcOrd="0" destOrd="0" presId="urn:microsoft.com/office/officeart/2024/layout/IconCircleLabelList"/>
    <dgm:cxn modelId="{E028A51C-E85E-4D58-96AA-0A24F94EEA78}" type="presParOf" srcId="{B148BFED-0D60-40A6-AD8B-20327879983A}" destId="{54969707-8034-423E-BD4F-F66281E9CB87}" srcOrd="1" destOrd="0" presId="urn:microsoft.com/office/officeart/2024/layout/IconCircleLabelList"/>
    <dgm:cxn modelId="{D9BCA4E7-F62D-40EB-838D-ED68C5E62742}" type="presParOf" srcId="{B148BFED-0D60-40A6-AD8B-20327879983A}" destId="{A7491EE0-B1AB-43E2-BBFC-3A7C49D20D19}" srcOrd="2" destOrd="0" presId="urn:microsoft.com/office/officeart/2024/layout/IconCircleLabelList"/>
    <dgm:cxn modelId="{937BC1ED-B16D-4A9B-832A-86A1AEE40843}" type="presParOf" srcId="{B148BFED-0D60-40A6-AD8B-20327879983A}" destId="{6D38513A-0E28-4A4B-9A9A-4FF45D45CBA4}" srcOrd="3" destOrd="0" presId="urn:microsoft.com/office/officeart/2024/layout/IconCircleLabelList"/>
    <dgm:cxn modelId="{E48CAFA0-5238-41E9-B1C5-0D47BA17484F}" type="presParOf" srcId="{001D5287-59C8-43F5-AF8F-0877686545BF}" destId="{B30973C8-0B74-4B1C-A8A3-2FFEB36948B0}" srcOrd="1" destOrd="0" presId="urn:microsoft.com/office/officeart/2024/layout/IconCircleLabelList"/>
    <dgm:cxn modelId="{E9195772-3D3E-4E26-B93E-8FE27B5A80B0}" type="presParOf" srcId="{001D5287-59C8-43F5-AF8F-0877686545BF}" destId="{8CA25414-E0F3-4BF3-B733-61A123FC46E1}" srcOrd="2" destOrd="0" presId="urn:microsoft.com/office/officeart/2024/layout/IconCircleLabelList"/>
    <dgm:cxn modelId="{8BC79F5A-DBB2-456F-B1CD-74107783E828}" type="presParOf" srcId="{8CA25414-E0F3-4BF3-B733-61A123FC46E1}" destId="{72E2EA2B-30F1-4980-9835-F83DF133F020}" srcOrd="0" destOrd="0" presId="urn:microsoft.com/office/officeart/2024/layout/IconCircleLabelList"/>
    <dgm:cxn modelId="{5BA9FE58-E719-4DFC-B02E-A5F5B6142A31}" type="presParOf" srcId="{8CA25414-E0F3-4BF3-B733-61A123FC46E1}" destId="{0B20F415-37F5-4DAF-9E1C-43AF6930BE94}" srcOrd="1" destOrd="0" presId="urn:microsoft.com/office/officeart/2024/layout/IconCircleLabelList"/>
    <dgm:cxn modelId="{23882D83-9DD1-4E29-9DC8-61592AA42A39}" type="presParOf" srcId="{8CA25414-E0F3-4BF3-B733-61A123FC46E1}" destId="{02CD00FA-C021-4CF7-9C40-6828FB5250C1}" srcOrd="2" destOrd="0" presId="urn:microsoft.com/office/officeart/2024/layout/IconCircleLabelList"/>
    <dgm:cxn modelId="{3B18BB04-8ACF-4356-BC38-77E1CC720AE3}" type="presParOf" srcId="{8CA25414-E0F3-4BF3-B733-61A123FC46E1}" destId="{2C99ED2A-B2FA-4FB0-A68E-331DCA3308B8}" srcOrd="3" destOrd="0" presId="urn:microsoft.com/office/officeart/2024/layout/IconCircleLabelList"/>
    <dgm:cxn modelId="{08CDF83A-71E3-47BF-8FC5-F3E8DEDF70D4}" type="presParOf" srcId="{001D5287-59C8-43F5-AF8F-0877686545BF}" destId="{8869EB6F-672A-40C6-A264-3BAA41E67004}" srcOrd="3" destOrd="0" presId="urn:microsoft.com/office/officeart/2024/layout/IconCircleLabelList"/>
    <dgm:cxn modelId="{8E4948D0-9CB8-40EE-A65E-ADF544AA2B67}" type="presParOf" srcId="{001D5287-59C8-43F5-AF8F-0877686545BF}" destId="{6A60F8B9-4C2B-4F18-9F74-83246F07F970}" srcOrd="4" destOrd="0" presId="urn:microsoft.com/office/officeart/2024/layout/IconCircleLabelList"/>
    <dgm:cxn modelId="{54E55E1B-2593-4AB6-A10C-452D6BC55D7C}" type="presParOf" srcId="{6A60F8B9-4C2B-4F18-9F74-83246F07F970}" destId="{B0F246F5-EB59-47B3-9385-E62605411D92}" srcOrd="0" destOrd="0" presId="urn:microsoft.com/office/officeart/2024/layout/IconCircleLabelList"/>
    <dgm:cxn modelId="{ECFC3667-D64A-4461-958A-578A80D3347D}" type="presParOf" srcId="{6A60F8B9-4C2B-4F18-9F74-83246F07F970}" destId="{3CFF8374-AD39-403F-A014-B0A3EE0A8E32}" srcOrd="1" destOrd="0" presId="urn:microsoft.com/office/officeart/2024/layout/IconCircleLabelList"/>
    <dgm:cxn modelId="{E4B72444-CC19-4C45-A144-31A6301E8C84}" type="presParOf" srcId="{6A60F8B9-4C2B-4F18-9F74-83246F07F970}" destId="{6D511F48-CF42-4472-AE20-E0AF994C19FD}" srcOrd="2" destOrd="0" presId="urn:microsoft.com/office/officeart/2024/layout/IconCircleLabelList"/>
    <dgm:cxn modelId="{B6AB88F6-981B-476C-94CF-FDBBF0240025}" type="presParOf" srcId="{6A60F8B9-4C2B-4F18-9F74-83246F07F970}" destId="{EE119FAD-C99E-476F-B98E-866EAA662676}" srcOrd="3" destOrd="0" presId="urn:microsoft.com/office/officeart/2024/layout/IconCircleLabelList"/>
    <dgm:cxn modelId="{C8F2FC31-3315-42AF-82B2-5F860AB37402}" type="presParOf" srcId="{001D5287-59C8-43F5-AF8F-0877686545BF}" destId="{C169F1E8-EECF-47C7-BEF0-B405D9EEB34D}" srcOrd="5" destOrd="0" presId="urn:microsoft.com/office/officeart/2024/layout/IconCircleLabelList"/>
    <dgm:cxn modelId="{EFD817B0-D780-4403-ACAB-863BBE396835}" type="presParOf" srcId="{001D5287-59C8-43F5-AF8F-0877686545BF}" destId="{2721E0C0-781D-4925-AFEA-AE18E50CCFE0}" srcOrd="6" destOrd="0" presId="urn:microsoft.com/office/officeart/2024/layout/IconCircleLabelList"/>
    <dgm:cxn modelId="{80A66FF3-6AA4-438A-AEF9-80597FFAC17D}" type="presParOf" srcId="{2721E0C0-781D-4925-AFEA-AE18E50CCFE0}" destId="{1341A980-F522-43AF-8B16-66D3B3BDA8EC}" srcOrd="0" destOrd="0" presId="urn:microsoft.com/office/officeart/2024/layout/IconCircleLabelList"/>
    <dgm:cxn modelId="{FA1CAAE2-F26A-43ED-B66B-A81F0A55CBDA}" type="presParOf" srcId="{2721E0C0-781D-4925-AFEA-AE18E50CCFE0}" destId="{417C1F7C-912C-4724-89A5-A799ED84F949}" srcOrd="1" destOrd="0" presId="urn:microsoft.com/office/officeart/2024/layout/IconCircleLabelList"/>
    <dgm:cxn modelId="{D797BA1B-046C-42D4-B6C3-3330EE806336}" type="presParOf" srcId="{2721E0C0-781D-4925-AFEA-AE18E50CCFE0}" destId="{7C5C8D86-CF51-456E-BD1C-51C23918173B}" srcOrd="2" destOrd="0" presId="urn:microsoft.com/office/officeart/2024/layout/IconCircleLabelList"/>
    <dgm:cxn modelId="{C89B8AF4-159B-4DC8-8A5F-40CBA83145A3}" type="presParOf" srcId="{2721E0C0-781D-4925-AFEA-AE18E50CCFE0}" destId="{7D9D23ED-5289-4B80-B846-B9D31833A263}" srcOrd="3" destOrd="0" presId="urn:microsoft.com/office/officeart/2024/layout/IconCircleLabelList"/>
    <dgm:cxn modelId="{2C3CFD0B-4C98-489A-A9EB-7085771B4574}" type="presParOf" srcId="{001D5287-59C8-43F5-AF8F-0877686545BF}" destId="{AE681684-DCC9-4CD2-9C24-ED494F82C2DF}" srcOrd="7" destOrd="0" presId="urn:microsoft.com/office/officeart/2024/layout/IconCircleLabelList"/>
    <dgm:cxn modelId="{A101D001-2133-4C79-95F9-65EB23B2313F}" type="presParOf" srcId="{001D5287-59C8-43F5-AF8F-0877686545BF}" destId="{9EE069F7-3C72-44DC-82D0-ABF4DD348453}" srcOrd="8" destOrd="0" presId="urn:microsoft.com/office/officeart/2024/layout/IconCircleLabelList"/>
    <dgm:cxn modelId="{5F7B9DA6-CE02-4E81-BCC9-AB560560704A}" type="presParOf" srcId="{9EE069F7-3C72-44DC-82D0-ABF4DD348453}" destId="{39E832AA-3AF7-42B3-A0F9-963A2FE3C9A5}" srcOrd="0" destOrd="0" presId="urn:microsoft.com/office/officeart/2024/layout/IconCircleLabelList"/>
    <dgm:cxn modelId="{75D14AF5-397B-4665-AC58-6C65E9027785}" type="presParOf" srcId="{9EE069F7-3C72-44DC-82D0-ABF4DD348453}" destId="{7F93BE5B-296F-4CB6-8A99-01EA02FCA9F2}" srcOrd="1" destOrd="0" presId="urn:microsoft.com/office/officeart/2024/layout/IconCircleLabelList"/>
    <dgm:cxn modelId="{6C76D6CF-AAC2-42BA-A594-01DFD34A0ADA}" type="presParOf" srcId="{9EE069F7-3C72-44DC-82D0-ABF4DD348453}" destId="{4309F7C2-7A7A-4060-8AF3-76022059709E}" srcOrd="2" destOrd="0" presId="urn:microsoft.com/office/officeart/2024/layout/IconCircleLabelList"/>
    <dgm:cxn modelId="{F22AA9F3-5268-40D8-8DDC-FCA352DFCC39}" type="presParOf" srcId="{9EE069F7-3C72-44DC-82D0-ABF4DD348453}" destId="{B19EB83F-0187-42D9-BFB5-9A66608C4AD2}" srcOrd="3" destOrd="0" presId="urn:microsoft.com/office/officeart/2024/layout/IconCircleLabelList"/>
    <dgm:cxn modelId="{F8E1174D-64D6-41CE-93AF-228FC38EECEA}" type="presParOf" srcId="{001D5287-59C8-43F5-AF8F-0877686545BF}" destId="{D74D6687-0761-4A40-AFE8-0ED8E614ABBB}" srcOrd="9" destOrd="0" presId="urn:microsoft.com/office/officeart/2024/layout/IconCircleLabelList"/>
    <dgm:cxn modelId="{EB4CBEC6-6F1E-4C5D-8901-867E7B9E64D9}" type="presParOf" srcId="{001D5287-59C8-43F5-AF8F-0877686545BF}" destId="{529BA1D5-09FF-4E84-B9B7-B44210F26FAA}" srcOrd="10" destOrd="0" presId="urn:microsoft.com/office/officeart/2024/layout/IconCircleLabelList"/>
    <dgm:cxn modelId="{B9F9B3B8-A507-42C9-9BD0-F965810208AC}" type="presParOf" srcId="{529BA1D5-09FF-4E84-B9B7-B44210F26FAA}" destId="{03C5E5EF-8D02-466C-9908-CB33FEB04FF5}" srcOrd="0" destOrd="0" presId="urn:microsoft.com/office/officeart/2024/layout/IconCircleLabelList"/>
    <dgm:cxn modelId="{E3F30B25-E2BE-4EB6-8427-66022AFFADB3}" type="presParOf" srcId="{529BA1D5-09FF-4E84-B9B7-B44210F26FAA}" destId="{176AC01F-A3E9-4B20-9024-83A1A0485F81}" srcOrd="1" destOrd="0" presId="urn:microsoft.com/office/officeart/2024/layout/IconCircleLabelList"/>
    <dgm:cxn modelId="{2891C92C-3541-4F76-94BF-C02FC82E7069}" type="presParOf" srcId="{529BA1D5-09FF-4E84-B9B7-B44210F26FAA}" destId="{DA49CFE6-B86B-4B17-ACAD-B1102419BF05}" srcOrd="2" destOrd="0" presId="urn:microsoft.com/office/officeart/2024/layout/IconCircleLabelList"/>
    <dgm:cxn modelId="{2D2640E9-71CB-492E-9D01-F265AD18659A}" type="presParOf" srcId="{529BA1D5-09FF-4E84-B9B7-B44210F26FAA}" destId="{1F02BCD7-C5FA-4C53-A0FF-BC7FDC0D50D8}" srcOrd="3" destOrd="0" presId="urn:microsoft.com/office/officeart/2024/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BA7468-7946-456F-A301-57DD847C243B}">
      <dsp:nvSpPr>
        <dsp:cNvPr id="0" name=""/>
        <dsp:cNvSpPr/>
      </dsp:nvSpPr>
      <dsp:spPr>
        <a:xfrm>
          <a:off x="0" y="366323"/>
          <a:ext cx="8521741" cy="39312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r>
            <a:rPr lang="en-GB" sz="1600" b="0" i="0" kern="1200" dirty="0"/>
            <a:t>Large urban centres such as Colchester, Norwich, Ipswich, Lowestoft and Great Yarmouth</a:t>
          </a:r>
        </a:p>
      </dsp:txBody>
      <dsp:txXfrm>
        <a:off x="19191" y="385514"/>
        <a:ext cx="8483359" cy="354738"/>
      </dsp:txXfrm>
    </dsp:sp>
    <dsp:sp modelId="{4F1D7737-02A3-4F9A-BFC2-D4593B247301}">
      <dsp:nvSpPr>
        <dsp:cNvPr id="0" name=""/>
        <dsp:cNvSpPr/>
      </dsp:nvSpPr>
      <dsp:spPr>
        <a:xfrm>
          <a:off x="0" y="805523"/>
          <a:ext cx="8521741" cy="393120"/>
        </a:xfrm>
        <a:prstGeom prst="roundRect">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r>
            <a:rPr lang="en-GB" sz="1600" b="0" i="0" kern="1200" dirty="0"/>
            <a:t>Market towns and rural villages</a:t>
          </a:r>
        </a:p>
      </dsp:txBody>
      <dsp:txXfrm>
        <a:off x="19191" y="824714"/>
        <a:ext cx="8483359" cy="354738"/>
      </dsp:txXfrm>
    </dsp:sp>
    <dsp:sp modelId="{073201EB-7917-457F-82D0-3D6670DB8197}">
      <dsp:nvSpPr>
        <dsp:cNvPr id="0" name=""/>
        <dsp:cNvSpPr/>
      </dsp:nvSpPr>
      <dsp:spPr>
        <a:xfrm>
          <a:off x="0" y="1244723"/>
          <a:ext cx="8521741" cy="393120"/>
        </a:xfrm>
        <a:prstGeom prst="round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r>
            <a:rPr lang="en-GB" sz="1600" b="0" i="0" kern="1200"/>
            <a:t>Coastal communities</a:t>
          </a:r>
        </a:p>
      </dsp:txBody>
      <dsp:txXfrm>
        <a:off x="19191" y="1263914"/>
        <a:ext cx="8483359" cy="354738"/>
      </dsp:txXfrm>
    </dsp:sp>
    <dsp:sp modelId="{380E1F90-D8A8-4528-9418-167233CEB559}">
      <dsp:nvSpPr>
        <dsp:cNvPr id="0" name=""/>
        <dsp:cNvSpPr/>
      </dsp:nvSpPr>
      <dsp:spPr>
        <a:xfrm>
          <a:off x="0" y="1683924"/>
          <a:ext cx="8521741" cy="393120"/>
        </a:xfrm>
        <a:prstGeom prst="roundRect">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r>
            <a:rPr lang="en-GB" sz="1600" b="0" i="0" kern="1200"/>
            <a:t>Areas of significant deprivation alongside some of England's most affluent neighbourhoods</a:t>
          </a:r>
        </a:p>
      </dsp:txBody>
      <dsp:txXfrm>
        <a:off x="19191" y="1703115"/>
        <a:ext cx="8483359" cy="354738"/>
      </dsp:txXfrm>
    </dsp:sp>
    <dsp:sp modelId="{E7BB9C2E-0B92-48B0-A8AA-22BAE33AB751}">
      <dsp:nvSpPr>
        <dsp:cNvPr id="0" name=""/>
        <dsp:cNvSpPr/>
      </dsp:nvSpPr>
      <dsp:spPr>
        <a:xfrm>
          <a:off x="0" y="2123124"/>
          <a:ext cx="8521741" cy="39312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r>
            <a:rPr lang="en-GB" sz="1600" b="0" i="0" kern="1200" dirty="0"/>
            <a:t>Growing numbers of older people living with long-term conditions</a:t>
          </a:r>
        </a:p>
      </dsp:txBody>
      <dsp:txXfrm>
        <a:off x="19191" y="2142315"/>
        <a:ext cx="8483359" cy="3547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ED2013-1079-4B2D-A4EB-2E27B256F739}">
      <dsp:nvSpPr>
        <dsp:cNvPr id="0" name=""/>
        <dsp:cNvSpPr/>
      </dsp:nvSpPr>
      <dsp:spPr>
        <a:xfrm>
          <a:off x="0" y="25084"/>
          <a:ext cx="4395668" cy="558967"/>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An ageing population</a:t>
          </a:r>
        </a:p>
      </dsp:txBody>
      <dsp:txXfrm>
        <a:off x="27287" y="52371"/>
        <a:ext cx="4341094" cy="504393"/>
      </dsp:txXfrm>
    </dsp:sp>
    <dsp:sp modelId="{6EF4FDA8-12B5-4255-9E64-1B9EE77C9F82}">
      <dsp:nvSpPr>
        <dsp:cNvPr id="0" name=""/>
        <dsp:cNvSpPr/>
      </dsp:nvSpPr>
      <dsp:spPr>
        <a:xfrm>
          <a:off x="0" y="624371"/>
          <a:ext cx="4395668" cy="558967"/>
        </a:xfrm>
        <a:prstGeom prst="roundRect">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Increasing numbers of people living with multiple long-term conditions</a:t>
          </a:r>
        </a:p>
      </dsp:txBody>
      <dsp:txXfrm>
        <a:off x="27287" y="651658"/>
        <a:ext cx="4341094" cy="504393"/>
      </dsp:txXfrm>
    </dsp:sp>
    <dsp:sp modelId="{F3224694-37D0-441B-B92C-7078C586B34B}">
      <dsp:nvSpPr>
        <dsp:cNvPr id="0" name=""/>
        <dsp:cNvSpPr/>
      </dsp:nvSpPr>
      <dsp:spPr>
        <a:xfrm>
          <a:off x="0" y="1223659"/>
          <a:ext cx="4395668" cy="558967"/>
        </a:xfrm>
        <a:prstGeom prst="round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Growing demand for health and care services</a:t>
          </a:r>
        </a:p>
      </dsp:txBody>
      <dsp:txXfrm>
        <a:off x="27287" y="1250946"/>
        <a:ext cx="4341094" cy="504393"/>
      </dsp:txXfrm>
    </dsp:sp>
    <dsp:sp modelId="{456519ED-6F7D-410A-8089-209458385C4F}">
      <dsp:nvSpPr>
        <dsp:cNvPr id="0" name=""/>
        <dsp:cNvSpPr/>
      </dsp:nvSpPr>
      <dsp:spPr>
        <a:xfrm>
          <a:off x="0" y="1822946"/>
          <a:ext cx="4395668" cy="558967"/>
        </a:xfrm>
        <a:prstGeom prst="roundRect">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Significant variation in health outcomes between communities</a:t>
          </a:r>
        </a:p>
      </dsp:txBody>
      <dsp:txXfrm>
        <a:off x="27287" y="1850233"/>
        <a:ext cx="4341094" cy="504393"/>
      </dsp:txXfrm>
    </dsp:sp>
    <dsp:sp modelId="{356C6747-ED75-450B-A5C2-FB9B3F24828A}">
      <dsp:nvSpPr>
        <dsp:cNvPr id="0" name=""/>
        <dsp:cNvSpPr/>
      </dsp:nvSpPr>
      <dsp:spPr>
        <a:xfrm>
          <a:off x="0" y="2422234"/>
          <a:ext cx="4395668" cy="558967"/>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Diverse cultural and socioeconomic backgrounds</a:t>
          </a:r>
        </a:p>
      </dsp:txBody>
      <dsp:txXfrm>
        <a:off x="27287" y="2449521"/>
        <a:ext cx="4341094" cy="5043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3CA08D-6998-4F49-B99B-243FD167599A}">
      <dsp:nvSpPr>
        <dsp:cNvPr id="0" name=""/>
        <dsp:cNvSpPr/>
      </dsp:nvSpPr>
      <dsp:spPr>
        <a:xfrm>
          <a:off x="2478124" y="320"/>
          <a:ext cx="857266" cy="857266"/>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GB" sz="800" kern="1200"/>
            <a:t>Housing</a:t>
          </a:r>
        </a:p>
      </dsp:txBody>
      <dsp:txXfrm>
        <a:off x="2603668" y="125864"/>
        <a:ext cx="606178" cy="606178"/>
      </dsp:txXfrm>
    </dsp:sp>
    <dsp:sp modelId="{4A87DA97-22FC-4BED-A8C9-48E042AA340A}">
      <dsp:nvSpPr>
        <dsp:cNvPr id="0" name=""/>
        <dsp:cNvSpPr/>
      </dsp:nvSpPr>
      <dsp:spPr>
        <a:xfrm rot="1350000">
          <a:off x="3381405" y="528046"/>
          <a:ext cx="227662" cy="28932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GB" sz="600" kern="1200"/>
        </a:p>
      </dsp:txBody>
      <dsp:txXfrm>
        <a:off x="3384004" y="572843"/>
        <a:ext cx="159363" cy="173597"/>
      </dsp:txXfrm>
    </dsp:sp>
    <dsp:sp modelId="{A726FF8A-0E71-41EB-A281-94C33DF2388F}">
      <dsp:nvSpPr>
        <dsp:cNvPr id="0" name=""/>
        <dsp:cNvSpPr/>
      </dsp:nvSpPr>
      <dsp:spPr>
        <a:xfrm>
          <a:off x="3666988" y="492764"/>
          <a:ext cx="857266" cy="857266"/>
        </a:xfrm>
        <a:prstGeom prst="ellipse">
          <a:avLst/>
        </a:prstGeom>
        <a:solidFill>
          <a:schemeClr val="accent5">
            <a:hueOff val="-1736021"/>
            <a:satOff val="-118"/>
            <a:lumOff val="28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GB" sz="800" kern="1200"/>
            <a:t>Employment</a:t>
          </a:r>
        </a:p>
      </dsp:txBody>
      <dsp:txXfrm>
        <a:off x="3792532" y="618308"/>
        <a:ext cx="606178" cy="606178"/>
      </dsp:txXfrm>
    </dsp:sp>
    <dsp:sp modelId="{429BA307-A160-441A-98FD-62E7BC3ED8CB}">
      <dsp:nvSpPr>
        <dsp:cNvPr id="0" name=""/>
        <dsp:cNvSpPr/>
      </dsp:nvSpPr>
      <dsp:spPr>
        <a:xfrm rot="4050000">
          <a:off x="4225546" y="1365213"/>
          <a:ext cx="227662" cy="289327"/>
        </a:xfrm>
        <a:prstGeom prst="rightArrow">
          <a:avLst>
            <a:gd name="adj1" fmla="val 60000"/>
            <a:gd name="adj2" fmla="val 50000"/>
          </a:avLst>
        </a:prstGeom>
        <a:solidFill>
          <a:schemeClr val="accent5">
            <a:hueOff val="-1736021"/>
            <a:satOff val="-118"/>
            <a:lumOff val="28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GB" sz="600" kern="1200"/>
        </a:p>
      </dsp:txBody>
      <dsp:txXfrm>
        <a:off x="4246627" y="1391528"/>
        <a:ext cx="159363" cy="173597"/>
      </dsp:txXfrm>
    </dsp:sp>
    <dsp:sp modelId="{ACDE0EBB-8ED6-4868-A2D9-C27CF51C179B}">
      <dsp:nvSpPr>
        <dsp:cNvPr id="0" name=""/>
        <dsp:cNvSpPr/>
      </dsp:nvSpPr>
      <dsp:spPr>
        <a:xfrm>
          <a:off x="4159432" y="1681628"/>
          <a:ext cx="857266" cy="857266"/>
        </a:xfrm>
        <a:prstGeom prst="ellipse">
          <a:avLst/>
        </a:prstGeom>
        <a:solidFill>
          <a:schemeClr val="accent5">
            <a:hueOff val="-3472043"/>
            <a:satOff val="-236"/>
            <a:lumOff val="56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GB" sz="800" kern="1200"/>
            <a:t>Education</a:t>
          </a:r>
        </a:p>
      </dsp:txBody>
      <dsp:txXfrm>
        <a:off x="4284976" y="1807172"/>
        <a:ext cx="606178" cy="606178"/>
      </dsp:txXfrm>
    </dsp:sp>
    <dsp:sp modelId="{D0EEA752-1FAC-41CA-9931-DBB108EC72F2}">
      <dsp:nvSpPr>
        <dsp:cNvPr id="0" name=""/>
        <dsp:cNvSpPr/>
      </dsp:nvSpPr>
      <dsp:spPr>
        <a:xfrm rot="6750000">
          <a:off x="4230478" y="2554077"/>
          <a:ext cx="227662" cy="289327"/>
        </a:xfrm>
        <a:prstGeom prst="rightArrow">
          <a:avLst>
            <a:gd name="adj1" fmla="val 60000"/>
            <a:gd name="adj2" fmla="val 50000"/>
          </a:avLst>
        </a:prstGeom>
        <a:solidFill>
          <a:schemeClr val="accent5">
            <a:hueOff val="-3472043"/>
            <a:satOff val="-236"/>
            <a:lumOff val="56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GB" sz="600" kern="1200"/>
        </a:p>
      </dsp:txBody>
      <dsp:txXfrm rot="10800000">
        <a:off x="4277696" y="2580392"/>
        <a:ext cx="159363" cy="173597"/>
      </dsp:txXfrm>
    </dsp:sp>
    <dsp:sp modelId="{DC6F6DE5-E59B-4FAC-991E-850FBB31016F}">
      <dsp:nvSpPr>
        <dsp:cNvPr id="0" name=""/>
        <dsp:cNvSpPr/>
      </dsp:nvSpPr>
      <dsp:spPr>
        <a:xfrm>
          <a:off x="3666988" y="2870493"/>
          <a:ext cx="857266" cy="857266"/>
        </a:xfrm>
        <a:prstGeom prst="ellipse">
          <a:avLst/>
        </a:prstGeom>
        <a:solidFill>
          <a:schemeClr val="accent5">
            <a:hueOff val="-5208064"/>
            <a:satOff val="-354"/>
            <a:lumOff val="84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GB" sz="800" kern="1200"/>
            <a:t>Income</a:t>
          </a:r>
        </a:p>
      </dsp:txBody>
      <dsp:txXfrm>
        <a:off x="3792532" y="2996037"/>
        <a:ext cx="606178" cy="606178"/>
      </dsp:txXfrm>
    </dsp:sp>
    <dsp:sp modelId="{177A76C2-03CF-4805-98A6-5DE13C3F6D3D}">
      <dsp:nvSpPr>
        <dsp:cNvPr id="0" name=""/>
        <dsp:cNvSpPr/>
      </dsp:nvSpPr>
      <dsp:spPr>
        <a:xfrm rot="9450000">
          <a:off x="3393311" y="3398218"/>
          <a:ext cx="227662" cy="289327"/>
        </a:xfrm>
        <a:prstGeom prst="rightArrow">
          <a:avLst>
            <a:gd name="adj1" fmla="val 60000"/>
            <a:gd name="adj2" fmla="val 50000"/>
          </a:avLst>
        </a:prstGeom>
        <a:solidFill>
          <a:schemeClr val="accent5">
            <a:hueOff val="-5208064"/>
            <a:satOff val="-354"/>
            <a:lumOff val="84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GB" sz="600" kern="1200"/>
        </a:p>
      </dsp:txBody>
      <dsp:txXfrm rot="10800000">
        <a:off x="3459011" y="3443015"/>
        <a:ext cx="159363" cy="173597"/>
      </dsp:txXfrm>
    </dsp:sp>
    <dsp:sp modelId="{77A886E4-E233-427C-ABDE-34D2C316B877}">
      <dsp:nvSpPr>
        <dsp:cNvPr id="0" name=""/>
        <dsp:cNvSpPr/>
      </dsp:nvSpPr>
      <dsp:spPr>
        <a:xfrm>
          <a:off x="2478124" y="3362936"/>
          <a:ext cx="857266" cy="857266"/>
        </a:xfrm>
        <a:prstGeom prst="ellipse">
          <a:avLst/>
        </a:prstGeom>
        <a:solidFill>
          <a:schemeClr val="accent5">
            <a:hueOff val="-6944086"/>
            <a:satOff val="-472"/>
            <a:lumOff val="112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GB" sz="800" kern="1200"/>
            <a:t>Transport</a:t>
          </a:r>
        </a:p>
      </dsp:txBody>
      <dsp:txXfrm>
        <a:off x="2603668" y="3488480"/>
        <a:ext cx="606178" cy="606178"/>
      </dsp:txXfrm>
    </dsp:sp>
    <dsp:sp modelId="{835C958A-7C2C-4926-B2A3-65B0721C34AE}">
      <dsp:nvSpPr>
        <dsp:cNvPr id="0" name=""/>
        <dsp:cNvSpPr/>
      </dsp:nvSpPr>
      <dsp:spPr>
        <a:xfrm rot="12150000">
          <a:off x="2204447" y="3403150"/>
          <a:ext cx="227662" cy="289327"/>
        </a:xfrm>
        <a:prstGeom prst="rightArrow">
          <a:avLst>
            <a:gd name="adj1" fmla="val 60000"/>
            <a:gd name="adj2" fmla="val 50000"/>
          </a:avLst>
        </a:prstGeom>
        <a:solidFill>
          <a:schemeClr val="accent5">
            <a:hueOff val="-6944086"/>
            <a:satOff val="-472"/>
            <a:lumOff val="112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GB" sz="600" kern="1200"/>
        </a:p>
      </dsp:txBody>
      <dsp:txXfrm rot="10800000">
        <a:off x="2270147" y="3474083"/>
        <a:ext cx="159363" cy="173597"/>
      </dsp:txXfrm>
    </dsp:sp>
    <dsp:sp modelId="{5B8DF4A8-D4CE-4A37-8719-1BEFD4DE7FEC}">
      <dsp:nvSpPr>
        <dsp:cNvPr id="0" name=""/>
        <dsp:cNvSpPr/>
      </dsp:nvSpPr>
      <dsp:spPr>
        <a:xfrm>
          <a:off x="1289259" y="2870493"/>
          <a:ext cx="857266" cy="857266"/>
        </a:xfrm>
        <a:prstGeom prst="ellipse">
          <a:avLst/>
        </a:prstGeom>
        <a:solidFill>
          <a:schemeClr val="accent5">
            <a:hueOff val="-8680107"/>
            <a:satOff val="-590"/>
            <a:lumOff val="140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GB" sz="800" kern="1200"/>
            <a:t>Environment</a:t>
          </a:r>
        </a:p>
      </dsp:txBody>
      <dsp:txXfrm>
        <a:off x="1414803" y="2996037"/>
        <a:ext cx="606178" cy="606178"/>
      </dsp:txXfrm>
    </dsp:sp>
    <dsp:sp modelId="{1CA5C417-D0D7-4A31-882A-8CFE61585B13}">
      <dsp:nvSpPr>
        <dsp:cNvPr id="0" name=""/>
        <dsp:cNvSpPr/>
      </dsp:nvSpPr>
      <dsp:spPr>
        <a:xfrm rot="14850000">
          <a:off x="1360305" y="2565983"/>
          <a:ext cx="227662" cy="289327"/>
        </a:xfrm>
        <a:prstGeom prst="rightArrow">
          <a:avLst>
            <a:gd name="adj1" fmla="val 60000"/>
            <a:gd name="adj2" fmla="val 50000"/>
          </a:avLst>
        </a:prstGeom>
        <a:solidFill>
          <a:schemeClr val="accent5">
            <a:hueOff val="-8680107"/>
            <a:satOff val="-590"/>
            <a:lumOff val="140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GB" sz="600" kern="1200"/>
        </a:p>
      </dsp:txBody>
      <dsp:txXfrm rot="10800000">
        <a:off x="1407523" y="2655398"/>
        <a:ext cx="159363" cy="173597"/>
      </dsp:txXfrm>
    </dsp:sp>
    <dsp:sp modelId="{C3BEDFD8-E44C-4472-B89A-9BD8F0F2D4C2}">
      <dsp:nvSpPr>
        <dsp:cNvPr id="0" name=""/>
        <dsp:cNvSpPr/>
      </dsp:nvSpPr>
      <dsp:spPr>
        <a:xfrm>
          <a:off x="796816" y="1681628"/>
          <a:ext cx="857266" cy="857266"/>
        </a:xfrm>
        <a:prstGeom prst="ellipse">
          <a:avLst/>
        </a:prstGeom>
        <a:solidFill>
          <a:schemeClr val="accent5">
            <a:hueOff val="-10416129"/>
            <a:satOff val="-708"/>
            <a:lumOff val="16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GB" sz="800" kern="1200"/>
            <a:t>Social connections</a:t>
          </a:r>
        </a:p>
      </dsp:txBody>
      <dsp:txXfrm>
        <a:off x="922360" y="1807172"/>
        <a:ext cx="606178" cy="606178"/>
      </dsp:txXfrm>
    </dsp:sp>
    <dsp:sp modelId="{AE5A8548-1410-4408-B6C2-12457E3E308B}">
      <dsp:nvSpPr>
        <dsp:cNvPr id="0" name=""/>
        <dsp:cNvSpPr/>
      </dsp:nvSpPr>
      <dsp:spPr>
        <a:xfrm rot="17550000">
          <a:off x="1355374" y="1377118"/>
          <a:ext cx="227662" cy="289327"/>
        </a:xfrm>
        <a:prstGeom prst="rightArrow">
          <a:avLst>
            <a:gd name="adj1" fmla="val 60000"/>
            <a:gd name="adj2" fmla="val 50000"/>
          </a:avLst>
        </a:prstGeom>
        <a:solidFill>
          <a:schemeClr val="accent5">
            <a:hueOff val="-10416129"/>
            <a:satOff val="-708"/>
            <a:lumOff val="168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GB" sz="600" kern="1200"/>
        </a:p>
      </dsp:txBody>
      <dsp:txXfrm>
        <a:off x="1376455" y="1466533"/>
        <a:ext cx="159363" cy="173597"/>
      </dsp:txXfrm>
    </dsp:sp>
    <dsp:sp modelId="{BB364EDE-BCEF-443B-AFB0-ED10DA08D9C8}">
      <dsp:nvSpPr>
        <dsp:cNvPr id="0" name=""/>
        <dsp:cNvSpPr/>
      </dsp:nvSpPr>
      <dsp:spPr>
        <a:xfrm>
          <a:off x="1289259" y="492764"/>
          <a:ext cx="857266" cy="857266"/>
        </a:xfrm>
        <a:prstGeom prst="ellipse">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GB" sz="800" kern="1200"/>
            <a:t>Access to services</a:t>
          </a:r>
        </a:p>
      </dsp:txBody>
      <dsp:txXfrm>
        <a:off x="1414803" y="618308"/>
        <a:ext cx="606178" cy="606178"/>
      </dsp:txXfrm>
    </dsp:sp>
    <dsp:sp modelId="{E5757215-DC5E-4D95-A862-BFE56367C61E}">
      <dsp:nvSpPr>
        <dsp:cNvPr id="0" name=""/>
        <dsp:cNvSpPr/>
      </dsp:nvSpPr>
      <dsp:spPr>
        <a:xfrm rot="20250000">
          <a:off x="2192541" y="532977"/>
          <a:ext cx="227662" cy="289327"/>
        </a:xfrm>
        <a:prstGeom prst="rightArrow">
          <a:avLst>
            <a:gd name="adj1" fmla="val 60000"/>
            <a:gd name="adj2" fmla="val 50000"/>
          </a:avLst>
        </a:prstGeom>
        <a:solidFill>
          <a:schemeClr val="accent5">
            <a:hueOff val="-12152150"/>
            <a:satOff val="-826"/>
            <a:lumOff val="196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GB" sz="600" kern="1200"/>
        </a:p>
      </dsp:txBody>
      <dsp:txXfrm>
        <a:off x="2195140" y="603910"/>
        <a:ext cx="159363" cy="1735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86D621-BEDC-45C1-98CC-F1688582890F}">
      <dsp:nvSpPr>
        <dsp:cNvPr id="0" name=""/>
        <dsp:cNvSpPr/>
      </dsp:nvSpPr>
      <dsp:spPr>
        <a:xfrm>
          <a:off x="0" y="0"/>
          <a:ext cx="4097337" cy="86112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Patients may face challenges that affect their ability to:</a:t>
          </a:r>
        </a:p>
      </dsp:txBody>
      <dsp:txXfrm>
        <a:off x="42036" y="42036"/>
        <a:ext cx="4013265" cy="777048"/>
      </dsp:txXfrm>
    </dsp:sp>
    <dsp:sp modelId="{FA486617-CC7C-4F22-AF1B-C5D95F5BD2BC}">
      <dsp:nvSpPr>
        <dsp:cNvPr id="0" name=""/>
        <dsp:cNvSpPr/>
      </dsp:nvSpPr>
      <dsp:spPr>
        <a:xfrm>
          <a:off x="0" y="880603"/>
          <a:ext cx="4097337" cy="1023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090" tIns="20320" rIns="113792" bIns="20320" numCol="1" spcCol="1270" anchor="t" anchorCtr="0">
          <a:noAutofit/>
        </a:bodyPr>
        <a:lstStyle/>
        <a:p>
          <a:pPr marL="171450" lvl="1" indent="-171450" algn="l" defTabSz="711200">
            <a:lnSpc>
              <a:spcPct val="90000"/>
            </a:lnSpc>
            <a:spcBef>
              <a:spcPct val="0"/>
            </a:spcBef>
            <a:spcAft>
              <a:spcPct val="20000"/>
            </a:spcAft>
            <a:buChar char="•"/>
          </a:pPr>
          <a:r>
            <a:rPr lang="en-GB" sz="1600" kern="1200" dirty="0">
              <a:latin typeface="Arial" panose="020B0604020202020204" pitchFamily="34" charset="0"/>
              <a:cs typeface="Arial" panose="020B0604020202020204" pitchFamily="34" charset="0"/>
            </a:rPr>
            <a:t>Attend appointments</a:t>
          </a:r>
        </a:p>
        <a:p>
          <a:pPr marL="171450" lvl="1" indent="-171450" algn="l" defTabSz="711200">
            <a:lnSpc>
              <a:spcPct val="90000"/>
            </a:lnSpc>
            <a:spcBef>
              <a:spcPct val="0"/>
            </a:spcBef>
            <a:spcAft>
              <a:spcPct val="20000"/>
            </a:spcAft>
            <a:buChar char="•"/>
          </a:pPr>
          <a:r>
            <a:rPr lang="en-GB" sz="1600" kern="1200" dirty="0">
              <a:latin typeface="Arial" panose="020B0604020202020204" pitchFamily="34" charset="0"/>
              <a:cs typeface="Arial" panose="020B0604020202020204" pitchFamily="34" charset="0"/>
            </a:rPr>
            <a:t>Manage medications</a:t>
          </a:r>
        </a:p>
        <a:p>
          <a:pPr marL="171450" lvl="1" indent="-171450" algn="l" defTabSz="711200">
            <a:lnSpc>
              <a:spcPct val="90000"/>
            </a:lnSpc>
            <a:spcBef>
              <a:spcPct val="0"/>
            </a:spcBef>
            <a:spcAft>
              <a:spcPct val="20000"/>
            </a:spcAft>
            <a:buChar char="•"/>
          </a:pPr>
          <a:r>
            <a:rPr lang="en-GB" sz="1600" kern="1200" dirty="0">
              <a:latin typeface="Arial" panose="020B0604020202020204" pitchFamily="34" charset="0"/>
              <a:cs typeface="Arial" panose="020B0604020202020204" pitchFamily="34" charset="0"/>
            </a:rPr>
            <a:t>Maintain healthy lifestyles</a:t>
          </a:r>
        </a:p>
        <a:p>
          <a:pPr marL="171450" lvl="1" indent="-171450" algn="l" defTabSz="711200">
            <a:lnSpc>
              <a:spcPct val="90000"/>
            </a:lnSpc>
            <a:spcBef>
              <a:spcPct val="0"/>
            </a:spcBef>
            <a:spcAft>
              <a:spcPct val="20000"/>
            </a:spcAft>
            <a:buChar char="•"/>
          </a:pPr>
          <a:r>
            <a:rPr lang="en-GB" sz="1600" kern="1200" dirty="0">
              <a:latin typeface="Arial" panose="020B0604020202020204" pitchFamily="34" charset="0"/>
              <a:cs typeface="Arial" panose="020B0604020202020204" pitchFamily="34" charset="0"/>
            </a:rPr>
            <a:t>Access support services</a:t>
          </a:r>
        </a:p>
      </dsp:txBody>
      <dsp:txXfrm>
        <a:off x="0" y="880603"/>
        <a:ext cx="4097337" cy="102361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2932FB-BAFC-48F2-AAD9-45129468874D}">
      <dsp:nvSpPr>
        <dsp:cNvPr id="0" name=""/>
        <dsp:cNvSpPr/>
      </dsp:nvSpPr>
      <dsp:spPr>
        <a:xfrm>
          <a:off x="493857" y="2725"/>
          <a:ext cx="1568891" cy="1080966"/>
        </a:xfrm>
        <a:prstGeom prst="round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EFE096-15A3-4062-8D01-B63AC96C2885}">
      <dsp:nvSpPr>
        <dsp:cNvPr id="0" name=""/>
        <dsp:cNvSpPr/>
      </dsp:nvSpPr>
      <dsp:spPr>
        <a:xfrm>
          <a:off x="493857" y="1083691"/>
          <a:ext cx="1568891" cy="582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0" numCol="1" spcCol="1270" anchor="t" anchorCtr="0">
          <a:noAutofit/>
        </a:bodyPr>
        <a:lstStyle/>
        <a:p>
          <a:pPr marL="0" lvl="0" indent="0" algn="ctr" defTabSz="488950">
            <a:lnSpc>
              <a:spcPct val="90000"/>
            </a:lnSpc>
            <a:spcBef>
              <a:spcPct val="0"/>
            </a:spcBef>
            <a:spcAft>
              <a:spcPct val="35000"/>
            </a:spcAft>
            <a:buNone/>
          </a:pPr>
          <a:r>
            <a:rPr lang="en-GB" sz="1100" kern="1200"/>
            <a:t>Rural isolation</a:t>
          </a:r>
        </a:p>
      </dsp:txBody>
      <dsp:txXfrm>
        <a:off x="493857" y="1083691"/>
        <a:ext cx="1568891" cy="582058"/>
      </dsp:txXfrm>
    </dsp:sp>
    <dsp:sp modelId="{BDAF718B-C9F8-4FC5-AED2-DAEA81912308}">
      <dsp:nvSpPr>
        <dsp:cNvPr id="0" name=""/>
        <dsp:cNvSpPr/>
      </dsp:nvSpPr>
      <dsp:spPr>
        <a:xfrm>
          <a:off x="2219703" y="2725"/>
          <a:ext cx="1568891" cy="1080966"/>
        </a:xfrm>
        <a:prstGeom prst="round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CB14E4-CF65-40AF-AC35-3C9D337DDBA5}">
      <dsp:nvSpPr>
        <dsp:cNvPr id="0" name=""/>
        <dsp:cNvSpPr/>
      </dsp:nvSpPr>
      <dsp:spPr>
        <a:xfrm>
          <a:off x="2219703" y="1083691"/>
          <a:ext cx="1568891" cy="582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0" numCol="1" spcCol="1270" anchor="t" anchorCtr="0">
          <a:noAutofit/>
        </a:bodyPr>
        <a:lstStyle/>
        <a:p>
          <a:pPr marL="0" lvl="0" indent="0" algn="ctr" defTabSz="488950">
            <a:lnSpc>
              <a:spcPct val="90000"/>
            </a:lnSpc>
            <a:spcBef>
              <a:spcPct val="0"/>
            </a:spcBef>
            <a:spcAft>
              <a:spcPct val="35000"/>
            </a:spcAft>
            <a:buNone/>
          </a:pPr>
          <a:r>
            <a:rPr lang="en-GB" sz="1100" kern="1200"/>
            <a:t>Poor transport links</a:t>
          </a:r>
        </a:p>
      </dsp:txBody>
      <dsp:txXfrm>
        <a:off x="2219703" y="1083691"/>
        <a:ext cx="1568891" cy="582058"/>
      </dsp:txXfrm>
    </dsp:sp>
    <dsp:sp modelId="{73C1E678-059A-46E6-8A37-1415DA494FD3}">
      <dsp:nvSpPr>
        <dsp:cNvPr id="0" name=""/>
        <dsp:cNvSpPr/>
      </dsp:nvSpPr>
      <dsp:spPr>
        <a:xfrm>
          <a:off x="3945550" y="15148"/>
          <a:ext cx="1568891" cy="1031274"/>
        </a:xfrm>
        <a:prstGeom prst="round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AB1FE-4423-483E-8CAF-07D048049B01}">
      <dsp:nvSpPr>
        <dsp:cNvPr id="0" name=""/>
        <dsp:cNvSpPr/>
      </dsp:nvSpPr>
      <dsp:spPr>
        <a:xfrm>
          <a:off x="3945550" y="1071268"/>
          <a:ext cx="1568891" cy="582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0" numCol="1" spcCol="1270" anchor="t" anchorCtr="0">
          <a:noAutofit/>
        </a:bodyPr>
        <a:lstStyle/>
        <a:p>
          <a:pPr marL="0" lvl="0" indent="0" algn="ctr" defTabSz="488950">
            <a:lnSpc>
              <a:spcPct val="90000"/>
            </a:lnSpc>
            <a:spcBef>
              <a:spcPct val="0"/>
            </a:spcBef>
            <a:spcAft>
              <a:spcPct val="35000"/>
            </a:spcAft>
            <a:buNone/>
          </a:pPr>
          <a:r>
            <a:rPr lang="en-GB" sz="1100" kern="1200"/>
            <a:t>Coastal deprivation</a:t>
          </a:r>
        </a:p>
      </dsp:txBody>
      <dsp:txXfrm>
        <a:off x="3945550" y="1071268"/>
        <a:ext cx="1568891" cy="582058"/>
      </dsp:txXfrm>
    </dsp:sp>
    <dsp:sp modelId="{8D326D9F-6175-4D06-A79F-4A6E6C42A1AE}">
      <dsp:nvSpPr>
        <dsp:cNvPr id="0" name=""/>
        <dsp:cNvSpPr/>
      </dsp:nvSpPr>
      <dsp:spPr>
        <a:xfrm>
          <a:off x="446178" y="1888870"/>
          <a:ext cx="1568891" cy="1080966"/>
        </a:xfrm>
        <a:prstGeom prst="roundRect">
          <a:avLst/>
        </a:prstGeom>
        <a:blipFill>
          <a:blip xmlns:r="http://schemas.openxmlformats.org/officeDocument/2006/relationships">
            <a:extLst>
              <a:ext uri="{96DAC541-7B7A-43D3-8B79-37D633B846F1}">
                <asvg:svgBlip xmlns:asvg="http://schemas.microsoft.com/office/drawing/2016/SVG/main" r:embed="rId4"/>
              </a:ext>
            </a:extLst>
          </a:blip>
          <a:srcRect/>
          <a:stretch>
            <a:fillRect t="-23000" b="-23000"/>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601B67-BA4D-4D25-B946-6112E5BAF280}">
      <dsp:nvSpPr>
        <dsp:cNvPr id="0" name=""/>
        <dsp:cNvSpPr/>
      </dsp:nvSpPr>
      <dsp:spPr>
        <a:xfrm>
          <a:off x="493857" y="2903605"/>
          <a:ext cx="1568891" cy="582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0" numCol="1" spcCol="1270" anchor="t" anchorCtr="0">
          <a:noAutofit/>
        </a:bodyPr>
        <a:lstStyle/>
        <a:p>
          <a:pPr marL="0" lvl="0" indent="0" algn="ctr" defTabSz="488950">
            <a:lnSpc>
              <a:spcPct val="90000"/>
            </a:lnSpc>
            <a:spcBef>
              <a:spcPct val="0"/>
            </a:spcBef>
            <a:spcAft>
              <a:spcPct val="35000"/>
            </a:spcAft>
            <a:buNone/>
          </a:pPr>
          <a:r>
            <a:rPr lang="en-GB" sz="1100" kern="1200"/>
            <a:t>Reduced access to services for vulnerable groups</a:t>
          </a:r>
        </a:p>
      </dsp:txBody>
      <dsp:txXfrm>
        <a:off x="493857" y="2903605"/>
        <a:ext cx="1568891" cy="582058"/>
      </dsp:txXfrm>
    </dsp:sp>
    <dsp:sp modelId="{6497E163-A46B-4634-925C-F75F93C6FDB5}">
      <dsp:nvSpPr>
        <dsp:cNvPr id="0" name=""/>
        <dsp:cNvSpPr/>
      </dsp:nvSpPr>
      <dsp:spPr>
        <a:xfrm>
          <a:off x="2226638" y="1755868"/>
          <a:ext cx="1568891" cy="1080966"/>
        </a:xfrm>
        <a:prstGeom prst="round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3236E3-7472-4E1C-89E6-2AC98207D22F}">
      <dsp:nvSpPr>
        <dsp:cNvPr id="0" name=""/>
        <dsp:cNvSpPr/>
      </dsp:nvSpPr>
      <dsp:spPr>
        <a:xfrm>
          <a:off x="2219703" y="2903605"/>
          <a:ext cx="1568891" cy="582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0" numCol="1" spcCol="1270" anchor="t" anchorCtr="0">
          <a:noAutofit/>
        </a:bodyPr>
        <a:lstStyle/>
        <a:p>
          <a:pPr marL="0" lvl="0" indent="0" algn="ctr" defTabSz="488950">
            <a:lnSpc>
              <a:spcPct val="90000"/>
            </a:lnSpc>
            <a:spcBef>
              <a:spcPct val="0"/>
            </a:spcBef>
            <a:spcAft>
              <a:spcPct val="35000"/>
            </a:spcAft>
            <a:buNone/>
          </a:pPr>
          <a:r>
            <a:rPr lang="en-GB" sz="1100" kern="1200"/>
            <a:t>Social isolation</a:t>
          </a:r>
        </a:p>
      </dsp:txBody>
      <dsp:txXfrm>
        <a:off x="2219703" y="2903605"/>
        <a:ext cx="1568891" cy="582058"/>
      </dsp:txXfrm>
    </dsp:sp>
    <dsp:sp modelId="{B39203EA-AF4D-4D10-9104-5DC80B998614}">
      <dsp:nvSpPr>
        <dsp:cNvPr id="0" name=""/>
        <dsp:cNvSpPr/>
      </dsp:nvSpPr>
      <dsp:spPr>
        <a:xfrm>
          <a:off x="3945550" y="1822639"/>
          <a:ext cx="1568891" cy="1080966"/>
        </a:xfrm>
        <a:prstGeom prst="roundRect">
          <a:avLst/>
        </a:prstGeom>
        <a:blipFill>
          <a:blip xmlns:r="http://schemas.openxmlformats.org/officeDocument/2006/relationships">
            <a:extLst>
              <a:ext uri="{96DAC541-7B7A-43D3-8B79-37D633B846F1}">
                <asvg:svgBlip xmlns:asvg="http://schemas.microsoft.com/office/drawing/2016/SVG/main" r:embed="rId6"/>
              </a:ext>
            </a:extLst>
          </a:blip>
          <a:srcRect/>
          <a:stretch>
            <a:fillRect t="-23000" b="-23000"/>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71B477-9DC1-4C45-83F2-31B602EF075F}">
      <dsp:nvSpPr>
        <dsp:cNvPr id="0" name=""/>
        <dsp:cNvSpPr/>
      </dsp:nvSpPr>
      <dsp:spPr>
        <a:xfrm>
          <a:off x="3945550" y="2903605"/>
          <a:ext cx="1568891" cy="582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0" numCol="1" spcCol="1270" anchor="t" anchorCtr="0">
          <a:noAutofit/>
        </a:bodyPr>
        <a:lstStyle/>
        <a:p>
          <a:pPr marL="0" lvl="0" indent="0" algn="ctr" defTabSz="488950">
            <a:lnSpc>
              <a:spcPct val="90000"/>
            </a:lnSpc>
            <a:spcBef>
              <a:spcPct val="0"/>
            </a:spcBef>
            <a:spcAft>
              <a:spcPct val="35000"/>
            </a:spcAft>
            <a:buNone/>
          </a:pPr>
          <a:r>
            <a:rPr lang="en-GB" sz="1100" kern="1200" dirty="0"/>
            <a:t>Lower healthy life expectancy in some communities</a:t>
          </a:r>
        </a:p>
      </dsp:txBody>
      <dsp:txXfrm>
        <a:off x="3945550" y="2903605"/>
        <a:ext cx="1568891" cy="58205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3BD2E9-F94D-41EF-8B95-25D9CC7F103F}">
      <dsp:nvSpPr>
        <dsp:cNvPr id="0" name=""/>
        <dsp:cNvSpPr/>
      </dsp:nvSpPr>
      <dsp:spPr>
        <a:xfrm rot="10800000">
          <a:off x="1453539" y="1651"/>
          <a:ext cx="5256771" cy="517862"/>
        </a:xfrm>
        <a:prstGeom prst="homePlat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363" tIns="87630" rIns="163576" bIns="87630" numCol="1" spcCol="1270" anchor="ctr" anchorCtr="0">
          <a:noAutofit/>
        </a:bodyPr>
        <a:lstStyle/>
        <a:p>
          <a:pPr marL="0" lvl="0" indent="0" algn="ctr" defTabSz="1022350">
            <a:lnSpc>
              <a:spcPct val="90000"/>
            </a:lnSpc>
            <a:spcBef>
              <a:spcPct val="0"/>
            </a:spcBef>
            <a:spcAft>
              <a:spcPct val="35000"/>
            </a:spcAft>
            <a:buNone/>
          </a:pPr>
          <a:r>
            <a:rPr lang="en-GB" sz="2300" kern="1200" dirty="0">
              <a:latin typeface="Arial" panose="020B0604020202020204" pitchFamily="34" charset="0"/>
              <a:cs typeface="Arial" panose="020B0604020202020204" pitchFamily="34" charset="0"/>
            </a:rPr>
            <a:t>Physical health</a:t>
          </a:r>
        </a:p>
      </dsp:txBody>
      <dsp:txXfrm rot="10800000">
        <a:off x="1583004" y="1651"/>
        <a:ext cx="5127306" cy="517862"/>
      </dsp:txXfrm>
    </dsp:sp>
    <dsp:sp modelId="{FE0263B2-41C9-409D-8472-C92B179A4B38}">
      <dsp:nvSpPr>
        <dsp:cNvPr id="0" name=""/>
        <dsp:cNvSpPr/>
      </dsp:nvSpPr>
      <dsp:spPr>
        <a:xfrm>
          <a:off x="1194608" y="1651"/>
          <a:ext cx="517862" cy="517862"/>
        </a:xfrm>
        <a:prstGeom prst="ellipse">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307681A-49BA-4ED2-9006-C927E39C5181}">
      <dsp:nvSpPr>
        <dsp:cNvPr id="0" name=""/>
        <dsp:cNvSpPr/>
      </dsp:nvSpPr>
      <dsp:spPr>
        <a:xfrm rot="10800000">
          <a:off x="1453539" y="674100"/>
          <a:ext cx="5256771" cy="517862"/>
        </a:xfrm>
        <a:prstGeom prst="homePlate">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363" tIns="87630" rIns="163576" bIns="87630" numCol="1" spcCol="1270" anchor="ctr" anchorCtr="0">
          <a:noAutofit/>
        </a:bodyPr>
        <a:lstStyle/>
        <a:p>
          <a:pPr marL="0" lvl="0" indent="0" algn="ctr" defTabSz="1022350">
            <a:lnSpc>
              <a:spcPct val="90000"/>
            </a:lnSpc>
            <a:spcBef>
              <a:spcPct val="0"/>
            </a:spcBef>
            <a:spcAft>
              <a:spcPct val="35000"/>
            </a:spcAft>
            <a:buNone/>
          </a:pPr>
          <a:r>
            <a:rPr lang="en-GB" sz="2300" kern="1200"/>
            <a:t>Mental health</a:t>
          </a:r>
        </a:p>
      </dsp:txBody>
      <dsp:txXfrm rot="10800000">
        <a:off x="1583004" y="674100"/>
        <a:ext cx="5127306" cy="517862"/>
      </dsp:txXfrm>
    </dsp:sp>
    <dsp:sp modelId="{9940A772-4C5C-4BBD-96F3-AA313631B64B}">
      <dsp:nvSpPr>
        <dsp:cNvPr id="0" name=""/>
        <dsp:cNvSpPr/>
      </dsp:nvSpPr>
      <dsp:spPr>
        <a:xfrm>
          <a:off x="1194608" y="674100"/>
          <a:ext cx="517862" cy="517862"/>
        </a:xfrm>
        <a:prstGeom prst="ellipse">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55DAFE3-7683-471D-B8CB-F6769F6E0BE8}">
      <dsp:nvSpPr>
        <dsp:cNvPr id="0" name=""/>
        <dsp:cNvSpPr/>
      </dsp:nvSpPr>
      <dsp:spPr>
        <a:xfrm rot="10800000">
          <a:off x="1453539" y="1346549"/>
          <a:ext cx="5256771" cy="517862"/>
        </a:xfrm>
        <a:prstGeom prst="homePlate">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363" tIns="87630" rIns="163576" bIns="87630" numCol="1" spcCol="1270" anchor="ctr" anchorCtr="0">
          <a:noAutofit/>
        </a:bodyPr>
        <a:lstStyle/>
        <a:p>
          <a:pPr marL="0" lvl="0" indent="0" algn="ctr" defTabSz="1022350">
            <a:lnSpc>
              <a:spcPct val="90000"/>
            </a:lnSpc>
            <a:spcBef>
              <a:spcPct val="0"/>
            </a:spcBef>
            <a:spcAft>
              <a:spcPct val="35000"/>
            </a:spcAft>
            <a:buNone/>
          </a:pPr>
          <a:r>
            <a:rPr lang="en-GB" sz="2300" kern="1200"/>
            <a:t>Wellbeing</a:t>
          </a:r>
        </a:p>
      </dsp:txBody>
      <dsp:txXfrm rot="10800000">
        <a:off x="1583004" y="1346549"/>
        <a:ext cx="5127306" cy="517862"/>
      </dsp:txXfrm>
    </dsp:sp>
    <dsp:sp modelId="{811193F7-832C-4892-8367-419AF3EE80E2}">
      <dsp:nvSpPr>
        <dsp:cNvPr id="0" name=""/>
        <dsp:cNvSpPr/>
      </dsp:nvSpPr>
      <dsp:spPr>
        <a:xfrm>
          <a:off x="1194608" y="1346549"/>
          <a:ext cx="517862" cy="517862"/>
        </a:xfrm>
        <a:prstGeom prst="ellipse">
          <a:avLst/>
        </a:prstGeom>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CD2FA4-0F77-413B-BE47-07EAA7C3B1E6}">
      <dsp:nvSpPr>
        <dsp:cNvPr id="0" name=""/>
        <dsp:cNvSpPr/>
      </dsp:nvSpPr>
      <dsp:spPr>
        <a:xfrm rot="10800000">
          <a:off x="1453539" y="2018997"/>
          <a:ext cx="5256771" cy="517862"/>
        </a:xfrm>
        <a:prstGeom prst="homePlate">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363" tIns="87630" rIns="163576" bIns="87630" numCol="1" spcCol="1270" anchor="ctr" anchorCtr="0">
          <a:noAutofit/>
        </a:bodyPr>
        <a:lstStyle/>
        <a:p>
          <a:pPr marL="0" lvl="0" indent="0" algn="ctr" defTabSz="1022350">
            <a:lnSpc>
              <a:spcPct val="90000"/>
            </a:lnSpc>
            <a:spcBef>
              <a:spcPct val="0"/>
            </a:spcBef>
            <a:spcAft>
              <a:spcPct val="35000"/>
            </a:spcAft>
            <a:buNone/>
          </a:pPr>
          <a:r>
            <a:rPr lang="en-GB" sz="2300" kern="1200"/>
            <a:t>Prevention</a:t>
          </a:r>
        </a:p>
      </dsp:txBody>
      <dsp:txXfrm rot="10800000">
        <a:off x="1583004" y="2018997"/>
        <a:ext cx="5127306" cy="517862"/>
      </dsp:txXfrm>
    </dsp:sp>
    <dsp:sp modelId="{26996E8E-5A6F-45C1-8628-2B898386914D}">
      <dsp:nvSpPr>
        <dsp:cNvPr id="0" name=""/>
        <dsp:cNvSpPr/>
      </dsp:nvSpPr>
      <dsp:spPr>
        <a:xfrm>
          <a:off x="1194608" y="2018997"/>
          <a:ext cx="517862" cy="517862"/>
        </a:xfrm>
        <a:prstGeom prst="ellipse">
          <a:avLst/>
        </a:prstGeom>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4F92745-8C14-411A-A549-2B05DF90199B}">
      <dsp:nvSpPr>
        <dsp:cNvPr id="0" name=""/>
        <dsp:cNvSpPr/>
      </dsp:nvSpPr>
      <dsp:spPr>
        <a:xfrm rot="10800000">
          <a:off x="1453539" y="2691446"/>
          <a:ext cx="5256771" cy="517862"/>
        </a:xfrm>
        <a:prstGeom prst="homePlate">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363" tIns="87630" rIns="163576" bIns="87630" numCol="1" spcCol="1270" anchor="ctr" anchorCtr="0">
          <a:noAutofit/>
        </a:bodyPr>
        <a:lstStyle/>
        <a:p>
          <a:pPr marL="0" lvl="0" indent="0" algn="ctr" defTabSz="1022350">
            <a:lnSpc>
              <a:spcPct val="90000"/>
            </a:lnSpc>
            <a:spcBef>
              <a:spcPct val="0"/>
            </a:spcBef>
            <a:spcAft>
              <a:spcPct val="35000"/>
            </a:spcAft>
            <a:buNone/>
          </a:pPr>
          <a:r>
            <a:rPr lang="en-GB" sz="2300" kern="1200"/>
            <a:t>Social factors affecting health</a:t>
          </a:r>
        </a:p>
      </dsp:txBody>
      <dsp:txXfrm rot="10800000">
        <a:off x="1583004" y="2691446"/>
        <a:ext cx="5127306" cy="517862"/>
      </dsp:txXfrm>
    </dsp:sp>
    <dsp:sp modelId="{12F7B750-3E6F-4796-9D3E-E84F9A5EE81E}">
      <dsp:nvSpPr>
        <dsp:cNvPr id="0" name=""/>
        <dsp:cNvSpPr/>
      </dsp:nvSpPr>
      <dsp:spPr>
        <a:xfrm>
          <a:off x="1194608" y="2691446"/>
          <a:ext cx="517862" cy="517862"/>
        </a:xfrm>
        <a:prstGeom prst="ellipse">
          <a:avLst/>
        </a:prstGeom>
        <a:blipFill>
          <a:blip xmlns:r="http://schemas.openxmlformats.org/officeDocument/2006/relationships">
            <a:extLst>
              <a:ext uri="{96DAC541-7B7A-43D3-8B79-37D633B846F1}">
                <asvg:svgBlip xmlns:asvg="http://schemas.microsoft.com/office/drawing/2016/SVG/main" r:embed="rId5"/>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2D1A9A-BA1A-48D2-BBCC-630ACEFA7CA1}">
      <dsp:nvSpPr>
        <dsp:cNvPr id="0" name=""/>
        <dsp:cNvSpPr/>
      </dsp:nvSpPr>
      <dsp:spPr>
        <a:xfrm>
          <a:off x="0" y="225355"/>
          <a:ext cx="6496050" cy="814319"/>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dirty="0">
              <a:latin typeface="Arial" panose="020B0604020202020204" pitchFamily="34" charset="0"/>
              <a:cs typeface="Arial" panose="020B0604020202020204" pitchFamily="34" charset="0"/>
            </a:rPr>
            <a:t>Population Health Management (PHM) </a:t>
          </a:r>
          <a:r>
            <a:rPr lang="en-GB" sz="1200" kern="1200" dirty="0">
              <a:latin typeface="Arial" panose="020B0604020202020204" pitchFamily="34" charset="0"/>
              <a:cs typeface="Arial" panose="020B0604020202020204" pitchFamily="34" charset="0"/>
            </a:rPr>
            <a:t>improves population health through data-driven planning and the delivery of proactive care to optimise health outcomes. It is essentially about moving from a largely reactive system (that is responding when someone becomes unwell) moving to a much more proactive system.</a:t>
          </a:r>
        </a:p>
      </dsp:txBody>
      <dsp:txXfrm>
        <a:off x="39752" y="265107"/>
        <a:ext cx="6416546" cy="734815"/>
      </dsp:txXfrm>
    </dsp:sp>
    <dsp:sp modelId="{1B2EE140-BED8-47CB-933F-60747BA68036}">
      <dsp:nvSpPr>
        <dsp:cNvPr id="0" name=""/>
        <dsp:cNvSpPr/>
      </dsp:nvSpPr>
      <dsp:spPr>
        <a:xfrm>
          <a:off x="0" y="1074235"/>
          <a:ext cx="6496050" cy="814319"/>
        </a:xfrm>
        <a:prstGeom prst="roundRect">
          <a:avLst/>
        </a:prstGeom>
        <a:solidFill>
          <a:schemeClr val="accent5">
            <a:hueOff val="-4050717"/>
            <a:satOff val="-275"/>
            <a:lumOff val="65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PHM is a </a:t>
          </a:r>
          <a:r>
            <a:rPr lang="en-GB" sz="1200" b="1" kern="1200" dirty="0">
              <a:latin typeface="Arial" panose="020B0604020202020204" pitchFamily="34" charset="0"/>
              <a:cs typeface="Arial" panose="020B0604020202020204" pitchFamily="34" charset="0"/>
            </a:rPr>
            <a:t>partnership approach </a:t>
          </a:r>
          <a:r>
            <a:rPr lang="en-GB" sz="1200" kern="1200" dirty="0">
              <a:latin typeface="Arial" panose="020B0604020202020204" pitchFamily="34" charset="0"/>
              <a:cs typeface="Arial" panose="020B0604020202020204" pitchFamily="34" charset="0"/>
            </a:rPr>
            <a:t>across the NHS and other public services including local authorities, emergency services, schools, the voluntary sector, housing associations, social services, patient groups, communities, and the public. All have a role to play in addressing the interdependent issues that affect people’s health and wellbeing.</a:t>
          </a:r>
        </a:p>
      </dsp:txBody>
      <dsp:txXfrm>
        <a:off x="39752" y="1113987"/>
        <a:ext cx="6416546" cy="734815"/>
      </dsp:txXfrm>
    </dsp:sp>
    <dsp:sp modelId="{A5672B78-34DF-4451-93DE-1F59A53422F1}">
      <dsp:nvSpPr>
        <dsp:cNvPr id="0" name=""/>
        <dsp:cNvSpPr/>
      </dsp:nvSpPr>
      <dsp:spPr>
        <a:xfrm>
          <a:off x="0" y="1923115"/>
          <a:ext cx="6496050" cy="814319"/>
        </a:xfrm>
        <a:prstGeom prst="roundRect">
          <a:avLst/>
        </a:prstGeom>
        <a:solidFill>
          <a:schemeClr val="accent5">
            <a:hueOff val="-8101434"/>
            <a:satOff val="-551"/>
            <a:lumOff val="13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PHM uses </a:t>
          </a:r>
          <a:r>
            <a:rPr lang="en-GB" sz="1200" b="1" kern="1200" dirty="0">
              <a:latin typeface="Arial" panose="020B0604020202020204" pitchFamily="34" charset="0"/>
              <a:cs typeface="Arial" panose="020B0604020202020204" pitchFamily="34" charset="0"/>
            </a:rPr>
            <a:t>data, both healthcare data from clinical systems and non-healthcare data </a:t>
          </a:r>
          <a:r>
            <a:rPr lang="en-GB" sz="1200" kern="1200" dirty="0">
              <a:latin typeface="Arial" panose="020B0604020202020204" pitchFamily="34" charset="0"/>
              <a:cs typeface="Arial" panose="020B0604020202020204" pitchFamily="34" charset="0"/>
            </a:rPr>
            <a:t>from sources including local authority and social services</a:t>
          </a:r>
        </a:p>
      </dsp:txBody>
      <dsp:txXfrm>
        <a:off x="39752" y="1962867"/>
        <a:ext cx="6416546" cy="734815"/>
      </dsp:txXfrm>
    </dsp:sp>
    <dsp:sp modelId="{F8DD4C09-4FFF-4A6F-9C2D-1E9FF60378C0}">
      <dsp:nvSpPr>
        <dsp:cNvPr id="0" name=""/>
        <dsp:cNvSpPr/>
      </dsp:nvSpPr>
      <dsp:spPr>
        <a:xfrm>
          <a:off x="0" y="2771995"/>
          <a:ext cx="6496050" cy="814319"/>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Population Health Management (PHM) will be a core enabler and function of integrated care systems in helping drive a data led focus on person-centred care.</a:t>
          </a:r>
        </a:p>
      </dsp:txBody>
      <dsp:txXfrm>
        <a:off x="39752" y="2811747"/>
        <a:ext cx="6416546" cy="73481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88D763-7E92-44EE-B99D-0454D0CCF987}">
      <dsp:nvSpPr>
        <dsp:cNvPr id="0" name=""/>
        <dsp:cNvSpPr/>
      </dsp:nvSpPr>
      <dsp:spPr>
        <a:xfrm>
          <a:off x="2602017" y="516"/>
          <a:ext cx="1200931" cy="1200931"/>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General Practice</a:t>
          </a:r>
        </a:p>
      </dsp:txBody>
      <dsp:txXfrm>
        <a:off x="2777889" y="176388"/>
        <a:ext cx="849187" cy="849187"/>
      </dsp:txXfrm>
    </dsp:sp>
    <dsp:sp modelId="{557ADD28-2312-4092-A076-97C2F2480CE4}">
      <dsp:nvSpPr>
        <dsp:cNvPr id="0" name=""/>
        <dsp:cNvSpPr/>
      </dsp:nvSpPr>
      <dsp:spPr>
        <a:xfrm rot="1800000">
          <a:off x="3815875" y="844622"/>
          <a:ext cx="319233" cy="405314"/>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3822290" y="901743"/>
        <a:ext cx="223463" cy="243188"/>
      </dsp:txXfrm>
    </dsp:sp>
    <dsp:sp modelId="{68B9F619-3477-4F5E-AB30-F8FEC89EF48E}">
      <dsp:nvSpPr>
        <dsp:cNvPr id="0" name=""/>
        <dsp:cNvSpPr/>
      </dsp:nvSpPr>
      <dsp:spPr>
        <a:xfrm>
          <a:off x="4163684" y="902145"/>
          <a:ext cx="1200931" cy="1200931"/>
        </a:xfrm>
        <a:prstGeom prst="ellipse">
          <a:avLst/>
        </a:prstGeom>
        <a:solidFill>
          <a:schemeClr val="accent5">
            <a:hueOff val="-2430430"/>
            <a:satOff val="-165"/>
            <a:lumOff val="39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Community Pharmacy</a:t>
          </a:r>
        </a:p>
      </dsp:txBody>
      <dsp:txXfrm>
        <a:off x="4339556" y="1078017"/>
        <a:ext cx="849187" cy="849187"/>
      </dsp:txXfrm>
    </dsp:sp>
    <dsp:sp modelId="{4E9B1ECC-AF08-438C-AAD9-9CA411C97530}">
      <dsp:nvSpPr>
        <dsp:cNvPr id="0" name=""/>
        <dsp:cNvSpPr/>
      </dsp:nvSpPr>
      <dsp:spPr>
        <a:xfrm rot="5400000">
          <a:off x="4604533" y="2192548"/>
          <a:ext cx="319233" cy="405314"/>
        </a:xfrm>
        <a:prstGeom prst="rightArrow">
          <a:avLst>
            <a:gd name="adj1" fmla="val 60000"/>
            <a:gd name="adj2" fmla="val 50000"/>
          </a:avLst>
        </a:prstGeom>
        <a:solidFill>
          <a:schemeClr val="accent5">
            <a:hueOff val="-2430430"/>
            <a:satOff val="-165"/>
            <a:lumOff val="39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4652418" y="2225726"/>
        <a:ext cx="223463" cy="243188"/>
      </dsp:txXfrm>
    </dsp:sp>
    <dsp:sp modelId="{FA8571D9-B743-4F78-9582-B8932BA70080}">
      <dsp:nvSpPr>
        <dsp:cNvPr id="0" name=""/>
        <dsp:cNvSpPr/>
      </dsp:nvSpPr>
      <dsp:spPr>
        <a:xfrm>
          <a:off x="4163684" y="2705404"/>
          <a:ext cx="1200931" cy="1200931"/>
        </a:xfrm>
        <a:prstGeom prst="ellipse">
          <a:avLst/>
        </a:prstGeom>
        <a:solidFill>
          <a:schemeClr val="accent5">
            <a:hueOff val="-4860860"/>
            <a:satOff val="-330"/>
            <a:lumOff val="78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Community Services</a:t>
          </a:r>
        </a:p>
      </dsp:txBody>
      <dsp:txXfrm>
        <a:off x="4339556" y="2881276"/>
        <a:ext cx="849187" cy="849187"/>
      </dsp:txXfrm>
    </dsp:sp>
    <dsp:sp modelId="{874881D3-D5F2-47C5-9C37-48F8913F9F76}">
      <dsp:nvSpPr>
        <dsp:cNvPr id="0" name=""/>
        <dsp:cNvSpPr/>
      </dsp:nvSpPr>
      <dsp:spPr>
        <a:xfrm rot="9000000">
          <a:off x="3831524" y="3549509"/>
          <a:ext cx="319233" cy="405314"/>
        </a:xfrm>
        <a:prstGeom prst="rightArrow">
          <a:avLst>
            <a:gd name="adj1" fmla="val 60000"/>
            <a:gd name="adj2" fmla="val 50000"/>
          </a:avLst>
        </a:prstGeom>
        <a:solidFill>
          <a:schemeClr val="accent5">
            <a:hueOff val="-4860860"/>
            <a:satOff val="-330"/>
            <a:lumOff val="78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rot="10800000">
        <a:off x="3920879" y="3606630"/>
        <a:ext cx="223463" cy="243188"/>
      </dsp:txXfrm>
    </dsp:sp>
    <dsp:sp modelId="{CC9352AA-9E84-438D-9013-9EC9A329936E}">
      <dsp:nvSpPr>
        <dsp:cNvPr id="0" name=""/>
        <dsp:cNvSpPr/>
      </dsp:nvSpPr>
      <dsp:spPr>
        <a:xfrm>
          <a:off x="2602017" y="3607033"/>
          <a:ext cx="1200931" cy="1200931"/>
        </a:xfrm>
        <a:prstGeom prst="ellipse">
          <a:avLst/>
        </a:prstGeom>
        <a:solidFill>
          <a:schemeClr val="accent5">
            <a:hueOff val="-7291290"/>
            <a:satOff val="-496"/>
            <a:lumOff val="117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Social Care</a:t>
          </a:r>
        </a:p>
      </dsp:txBody>
      <dsp:txXfrm>
        <a:off x="2777889" y="3782905"/>
        <a:ext cx="849187" cy="849187"/>
      </dsp:txXfrm>
    </dsp:sp>
    <dsp:sp modelId="{7D7257F5-DFE4-40F3-BAD5-5BF61BD18E0D}">
      <dsp:nvSpPr>
        <dsp:cNvPr id="0" name=""/>
        <dsp:cNvSpPr/>
      </dsp:nvSpPr>
      <dsp:spPr>
        <a:xfrm rot="12600000">
          <a:off x="2269856" y="3558544"/>
          <a:ext cx="319233" cy="405314"/>
        </a:xfrm>
        <a:prstGeom prst="rightArrow">
          <a:avLst>
            <a:gd name="adj1" fmla="val 60000"/>
            <a:gd name="adj2" fmla="val 50000"/>
          </a:avLst>
        </a:prstGeom>
        <a:solidFill>
          <a:schemeClr val="accent5">
            <a:hueOff val="-7291290"/>
            <a:satOff val="-496"/>
            <a:lumOff val="117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rot="10800000">
        <a:off x="2359211" y="3663550"/>
        <a:ext cx="223463" cy="243188"/>
      </dsp:txXfrm>
    </dsp:sp>
    <dsp:sp modelId="{D2C73287-3020-4559-B026-CD1F08721556}">
      <dsp:nvSpPr>
        <dsp:cNvPr id="0" name=""/>
        <dsp:cNvSpPr/>
      </dsp:nvSpPr>
      <dsp:spPr>
        <a:xfrm>
          <a:off x="1040349" y="2705404"/>
          <a:ext cx="1200931" cy="1200931"/>
        </a:xfrm>
        <a:prstGeom prst="ellipse">
          <a:avLst/>
        </a:prstGeom>
        <a:solidFill>
          <a:schemeClr val="accent5">
            <a:hueOff val="-9721720"/>
            <a:satOff val="-661"/>
            <a:lumOff val="156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Mental Health Services</a:t>
          </a:r>
        </a:p>
      </dsp:txBody>
      <dsp:txXfrm>
        <a:off x="1216221" y="2881276"/>
        <a:ext cx="849187" cy="849187"/>
      </dsp:txXfrm>
    </dsp:sp>
    <dsp:sp modelId="{7C5D366A-1552-4700-82C0-B9E0031B5317}">
      <dsp:nvSpPr>
        <dsp:cNvPr id="0" name=""/>
        <dsp:cNvSpPr/>
      </dsp:nvSpPr>
      <dsp:spPr>
        <a:xfrm rot="16200000">
          <a:off x="1481198" y="2210618"/>
          <a:ext cx="319233" cy="405314"/>
        </a:xfrm>
        <a:prstGeom prst="rightArrow">
          <a:avLst>
            <a:gd name="adj1" fmla="val 60000"/>
            <a:gd name="adj2" fmla="val 50000"/>
          </a:avLst>
        </a:prstGeom>
        <a:solidFill>
          <a:schemeClr val="accent5">
            <a:hueOff val="-9721720"/>
            <a:satOff val="-661"/>
            <a:lumOff val="156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1529083" y="2339566"/>
        <a:ext cx="223463" cy="243188"/>
      </dsp:txXfrm>
    </dsp:sp>
    <dsp:sp modelId="{B94FF757-C60D-48DB-A809-18731DF32A2F}">
      <dsp:nvSpPr>
        <dsp:cNvPr id="0" name=""/>
        <dsp:cNvSpPr/>
      </dsp:nvSpPr>
      <dsp:spPr>
        <a:xfrm>
          <a:off x="1040349" y="902145"/>
          <a:ext cx="1200931" cy="1200931"/>
        </a:xfrm>
        <a:prstGeom prst="ellipse">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Voluntary and Community Organisations</a:t>
          </a:r>
        </a:p>
      </dsp:txBody>
      <dsp:txXfrm>
        <a:off x="1216221" y="1078017"/>
        <a:ext cx="849187" cy="849187"/>
      </dsp:txXfrm>
    </dsp:sp>
    <dsp:sp modelId="{B9762BD3-A3EF-41E3-88BE-E6F814B7BE36}">
      <dsp:nvSpPr>
        <dsp:cNvPr id="0" name=""/>
        <dsp:cNvSpPr/>
      </dsp:nvSpPr>
      <dsp:spPr>
        <a:xfrm rot="19800000">
          <a:off x="2254208" y="853657"/>
          <a:ext cx="319233" cy="405314"/>
        </a:xfrm>
        <a:prstGeom prst="rightArrow">
          <a:avLst>
            <a:gd name="adj1" fmla="val 60000"/>
            <a:gd name="adj2" fmla="val 50000"/>
          </a:avLst>
        </a:prstGeom>
        <a:solidFill>
          <a:schemeClr val="accent5">
            <a:hueOff val="-12152150"/>
            <a:satOff val="-826"/>
            <a:lumOff val="196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2260623" y="958663"/>
        <a:ext cx="223463" cy="24318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0AEAAC-4051-4114-B87C-A79B66E571E1}">
      <dsp:nvSpPr>
        <dsp:cNvPr id="0" name=""/>
        <dsp:cNvSpPr/>
      </dsp:nvSpPr>
      <dsp:spPr>
        <a:xfrm>
          <a:off x="2673660" y="1087439"/>
          <a:ext cx="1393083" cy="1393254"/>
        </a:xfrm>
        <a:prstGeom prst="ellipse">
          <a:avLst/>
        </a:prstGeom>
        <a:solidFill>
          <a:schemeClr val="accent4">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D4101B8F-036A-4950-9342-686D1C9364EB}">
      <dsp:nvSpPr>
        <dsp:cNvPr id="0" name=""/>
        <dsp:cNvSpPr/>
      </dsp:nvSpPr>
      <dsp:spPr>
        <a:xfrm>
          <a:off x="2572081" y="0"/>
          <a:ext cx="1596241" cy="85423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kern="1200" dirty="0"/>
            <a:t>Age UK</a:t>
          </a:r>
        </a:p>
      </dsp:txBody>
      <dsp:txXfrm>
        <a:off x="2572081" y="0"/>
        <a:ext cx="1596241" cy="854233"/>
      </dsp:txXfrm>
    </dsp:sp>
    <dsp:sp modelId="{53B014D2-7CB4-428B-8AD9-52E2AA49EC18}">
      <dsp:nvSpPr>
        <dsp:cNvPr id="0" name=""/>
        <dsp:cNvSpPr/>
      </dsp:nvSpPr>
      <dsp:spPr>
        <a:xfrm>
          <a:off x="3085516" y="1211909"/>
          <a:ext cx="1393083" cy="1393254"/>
        </a:xfrm>
        <a:prstGeom prst="ellipse">
          <a:avLst/>
        </a:prstGeom>
        <a:solidFill>
          <a:schemeClr val="accent4">
            <a:alpha val="50000"/>
            <a:hueOff val="1099990"/>
            <a:satOff val="-4867"/>
            <a:lumOff val="-81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3D024F16-A0BC-4823-BB90-5FA93DADCD6E}">
      <dsp:nvSpPr>
        <dsp:cNvPr id="0" name=""/>
        <dsp:cNvSpPr/>
      </dsp:nvSpPr>
      <dsp:spPr>
        <a:xfrm>
          <a:off x="4647195" y="811521"/>
          <a:ext cx="1509174" cy="93965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kern="1200" dirty="0"/>
            <a:t>Citizens Advice</a:t>
          </a:r>
        </a:p>
      </dsp:txBody>
      <dsp:txXfrm>
        <a:off x="4647195" y="811521"/>
        <a:ext cx="1509174" cy="939656"/>
      </dsp:txXfrm>
    </dsp:sp>
    <dsp:sp modelId="{FDD66678-6EA4-49CF-B020-DDA0B4C5D546}">
      <dsp:nvSpPr>
        <dsp:cNvPr id="0" name=""/>
        <dsp:cNvSpPr/>
      </dsp:nvSpPr>
      <dsp:spPr>
        <a:xfrm>
          <a:off x="3182716" y="1725978"/>
          <a:ext cx="1393083" cy="1393254"/>
        </a:xfrm>
        <a:prstGeom prst="ellipse">
          <a:avLst/>
        </a:prstGeom>
        <a:solidFill>
          <a:schemeClr val="accent4">
            <a:alpha val="50000"/>
            <a:hueOff val="2199979"/>
            <a:satOff val="-9734"/>
            <a:lumOff val="-163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EADA98E-0249-46E3-A6BF-46E7152A2557}">
      <dsp:nvSpPr>
        <dsp:cNvPr id="0" name=""/>
        <dsp:cNvSpPr/>
      </dsp:nvSpPr>
      <dsp:spPr>
        <a:xfrm>
          <a:off x="4792308" y="2007448"/>
          <a:ext cx="1480151" cy="100372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kern="1200" dirty="0"/>
            <a:t>Suffolk Family Carers</a:t>
          </a:r>
        </a:p>
      </dsp:txBody>
      <dsp:txXfrm>
        <a:off x="4792308" y="2007448"/>
        <a:ext cx="1480151" cy="1003724"/>
      </dsp:txXfrm>
    </dsp:sp>
    <dsp:sp modelId="{9F84AD91-E14D-465F-98FC-A0CBDC961B34}">
      <dsp:nvSpPr>
        <dsp:cNvPr id="0" name=""/>
        <dsp:cNvSpPr/>
      </dsp:nvSpPr>
      <dsp:spPr>
        <a:xfrm>
          <a:off x="2900036" y="2080485"/>
          <a:ext cx="1393083" cy="1393254"/>
        </a:xfrm>
        <a:prstGeom prst="ellipse">
          <a:avLst/>
        </a:prstGeom>
        <a:solidFill>
          <a:schemeClr val="accent4">
            <a:alpha val="50000"/>
            <a:hueOff val="3299968"/>
            <a:satOff val="-14601"/>
            <a:lumOff val="-245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194E0907-3410-43A7-A1C6-8BDAA9569406}">
      <dsp:nvSpPr>
        <dsp:cNvPr id="0" name=""/>
        <dsp:cNvSpPr/>
      </dsp:nvSpPr>
      <dsp:spPr>
        <a:xfrm>
          <a:off x="4153811" y="3352866"/>
          <a:ext cx="1596241" cy="91830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kern="1200" dirty="0"/>
            <a:t>Carers organisations</a:t>
          </a:r>
        </a:p>
      </dsp:txBody>
      <dsp:txXfrm>
        <a:off x="4153811" y="3352866"/>
        <a:ext cx="1596241" cy="918300"/>
      </dsp:txXfrm>
    </dsp:sp>
    <dsp:sp modelId="{09598123-1848-4FAE-9E33-5FE76BDE5B6B}">
      <dsp:nvSpPr>
        <dsp:cNvPr id="0" name=""/>
        <dsp:cNvSpPr/>
      </dsp:nvSpPr>
      <dsp:spPr>
        <a:xfrm>
          <a:off x="2447283" y="2080485"/>
          <a:ext cx="1393083" cy="1393254"/>
        </a:xfrm>
        <a:prstGeom prst="ellipse">
          <a:avLst/>
        </a:prstGeom>
        <a:solidFill>
          <a:schemeClr val="accent4">
            <a:alpha val="50000"/>
            <a:hueOff val="4399958"/>
            <a:satOff val="-19468"/>
            <a:lumOff val="-326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F62DB7A4-B0DF-44CC-9175-0187A5EB16FE}">
      <dsp:nvSpPr>
        <dsp:cNvPr id="0" name=""/>
        <dsp:cNvSpPr/>
      </dsp:nvSpPr>
      <dsp:spPr>
        <a:xfrm>
          <a:off x="990350" y="3352866"/>
          <a:ext cx="1596241" cy="91830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kern="1200" dirty="0"/>
            <a:t>Community transport schemes</a:t>
          </a:r>
        </a:p>
      </dsp:txBody>
      <dsp:txXfrm>
        <a:off x="990350" y="3352866"/>
        <a:ext cx="1596241" cy="918300"/>
      </dsp:txXfrm>
    </dsp:sp>
    <dsp:sp modelId="{D76CA00C-6C79-46D1-BE73-14620F898D55}">
      <dsp:nvSpPr>
        <dsp:cNvPr id="0" name=""/>
        <dsp:cNvSpPr/>
      </dsp:nvSpPr>
      <dsp:spPr>
        <a:xfrm>
          <a:off x="2164604" y="1725978"/>
          <a:ext cx="1393083" cy="1393254"/>
        </a:xfrm>
        <a:prstGeom prst="ellipse">
          <a:avLst/>
        </a:prstGeom>
        <a:solidFill>
          <a:schemeClr val="accent4">
            <a:alpha val="50000"/>
            <a:hueOff val="5499947"/>
            <a:satOff val="-24335"/>
            <a:lumOff val="-408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A3062D19-C753-404D-B27F-62D9C7DABA99}">
      <dsp:nvSpPr>
        <dsp:cNvPr id="0" name=""/>
        <dsp:cNvSpPr/>
      </dsp:nvSpPr>
      <dsp:spPr>
        <a:xfrm>
          <a:off x="467944" y="2007448"/>
          <a:ext cx="1480151" cy="100372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kern="1200" dirty="0"/>
            <a:t>Bereavement support</a:t>
          </a:r>
        </a:p>
      </dsp:txBody>
      <dsp:txXfrm>
        <a:off x="467944" y="2007448"/>
        <a:ext cx="1480151" cy="1003724"/>
      </dsp:txXfrm>
    </dsp:sp>
    <dsp:sp modelId="{0806F178-A3CE-4643-B2E5-30A517474ACF}">
      <dsp:nvSpPr>
        <dsp:cNvPr id="0" name=""/>
        <dsp:cNvSpPr/>
      </dsp:nvSpPr>
      <dsp:spPr>
        <a:xfrm>
          <a:off x="2265022" y="1283912"/>
          <a:ext cx="1393083" cy="1393254"/>
        </a:xfrm>
        <a:prstGeom prst="ellipse">
          <a:avLst/>
        </a:prstGeom>
        <a:solidFill>
          <a:schemeClr val="accent4">
            <a:alpha val="50000"/>
            <a:hueOff val="6599937"/>
            <a:satOff val="-29202"/>
            <a:lumOff val="-490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E50B9740-F7A4-4A2C-9330-A4F0A4160B4F}">
      <dsp:nvSpPr>
        <dsp:cNvPr id="0" name=""/>
        <dsp:cNvSpPr/>
      </dsp:nvSpPr>
      <dsp:spPr>
        <a:xfrm>
          <a:off x="584034" y="811521"/>
          <a:ext cx="1509174" cy="93965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kern="1200"/>
            <a:t>Local wellbeing groups</a:t>
          </a:r>
          <a:endParaRPr lang="en-GB" sz="2000" kern="1200" dirty="0"/>
        </a:p>
      </dsp:txBody>
      <dsp:txXfrm>
        <a:off x="584034" y="811521"/>
        <a:ext cx="1509174" cy="93965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E61271-6B69-44D8-8CFC-0F67A6E0D93F}">
      <dsp:nvSpPr>
        <dsp:cNvPr id="0" name=""/>
        <dsp:cNvSpPr/>
      </dsp:nvSpPr>
      <dsp:spPr>
        <a:xfrm>
          <a:off x="3086635" y="1109864"/>
          <a:ext cx="1486891" cy="1486891"/>
        </a:xfrm>
        <a:prstGeom prst="ellipse">
          <a:avLst/>
        </a:prstGeom>
        <a:solidFill>
          <a:schemeClr val="accent2">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86CA4F62-9E03-4471-90AD-B4869B1EC6E9}">
      <dsp:nvSpPr>
        <dsp:cNvPr id="0" name=""/>
        <dsp:cNvSpPr/>
      </dsp:nvSpPr>
      <dsp:spPr>
        <a:xfrm>
          <a:off x="2900774" y="0"/>
          <a:ext cx="1858613" cy="101247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GB" sz="2300" kern="1200"/>
            <a:t>Exercise groups</a:t>
          </a:r>
        </a:p>
      </dsp:txBody>
      <dsp:txXfrm>
        <a:off x="2900774" y="0"/>
        <a:ext cx="1858613" cy="1012474"/>
      </dsp:txXfrm>
    </dsp:sp>
    <dsp:sp modelId="{621DD759-57FA-48D9-A18B-53DFDA005FD7}">
      <dsp:nvSpPr>
        <dsp:cNvPr id="0" name=""/>
        <dsp:cNvSpPr/>
      </dsp:nvSpPr>
      <dsp:spPr>
        <a:xfrm>
          <a:off x="3559710" y="1426719"/>
          <a:ext cx="1486891" cy="1486891"/>
        </a:xfrm>
        <a:prstGeom prst="ellipse">
          <a:avLst/>
        </a:prstGeom>
        <a:solidFill>
          <a:schemeClr val="accent2">
            <a:alpha val="50000"/>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D124A7F9-FD21-48F7-8DC4-74B6949B34B7}">
      <dsp:nvSpPr>
        <dsp:cNvPr id="0" name=""/>
        <dsp:cNvSpPr/>
      </dsp:nvSpPr>
      <dsp:spPr>
        <a:xfrm>
          <a:off x="5166424" y="964261"/>
          <a:ext cx="1761346" cy="110890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GB" sz="2300" kern="1200"/>
            <a:t>Debt advice</a:t>
          </a:r>
        </a:p>
      </dsp:txBody>
      <dsp:txXfrm>
        <a:off x="5166424" y="964261"/>
        <a:ext cx="1761346" cy="1108900"/>
      </dsp:txXfrm>
    </dsp:sp>
    <dsp:sp modelId="{C2A843AC-D073-44E2-8D3F-5596E3447EFB}">
      <dsp:nvSpPr>
        <dsp:cNvPr id="0" name=""/>
        <dsp:cNvSpPr/>
      </dsp:nvSpPr>
      <dsp:spPr>
        <a:xfrm>
          <a:off x="3569256" y="1945879"/>
          <a:ext cx="1486891" cy="1486891"/>
        </a:xfrm>
        <a:prstGeom prst="ellipse">
          <a:avLst/>
        </a:prstGeom>
        <a:solidFill>
          <a:schemeClr val="accent2">
            <a:alpha val="50000"/>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82150E41-71C7-44F6-B644-789CC0A29784}">
      <dsp:nvSpPr>
        <dsp:cNvPr id="0" name=""/>
        <dsp:cNvSpPr/>
      </dsp:nvSpPr>
      <dsp:spPr>
        <a:xfrm>
          <a:off x="5166424" y="2617969"/>
          <a:ext cx="1761346" cy="123907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GB" sz="2300" kern="1200"/>
            <a:t>Housing support</a:t>
          </a:r>
        </a:p>
      </dsp:txBody>
      <dsp:txXfrm>
        <a:off x="5166424" y="2617969"/>
        <a:ext cx="1761346" cy="1239075"/>
      </dsp:txXfrm>
    </dsp:sp>
    <dsp:sp modelId="{9D79790B-08AC-42CB-B341-464550766EF6}">
      <dsp:nvSpPr>
        <dsp:cNvPr id="0" name=""/>
        <dsp:cNvSpPr/>
      </dsp:nvSpPr>
      <dsp:spPr>
        <a:xfrm>
          <a:off x="3092984" y="2258889"/>
          <a:ext cx="1486891" cy="1486891"/>
        </a:xfrm>
        <a:prstGeom prst="ellipse">
          <a:avLst/>
        </a:prstGeom>
        <a:solidFill>
          <a:schemeClr val="accent2">
            <a:alpha val="50000"/>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370E9CC6-A307-4EA9-BCCA-111A67AAFF7C}">
      <dsp:nvSpPr>
        <dsp:cNvPr id="0" name=""/>
        <dsp:cNvSpPr/>
      </dsp:nvSpPr>
      <dsp:spPr>
        <a:xfrm>
          <a:off x="2900774" y="3808832"/>
          <a:ext cx="1858613" cy="101247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GB" sz="2300" kern="1200"/>
            <a:t>Bereavement services</a:t>
          </a:r>
        </a:p>
      </dsp:txBody>
      <dsp:txXfrm>
        <a:off x="2900774" y="3808832"/>
        <a:ext cx="1858613" cy="1012474"/>
      </dsp:txXfrm>
    </dsp:sp>
    <dsp:sp modelId="{17CFA313-22BE-4BD2-A510-10F30B5B4BAA}">
      <dsp:nvSpPr>
        <dsp:cNvPr id="0" name=""/>
        <dsp:cNvSpPr/>
      </dsp:nvSpPr>
      <dsp:spPr>
        <a:xfrm>
          <a:off x="2604015" y="1945879"/>
          <a:ext cx="1486891" cy="1486891"/>
        </a:xfrm>
        <a:prstGeom prst="ellipse">
          <a:avLst/>
        </a:prstGeom>
        <a:solidFill>
          <a:schemeClr val="accent2">
            <a:alpha val="50000"/>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6BBBFC5-DDB9-48A2-8AFD-D615271580E2}">
      <dsp:nvSpPr>
        <dsp:cNvPr id="0" name=""/>
        <dsp:cNvSpPr/>
      </dsp:nvSpPr>
      <dsp:spPr>
        <a:xfrm>
          <a:off x="732391" y="2617969"/>
          <a:ext cx="1761346" cy="123907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GB" sz="2300" kern="1200"/>
            <a:t>Volunteering opportunities</a:t>
          </a:r>
        </a:p>
      </dsp:txBody>
      <dsp:txXfrm>
        <a:off x="732391" y="2617969"/>
        <a:ext cx="1761346" cy="1239075"/>
      </dsp:txXfrm>
    </dsp:sp>
    <dsp:sp modelId="{3150541A-20ED-49E7-B09F-44C9D66CE70D}">
      <dsp:nvSpPr>
        <dsp:cNvPr id="0" name=""/>
        <dsp:cNvSpPr/>
      </dsp:nvSpPr>
      <dsp:spPr>
        <a:xfrm>
          <a:off x="2623062" y="1388536"/>
          <a:ext cx="1486891" cy="1486891"/>
        </a:xfrm>
        <a:prstGeom prst="ellipse">
          <a:avLst/>
        </a:prstGeom>
        <a:solidFill>
          <a:schemeClr val="accent2">
            <a:alpha val="50000"/>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0B43F74E-EB87-4C66-8F13-99366E58521E}">
      <dsp:nvSpPr>
        <dsp:cNvPr id="0" name=""/>
        <dsp:cNvSpPr/>
      </dsp:nvSpPr>
      <dsp:spPr>
        <a:xfrm>
          <a:off x="732391" y="964261"/>
          <a:ext cx="1761346" cy="123907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GB" sz="2300" kern="1200"/>
            <a:t>Community activities</a:t>
          </a:r>
        </a:p>
      </dsp:txBody>
      <dsp:txXfrm>
        <a:off x="732391" y="964261"/>
        <a:ext cx="1761346" cy="123907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5751A5-4C75-4FF0-A96A-31CBA307407C}">
      <dsp:nvSpPr>
        <dsp:cNvPr id="0" name=""/>
        <dsp:cNvSpPr/>
      </dsp:nvSpPr>
      <dsp:spPr>
        <a:xfrm>
          <a:off x="1263" y="534173"/>
          <a:ext cx="2463517" cy="2463517"/>
        </a:xfrm>
        <a:prstGeom prst="ellipse">
          <a:avLst/>
        </a:prstGeom>
        <a:solidFill>
          <a:schemeClr val="accent5">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5576" tIns="21590" rIns="135576" bIns="21590" numCol="1" spcCol="1270" anchor="ctr" anchorCtr="0">
          <a:noAutofit/>
        </a:bodyPr>
        <a:lstStyle/>
        <a:p>
          <a:pPr marL="0" lvl="0" indent="0" algn="ctr" defTabSz="755650">
            <a:lnSpc>
              <a:spcPct val="90000"/>
            </a:lnSpc>
            <a:spcBef>
              <a:spcPct val="0"/>
            </a:spcBef>
            <a:spcAft>
              <a:spcPct val="35000"/>
            </a:spcAft>
            <a:buNone/>
          </a:pPr>
          <a:r>
            <a:rPr lang="en-GB" sz="1700" kern="1200"/>
            <a:t>Greater collaboration between services</a:t>
          </a:r>
        </a:p>
      </dsp:txBody>
      <dsp:txXfrm>
        <a:off x="362037" y="894947"/>
        <a:ext cx="1741969" cy="1741969"/>
      </dsp:txXfrm>
    </dsp:sp>
    <dsp:sp modelId="{213B73E0-B4EB-48D5-B5F3-474D99F50915}">
      <dsp:nvSpPr>
        <dsp:cNvPr id="0" name=""/>
        <dsp:cNvSpPr/>
      </dsp:nvSpPr>
      <dsp:spPr>
        <a:xfrm>
          <a:off x="1972077" y="534173"/>
          <a:ext cx="2463517" cy="2463517"/>
        </a:xfrm>
        <a:prstGeom prst="ellipse">
          <a:avLst/>
        </a:prstGeom>
        <a:solidFill>
          <a:schemeClr val="accent5">
            <a:alpha val="50000"/>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5576" tIns="21590" rIns="135576" bIns="21590" numCol="1" spcCol="1270" anchor="ctr" anchorCtr="0">
          <a:noAutofit/>
        </a:bodyPr>
        <a:lstStyle/>
        <a:p>
          <a:pPr marL="0" lvl="0" indent="0" algn="ctr" defTabSz="755650">
            <a:lnSpc>
              <a:spcPct val="90000"/>
            </a:lnSpc>
            <a:spcBef>
              <a:spcPct val="0"/>
            </a:spcBef>
            <a:spcAft>
              <a:spcPct val="35000"/>
            </a:spcAft>
            <a:buNone/>
          </a:pPr>
          <a:r>
            <a:rPr lang="en-GB" sz="1700" kern="1200" dirty="0"/>
            <a:t>Increased focus on prevention</a:t>
          </a:r>
        </a:p>
      </dsp:txBody>
      <dsp:txXfrm>
        <a:off x="2332851" y="894947"/>
        <a:ext cx="1741969" cy="1741969"/>
      </dsp:txXfrm>
    </dsp:sp>
    <dsp:sp modelId="{22A6B2B3-16F3-4439-9E06-19E4242A089F}">
      <dsp:nvSpPr>
        <dsp:cNvPr id="0" name=""/>
        <dsp:cNvSpPr/>
      </dsp:nvSpPr>
      <dsp:spPr>
        <a:xfrm>
          <a:off x="3942892" y="534173"/>
          <a:ext cx="2463517" cy="2463517"/>
        </a:xfrm>
        <a:prstGeom prst="ellipse">
          <a:avLst/>
        </a:prstGeom>
        <a:solidFill>
          <a:schemeClr val="accent5">
            <a:alpha val="50000"/>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5576" tIns="21590" rIns="135576" bIns="21590" numCol="1" spcCol="1270" anchor="ctr" anchorCtr="0">
          <a:noAutofit/>
        </a:bodyPr>
        <a:lstStyle/>
        <a:p>
          <a:pPr marL="0" lvl="0" indent="0" algn="ctr" defTabSz="755650">
            <a:lnSpc>
              <a:spcPct val="90000"/>
            </a:lnSpc>
            <a:spcBef>
              <a:spcPct val="0"/>
            </a:spcBef>
            <a:spcAft>
              <a:spcPct val="35000"/>
            </a:spcAft>
            <a:buNone/>
          </a:pPr>
          <a:r>
            <a:rPr lang="en-GB" sz="1700" kern="1200"/>
            <a:t>Stronger community partnerships</a:t>
          </a:r>
        </a:p>
      </dsp:txBody>
      <dsp:txXfrm>
        <a:off x="4303666" y="894947"/>
        <a:ext cx="1741969" cy="1741969"/>
      </dsp:txXfrm>
    </dsp:sp>
    <dsp:sp modelId="{D3EA5165-E29F-4812-B3EA-79E78E2585E5}">
      <dsp:nvSpPr>
        <dsp:cNvPr id="0" name=""/>
        <dsp:cNvSpPr/>
      </dsp:nvSpPr>
      <dsp:spPr>
        <a:xfrm>
          <a:off x="5913706" y="534173"/>
          <a:ext cx="2463517" cy="2463517"/>
        </a:xfrm>
        <a:prstGeom prst="ellipse">
          <a:avLst/>
        </a:prstGeom>
        <a:solidFill>
          <a:schemeClr val="accent5">
            <a:alpha val="50000"/>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5576" tIns="21590" rIns="135576" bIns="21590" numCol="1" spcCol="1270" anchor="ctr" anchorCtr="0">
          <a:noAutofit/>
        </a:bodyPr>
        <a:lstStyle/>
        <a:p>
          <a:pPr marL="0" lvl="0" indent="0" algn="ctr" defTabSz="755650">
            <a:lnSpc>
              <a:spcPct val="90000"/>
            </a:lnSpc>
            <a:spcBef>
              <a:spcPct val="0"/>
            </a:spcBef>
            <a:spcAft>
              <a:spcPct val="35000"/>
            </a:spcAft>
            <a:buNone/>
          </a:pPr>
          <a:r>
            <a:rPr lang="en-GB" sz="1700" kern="1200"/>
            <a:t>More integrated neighbourhood working</a:t>
          </a:r>
        </a:p>
      </dsp:txBody>
      <dsp:txXfrm>
        <a:off x="6274480" y="894947"/>
        <a:ext cx="1741969" cy="1741969"/>
      </dsp:txXfrm>
    </dsp:sp>
    <dsp:sp modelId="{35DB6289-1F49-446D-8553-709C4AACAF9F}">
      <dsp:nvSpPr>
        <dsp:cNvPr id="0" name=""/>
        <dsp:cNvSpPr/>
      </dsp:nvSpPr>
      <dsp:spPr>
        <a:xfrm>
          <a:off x="7884520" y="534173"/>
          <a:ext cx="2463517" cy="2463517"/>
        </a:xfrm>
        <a:prstGeom prst="ellipse">
          <a:avLst/>
        </a:prstGeom>
        <a:solidFill>
          <a:schemeClr val="accent5">
            <a:alpha val="50000"/>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5576" tIns="21590" rIns="135576" bIns="21590" numCol="1" spcCol="1270" anchor="ctr" anchorCtr="0">
          <a:noAutofit/>
        </a:bodyPr>
        <a:lstStyle/>
        <a:p>
          <a:pPr marL="0" lvl="0" indent="0" algn="ctr" defTabSz="755650">
            <a:lnSpc>
              <a:spcPct val="90000"/>
            </a:lnSpc>
            <a:spcBef>
              <a:spcPct val="0"/>
            </a:spcBef>
            <a:spcAft>
              <a:spcPct val="35000"/>
            </a:spcAft>
            <a:buNone/>
          </a:pPr>
          <a:r>
            <a:rPr lang="en-GB" sz="1700" kern="1200"/>
            <a:t>Improved patient experience</a:t>
          </a:r>
        </a:p>
      </dsp:txBody>
      <dsp:txXfrm>
        <a:off x="8245294" y="894947"/>
        <a:ext cx="1741969" cy="174196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837196-3F37-4BD4-A8D1-27C88E190C92}">
      <dsp:nvSpPr>
        <dsp:cNvPr id="0" name=""/>
        <dsp:cNvSpPr/>
      </dsp:nvSpPr>
      <dsp:spPr>
        <a:xfrm rot="10800000">
          <a:off x="1880153" y="698"/>
          <a:ext cx="6882285" cy="586582"/>
        </a:xfrm>
        <a:prstGeom prst="homePlat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8667" tIns="60960" rIns="113792" bIns="60960" numCol="1" spcCol="1270" anchor="ctr" anchorCtr="0">
          <a:noAutofit/>
        </a:bodyPr>
        <a:lstStyle/>
        <a:p>
          <a:pPr marL="0" lvl="0" indent="0" algn="ctr" defTabSz="711200">
            <a:lnSpc>
              <a:spcPct val="90000"/>
            </a:lnSpc>
            <a:spcBef>
              <a:spcPct val="0"/>
            </a:spcBef>
            <a:spcAft>
              <a:spcPct val="35000"/>
            </a:spcAft>
            <a:buNone/>
          </a:pPr>
          <a:r>
            <a:rPr lang="en-GB" sz="1600" b="1" i="0" kern="1200" baseline="0" dirty="0"/>
            <a:t>Medicine Optimisation Teams</a:t>
          </a:r>
          <a:r>
            <a:rPr lang="en-GB" sz="1600" kern="1200" dirty="0"/>
            <a:t>: </a:t>
          </a:r>
          <a:r>
            <a:rPr lang="en-GB" sz="1600" b="0" i="0" kern="1200" dirty="0"/>
            <a:t>Supporting safe, effective and evidence-based prescribing.</a:t>
          </a:r>
          <a:endParaRPr lang="en-GB" sz="1600" kern="1200" dirty="0"/>
        </a:p>
      </dsp:txBody>
      <dsp:txXfrm rot="10800000">
        <a:off x="2026798" y="698"/>
        <a:ext cx="6735640" cy="586582"/>
      </dsp:txXfrm>
    </dsp:sp>
    <dsp:sp modelId="{431AB4F6-DAF0-408E-A0C3-6511463D66F7}">
      <dsp:nvSpPr>
        <dsp:cNvPr id="0" name=""/>
        <dsp:cNvSpPr/>
      </dsp:nvSpPr>
      <dsp:spPr>
        <a:xfrm>
          <a:off x="1586862" y="698"/>
          <a:ext cx="586582" cy="586582"/>
        </a:xfrm>
        <a:prstGeom prst="ellipse">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C2F2F1-44A0-4CCC-B713-8462399E7927}">
      <dsp:nvSpPr>
        <dsp:cNvPr id="0" name=""/>
        <dsp:cNvSpPr/>
      </dsp:nvSpPr>
      <dsp:spPr>
        <a:xfrm rot="10800000">
          <a:off x="1880153" y="736670"/>
          <a:ext cx="6882285" cy="586582"/>
        </a:xfrm>
        <a:prstGeom prst="homePlate">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8667" tIns="60960" rIns="113792" bIns="60960" numCol="1" spcCol="1270" anchor="ctr" anchorCtr="0">
          <a:noAutofit/>
        </a:bodyPr>
        <a:lstStyle/>
        <a:p>
          <a:pPr marL="0" lvl="0" indent="0" algn="ctr" defTabSz="711200">
            <a:lnSpc>
              <a:spcPct val="90000"/>
            </a:lnSpc>
            <a:spcBef>
              <a:spcPct val="0"/>
            </a:spcBef>
            <a:spcAft>
              <a:spcPct val="35000"/>
            </a:spcAft>
            <a:buNone/>
          </a:pPr>
          <a:r>
            <a:rPr lang="en-GB" sz="1600" b="1" i="0" kern="1200" baseline="0" dirty="0"/>
            <a:t>Continuing Healthcare Teams: </a:t>
          </a:r>
          <a:r>
            <a:rPr lang="en-GB" sz="1600" b="0" i="0" kern="1200" dirty="0"/>
            <a:t>Supporting individuals with complex healthcare needs.</a:t>
          </a:r>
          <a:endParaRPr lang="en-GB" sz="1600" b="1" i="0" kern="1200" baseline="0" dirty="0"/>
        </a:p>
      </dsp:txBody>
      <dsp:txXfrm rot="10800000">
        <a:off x="2026798" y="736670"/>
        <a:ext cx="6735640" cy="586582"/>
      </dsp:txXfrm>
    </dsp:sp>
    <dsp:sp modelId="{C76B7CDC-0170-4361-9582-BBA7CBF3EE56}">
      <dsp:nvSpPr>
        <dsp:cNvPr id="0" name=""/>
        <dsp:cNvSpPr/>
      </dsp:nvSpPr>
      <dsp:spPr>
        <a:xfrm>
          <a:off x="1586862" y="736670"/>
          <a:ext cx="586582" cy="586582"/>
        </a:xfrm>
        <a:prstGeom prst="ellipse">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3DA207-0A84-4ABE-AEF9-022A06F634A8}">
      <dsp:nvSpPr>
        <dsp:cNvPr id="0" name=""/>
        <dsp:cNvSpPr/>
      </dsp:nvSpPr>
      <dsp:spPr>
        <a:xfrm rot="10800000">
          <a:off x="1880153" y="1472641"/>
          <a:ext cx="6882285" cy="586582"/>
        </a:xfrm>
        <a:prstGeom prst="homePlate">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8667" tIns="60960" rIns="113792" bIns="60960" numCol="1" spcCol="1270" anchor="ctr" anchorCtr="0">
          <a:noAutofit/>
        </a:bodyPr>
        <a:lstStyle/>
        <a:p>
          <a:pPr marL="0" lvl="0" indent="0" algn="ctr" defTabSz="711200">
            <a:lnSpc>
              <a:spcPct val="90000"/>
            </a:lnSpc>
            <a:spcBef>
              <a:spcPct val="0"/>
            </a:spcBef>
            <a:spcAft>
              <a:spcPct val="35000"/>
            </a:spcAft>
            <a:buNone/>
          </a:pPr>
          <a:r>
            <a:rPr lang="en-GB" sz="1600" b="1" i="0" kern="1200" dirty="0"/>
            <a:t>Workforce and Education Teams: </a:t>
          </a:r>
          <a:r>
            <a:rPr lang="en-GB" sz="1600" b="0" i="0" kern="1200" dirty="0"/>
            <a:t>Supporting training, development and professional growth.</a:t>
          </a:r>
          <a:endParaRPr lang="en-GB" sz="1600" b="1" i="0" kern="1200" baseline="0" dirty="0"/>
        </a:p>
      </dsp:txBody>
      <dsp:txXfrm rot="10800000">
        <a:off x="2026798" y="1472641"/>
        <a:ext cx="6735640" cy="586582"/>
      </dsp:txXfrm>
    </dsp:sp>
    <dsp:sp modelId="{BFFB9591-48A8-4E20-A1B0-17C6449FF4CA}">
      <dsp:nvSpPr>
        <dsp:cNvPr id="0" name=""/>
        <dsp:cNvSpPr/>
      </dsp:nvSpPr>
      <dsp:spPr>
        <a:xfrm>
          <a:off x="1586862" y="1472641"/>
          <a:ext cx="586582" cy="586582"/>
        </a:xfrm>
        <a:prstGeom prst="ellipse">
          <a:avLst/>
        </a:prstGeom>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F69F9C2-6018-4EC4-AB29-293271D9272A}">
      <dsp:nvSpPr>
        <dsp:cNvPr id="0" name=""/>
        <dsp:cNvSpPr/>
      </dsp:nvSpPr>
      <dsp:spPr>
        <a:xfrm rot="10800000">
          <a:off x="1880153" y="2208612"/>
          <a:ext cx="6882285" cy="586582"/>
        </a:xfrm>
        <a:prstGeom prst="homePlate">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8667" tIns="60960" rIns="113792" bIns="60960" numCol="1" spcCol="1270" anchor="ctr" anchorCtr="0">
          <a:noAutofit/>
        </a:bodyPr>
        <a:lstStyle/>
        <a:p>
          <a:pPr marL="0" lvl="0" indent="0" algn="ctr" defTabSz="711200">
            <a:lnSpc>
              <a:spcPct val="90000"/>
            </a:lnSpc>
            <a:spcBef>
              <a:spcPct val="0"/>
            </a:spcBef>
            <a:spcAft>
              <a:spcPct val="35000"/>
            </a:spcAft>
            <a:buNone/>
          </a:pPr>
          <a:r>
            <a:rPr lang="en-GB" sz="1600" b="1" i="0" kern="1200" baseline="0" dirty="0"/>
            <a:t>Infection Control Teams: </a:t>
          </a:r>
          <a:r>
            <a:rPr lang="en-GB" sz="1600" b="0" i="0" kern="1200" baseline="0" dirty="0"/>
            <a:t>Promoting safe practice and reducing infection risks.</a:t>
          </a:r>
        </a:p>
      </dsp:txBody>
      <dsp:txXfrm rot="10800000">
        <a:off x="2026798" y="2208612"/>
        <a:ext cx="6735640" cy="586582"/>
      </dsp:txXfrm>
    </dsp:sp>
    <dsp:sp modelId="{5431BFE1-E0B4-439C-AC6C-4790FFC9C1D9}">
      <dsp:nvSpPr>
        <dsp:cNvPr id="0" name=""/>
        <dsp:cNvSpPr/>
      </dsp:nvSpPr>
      <dsp:spPr>
        <a:xfrm>
          <a:off x="1586862" y="2208612"/>
          <a:ext cx="586582" cy="586582"/>
        </a:xfrm>
        <a:prstGeom prst="ellipse">
          <a:avLst/>
        </a:prstGeom>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AC17BCD-FE08-48AE-B57C-432DB1932F39}">
      <dsp:nvSpPr>
        <dsp:cNvPr id="0" name=""/>
        <dsp:cNvSpPr/>
      </dsp:nvSpPr>
      <dsp:spPr>
        <a:xfrm rot="10800000">
          <a:off x="1880153" y="2944583"/>
          <a:ext cx="6882285" cy="586582"/>
        </a:xfrm>
        <a:prstGeom prst="homePlate">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8667" tIns="60960" rIns="113792" bIns="60960" numCol="1" spcCol="1270" anchor="ctr" anchorCtr="0">
          <a:noAutofit/>
        </a:bodyPr>
        <a:lstStyle/>
        <a:p>
          <a:pPr marL="0" lvl="0" indent="0" algn="ctr" defTabSz="711200">
            <a:lnSpc>
              <a:spcPct val="90000"/>
            </a:lnSpc>
            <a:spcBef>
              <a:spcPct val="0"/>
            </a:spcBef>
            <a:spcAft>
              <a:spcPct val="35000"/>
            </a:spcAft>
            <a:buNone/>
          </a:pPr>
          <a:r>
            <a:rPr lang="en-GB" sz="1600" b="1" i="0" kern="1200" baseline="0" dirty="0"/>
            <a:t>Safeguarding:</a:t>
          </a:r>
          <a:r>
            <a:rPr lang="en-GB" sz="1600" kern="1200" dirty="0"/>
            <a:t> Supporting the protection of adults and children at risk.</a:t>
          </a:r>
          <a:endParaRPr lang="en-GB" sz="1600" b="1" i="0" kern="1200" baseline="0" dirty="0"/>
        </a:p>
      </dsp:txBody>
      <dsp:txXfrm rot="10800000">
        <a:off x="2026798" y="2944583"/>
        <a:ext cx="6735640" cy="586582"/>
      </dsp:txXfrm>
    </dsp:sp>
    <dsp:sp modelId="{55E5202D-6B35-4F63-9FF1-21D7EC239EA5}">
      <dsp:nvSpPr>
        <dsp:cNvPr id="0" name=""/>
        <dsp:cNvSpPr/>
      </dsp:nvSpPr>
      <dsp:spPr>
        <a:xfrm>
          <a:off x="1586862" y="2944583"/>
          <a:ext cx="586582" cy="586582"/>
        </a:xfrm>
        <a:prstGeom prst="ellipse">
          <a:avLst/>
        </a:prstGeom>
        <a:blipFill>
          <a:blip xmlns:r="http://schemas.openxmlformats.org/officeDocument/2006/relationships">
            <a:extLst>
              <a:ext uri="{96DAC541-7B7A-43D3-8B79-37D633B846F1}">
                <asvg:svgBlip xmlns:asvg="http://schemas.microsoft.com/office/drawing/2016/SVG/main" r:embed="rId5"/>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3E5136-F70D-4F9A-8E13-B3EFB505C967}">
      <dsp:nvSpPr>
        <dsp:cNvPr id="0" name=""/>
        <dsp:cNvSpPr/>
      </dsp:nvSpPr>
      <dsp:spPr>
        <a:xfrm>
          <a:off x="1113922" y="1322"/>
          <a:ext cx="1020796" cy="1020796"/>
        </a:xfrm>
        <a:prstGeom prst="ellipse">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969707-8034-423E-BD4F-F66281E9CB87}">
      <dsp:nvSpPr>
        <dsp:cNvPr id="0" name=""/>
        <dsp:cNvSpPr/>
      </dsp:nvSpPr>
      <dsp:spPr>
        <a:xfrm>
          <a:off x="1264531" y="151932"/>
          <a:ext cx="719578" cy="719578"/>
        </a:xfrm>
        <a:prstGeom prst="ellipse">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D38513A-0E28-4A4B-9A9A-4FF45D45CBA4}">
      <dsp:nvSpPr>
        <dsp:cNvPr id="0" name=""/>
        <dsp:cNvSpPr/>
      </dsp:nvSpPr>
      <dsp:spPr>
        <a:xfrm>
          <a:off x="787602" y="1340072"/>
          <a:ext cx="1673437" cy="669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a:pPr>
          <a:r>
            <a:rPr lang="en-GB" sz="1400" kern="1200"/>
            <a:t>Immunisations</a:t>
          </a:r>
        </a:p>
      </dsp:txBody>
      <dsp:txXfrm>
        <a:off x="787602" y="1340072"/>
        <a:ext cx="1673437" cy="669375"/>
      </dsp:txXfrm>
    </dsp:sp>
    <dsp:sp modelId="{72E2EA2B-30F1-4980-9835-F83DF133F020}">
      <dsp:nvSpPr>
        <dsp:cNvPr id="0" name=""/>
        <dsp:cNvSpPr/>
      </dsp:nvSpPr>
      <dsp:spPr>
        <a:xfrm>
          <a:off x="3080211" y="1322"/>
          <a:ext cx="1020796" cy="1020796"/>
        </a:xfrm>
        <a:prstGeom prst="ellipse">
          <a:avLst/>
        </a:prstGeom>
        <a:solidFill>
          <a:schemeClr val="accent4">
            <a:hueOff val="1319987"/>
            <a:satOff val="-5840"/>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20F415-37F5-4DAF-9E1C-43AF6930BE94}">
      <dsp:nvSpPr>
        <dsp:cNvPr id="0" name=""/>
        <dsp:cNvSpPr/>
      </dsp:nvSpPr>
      <dsp:spPr>
        <a:xfrm>
          <a:off x="3230820" y="151932"/>
          <a:ext cx="719578" cy="719578"/>
        </a:xfrm>
        <a:prstGeom prst="ellipse">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19050" cap="flat" cmpd="sng" algn="ctr">
          <a:solidFill>
            <a:schemeClr val="accent4">
              <a:hueOff val="1319987"/>
              <a:satOff val="-5840"/>
              <a:lumOff val="-981"/>
              <a:alphaOff val="0"/>
            </a:schemeClr>
          </a:solidFill>
          <a:prstDash val="solid"/>
          <a:miter lim="800000"/>
        </a:ln>
        <a:effectLst/>
      </dsp:spPr>
      <dsp:style>
        <a:lnRef idx="2">
          <a:scrgbClr r="0" g="0" b="0"/>
        </a:lnRef>
        <a:fillRef idx="1">
          <a:scrgbClr r="0" g="0" b="0"/>
        </a:fillRef>
        <a:effectRef idx="0">
          <a:scrgbClr r="0" g="0" b="0"/>
        </a:effectRef>
        <a:fontRef idx="minor"/>
      </dsp:style>
    </dsp:sp>
    <dsp:sp modelId="{2C99ED2A-B2FA-4FB0-A68E-331DCA3308B8}">
      <dsp:nvSpPr>
        <dsp:cNvPr id="0" name=""/>
        <dsp:cNvSpPr/>
      </dsp:nvSpPr>
      <dsp:spPr>
        <a:xfrm>
          <a:off x="2753891" y="1340072"/>
          <a:ext cx="1673437" cy="669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a:pPr>
          <a:r>
            <a:rPr lang="en-GB" sz="1400" kern="1200" dirty="0"/>
            <a:t>NHS Health Checks</a:t>
          </a:r>
        </a:p>
      </dsp:txBody>
      <dsp:txXfrm>
        <a:off x="2753891" y="1340072"/>
        <a:ext cx="1673437" cy="669375"/>
      </dsp:txXfrm>
    </dsp:sp>
    <dsp:sp modelId="{B0F246F5-EB59-47B3-9385-E62605411D92}">
      <dsp:nvSpPr>
        <dsp:cNvPr id="0" name=""/>
        <dsp:cNvSpPr/>
      </dsp:nvSpPr>
      <dsp:spPr>
        <a:xfrm>
          <a:off x="5046500" y="1322"/>
          <a:ext cx="1020796" cy="1020796"/>
        </a:xfrm>
        <a:prstGeom prst="ellipse">
          <a:avLst/>
        </a:prstGeom>
        <a:solidFill>
          <a:schemeClr val="accent4">
            <a:hueOff val="2639975"/>
            <a:satOff val="-11681"/>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FF8374-AD39-403F-A014-B0A3EE0A8E32}">
      <dsp:nvSpPr>
        <dsp:cNvPr id="0" name=""/>
        <dsp:cNvSpPr/>
      </dsp:nvSpPr>
      <dsp:spPr>
        <a:xfrm>
          <a:off x="5197110" y="151932"/>
          <a:ext cx="719578" cy="719578"/>
        </a:xfrm>
        <a:prstGeom prst="ellipse">
          <a:avLst/>
        </a:prstGeom>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w="19050" cap="flat" cmpd="sng" algn="ctr">
          <a:solidFill>
            <a:schemeClr val="accent4">
              <a:hueOff val="2639975"/>
              <a:satOff val="-11681"/>
              <a:lumOff val="-1961"/>
              <a:alphaOff val="0"/>
            </a:schemeClr>
          </a:solidFill>
          <a:prstDash val="solid"/>
          <a:miter lim="800000"/>
        </a:ln>
        <a:effectLst/>
      </dsp:spPr>
      <dsp:style>
        <a:lnRef idx="2">
          <a:scrgbClr r="0" g="0" b="0"/>
        </a:lnRef>
        <a:fillRef idx="1">
          <a:scrgbClr r="0" g="0" b="0"/>
        </a:fillRef>
        <a:effectRef idx="0">
          <a:scrgbClr r="0" g="0" b="0"/>
        </a:effectRef>
        <a:fontRef idx="minor"/>
      </dsp:style>
    </dsp:sp>
    <dsp:sp modelId="{EE119FAD-C99E-476F-B98E-866EAA662676}">
      <dsp:nvSpPr>
        <dsp:cNvPr id="0" name=""/>
        <dsp:cNvSpPr/>
      </dsp:nvSpPr>
      <dsp:spPr>
        <a:xfrm>
          <a:off x="4720180" y="1340072"/>
          <a:ext cx="1673437" cy="669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a:pPr>
          <a:r>
            <a:rPr lang="en-GB" sz="1400" kern="1200"/>
            <a:t>Cancer screening programmes</a:t>
          </a:r>
        </a:p>
      </dsp:txBody>
      <dsp:txXfrm>
        <a:off x="4720180" y="1340072"/>
        <a:ext cx="1673437" cy="669375"/>
      </dsp:txXfrm>
    </dsp:sp>
    <dsp:sp modelId="{1341A980-F522-43AF-8B16-66D3B3BDA8EC}">
      <dsp:nvSpPr>
        <dsp:cNvPr id="0" name=""/>
        <dsp:cNvSpPr/>
      </dsp:nvSpPr>
      <dsp:spPr>
        <a:xfrm>
          <a:off x="1113922" y="2427807"/>
          <a:ext cx="1020796" cy="1020796"/>
        </a:xfrm>
        <a:prstGeom prst="ellipse">
          <a:avLst/>
        </a:prstGeom>
        <a:solidFill>
          <a:schemeClr val="accent4">
            <a:hueOff val="3959962"/>
            <a:satOff val="-17521"/>
            <a:lumOff val="-294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7C1F7C-912C-4724-89A5-A799ED84F949}">
      <dsp:nvSpPr>
        <dsp:cNvPr id="0" name=""/>
        <dsp:cNvSpPr/>
      </dsp:nvSpPr>
      <dsp:spPr>
        <a:xfrm>
          <a:off x="1264531" y="2578416"/>
          <a:ext cx="719578" cy="719578"/>
        </a:xfrm>
        <a:prstGeom prst="ellipse">
          <a:avLst/>
        </a:prstGeom>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w="19050" cap="flat" cmpd="sng" algn="ctr">
          <a:solidFill>
            <a:schemeClr val="accent4">
              <a:hueOff val="3959962"/>
              <a:satOff val="-17521"/>
              <a:lumOff val="-2942"/>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9D23ED-5289-4B80-B846-B9D31833A263}">
      <dsp:nvSpPr>
        <dsp:cNvPr id="0" name=""/>
        <dsp:cNvSpPr/>
      </dsp:nvSpPr>
      <dsp:spPr>
        <a:xfrm>
          <a:off x="787602" y="3766557"/>
          <a:ext cx="1673437" cy="669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a:pPr>
          <a:r>
            <a:rPr lang="en-GB" sz="1400" kern="1200"/>
            <a:t>Smoking cessation support</a:t>
          </a:r>
        </a:p>
      </dsp:txBody>
      <dsp:txXfrm>
        <a:off x="787602" y="3766557"/>
        <a:ext cx="1673437" cy="669375"/>
      </dsp:txXfrm>
    </dsp:sp>
    <dsp:sp modelId="{39E832AA-3AF7-42B3-A0F9-963A2FE3C9A5}">
      <dsp:nvSpPr>
        <dsp:cNvPr id="0" name=""/>
        <dsp:cNvSpPr/>
      </dsp:nvSpPr>
      <dsp:spPr>
        <a:xfrm>
          <a:off x="3080211" y="2427807"/>
          <a:ext cx="1020796" cy="1020796"/>
        </a:xfrm>
        <a:prstGeom prst="ellipse">
          <a:avLst/>
        </a:prstGeom>
        <a:solidFill>
          <a:schemeClr val="accent4">
            <a:hueOff val="5279950"/>
            <a:satOff val="-23362"/>
            <a:lumOff val="-3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93BE5B-296F-4CB6-8A99-01EA02FCA9F2}">
      <dsp:nvSpPr>
        <dsp:cNvPr id="0" name=""/>
        <dsp:cNvSpPr/>
      </dsp:nvSpPr>
      <dsp:spPr>
        <a:xfrm>
          <a:off x="3230820" y="2578416"/>
          <a:ext cx="719578" cy="719578"/>
        </a:xfrm>
        <a:prstGeom prst="ellipse">
          <a:avLst/>
        </a:prstGeom>
        <a:blipFill>
          <a:blip xmlns:r="http://schemas.openxmlformats.org/officeDocument/2006/relationships">
            <a:extLst>
              <a:ext uri="{96DAC541-7B7A-43D3-8B79-37D633B846F1}">
                <asvg:svgBlip xmlns:asvg="http://schemas.microsoft.com/office/drawing/2016/SVG/main" r:embed="rId5"/>
              </a:ext>
            </a:extLst>
          </a:blip>
          <a:srcRect/>
          <a:stretch>
            <a:fillRect/>
          </a:stretch>
        </a:blipFill>
        <a:ln w="19050" cap="flat" cmpd="sng" algn="ctr">
          <a:solidFill>
            <a:schemeClr val="accent4">
              <a:hueOff val="5279950"/>
              <a:satOff val="-23362"/>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9EB83F-0187-42D9-BFB5-9A66608C4AD2}">
      <dsp:nvSpPr>
        <dsp:cNvPr id="0" name=""/>
        <dsp:cNvSpPr/>
      </dsp:nvSpPr>
      <dsp:spPr>
        <a:xfrm>
          <a:off x="2753891" y="3766557"/>
          <a:ext cx="1673437" cy="669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a:pPr>
          <a:r>
            <a:rPr lang="en-GB" sz="1400" kern="1200"/>
            <a:t>Weight management services</a:t>
          </a:r>
        </a:p>
      </dsp:txBody>
      <dsp:txXfrm>
        <a:off x="2753891" y="3766557"/>
        <a:ext cx="1673437" cy="669375"/>
      </dsp:txXfrm>
    </dsp:sp>
    <dsp:sp modelId="{03C5E5EF-8D02-466C-9908-CB33FEB04FF5}">
      <dsp:nvSpPr>
        <dsp:cNvPr id="0" name=""/>
        <dsp:cNvSpPr/>
      </dsp:nvSpPr>
      <dsp:spPr>
        <a:xfrm>
          <a:off x="5046500" y="2427807"/>
          <a:ext cx="1020796" cy="1020796"/>
        </a:xfrm>
        <a:prstGeom prst="ellipse">
          <a:avLst/>
        </a:prstGeom>
        <a:solidFill>
          <a:schemeClr val="accent4">
            <a:hueOff val="6599937"/>
            <a:satOff val="-29202"/>
            <a:lumOff val="-490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6AC01F-A3E9-4B20-9024-83A1A0485F81}">
      <dsp:nvSpPr>
        <dsp:cNvPr id="0" name=""/>
        <dsp:cNvSpPr/>
      </dsp:nvSpPr>
      <dsp:spPr>
        <a:xfrm>
          <a:off x="5197110" y="2578416"/>
          <a:ext cx="719578" cy="719578"/>
        </a:xfrm>
        <a:prstGeom prst="ellipse">
          <a:avLst/>
        </a:prstGeom>
        <a:blipFill>
          <a:blip xmlns:r="http://schemas.openxmlformats.org/officeDocument/2006/relationships">
            <a:extLst>
              <a:ext uri="{96DAC541-7B7A-43D3-8B79-37D633B846F1}">
                <asvg:svgBlip xmlns:asvg="http://schemas.microsoft.com/office/drawing/2016/SVG/main" r:embed="rId6"/>
              </a:ext>
            </a:extLst>
          </a:blip>
          <a:srcRect/>
          <a:stretch>
            <a:fillRect/>
          </a:stretch>
        </a:blipFill>
        <a:ln w="19050" cap="flat" cmpd="sng" algn="ctr">
          <a:solidFill>
            <a:schemeClr val="accent4">
              <a:hueOff val="6599937"/>
              <a:satOff val="-29202"/>
              <a:lumOff val="-4903"/>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02BCD7-C5FA-4C53-A0FF-BC7FDC0D50D8}">
      <dsp:nvSpPr>
        <dsp:cNvPr id="0" name=""/>
        <dsp:cNvSpPr/>
      </dsp:nvSpPr>
      <dsp:spPr>
        <a:xfrm>
          <a:off x="4720180" y="3766557"/>
          <a:ext cx="1673437" cy="669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a:pPr>
          <a:r>
            <a:rPr lang="en-GB" sz="1400" kern="1200"/>
            <a:t>Cardiovascular disease prevention</a:t>
          </a:r>
        </a:p>
      </dsp:txBody>
      <dsp:txXfrm>
        <a:off x="4720180" y="3766557"/>
        <a:ext cx="1673437" cy="66937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24/layout/IconCircleLabelList">
  <dgm:title val=""/>
  <dgm:desc val=""/>
  <dgm:catLst>
    <dgm:cat type="list" pri="18500"/>
    <dgm:cat type="picture" pri="8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43"/>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node1">
          <dgm:alg type="sp"/>
          <dgm:shape xmlns:r="http://schemas.openxmlformats.org/officeDocument/2006/relationships" type="ellipse" r:blip="">
            <dgm:adjLst/>
          </dgm:shape>
          <dgm:presOf/>
          <dgm:constrLst/>
          <dgm:ruleLst/>
        </dgm:layoutNode>
        <dgm:layoutNode name="iconRect" styleLbl="solidFgAcc1">
          <dgm:alg type="sp"/>
          <dgm:shape xmlns:r="http://schemas.openxmlformats.org/officeDocument/2006/relationships" type="ellipse"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09AADD9-75D9-FE64-3740-09D7204EB9F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7BA51289-0BED-BF20-02BF-119E1762244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00A282-90BA-4043-8001-BE3DB5328A83}" type="datetimeFigureOut">
              <a:rPr lang="en-GB" smtClean="0"/>
              <a:t>20/08/2026</a:t>
            </a:fld>
            <a:endParaRPr lang="en-GB"/>
          </a:p>
        </p:txBody>
      </p:sp>
      <p:sp>
        <p:nvSpPr>
          <p:cNvPr id="4" name="Footer Placeholder 3">
            <a:extLst>
              <a:ext uri="{FF2B5EF4-FFF2-40B4-BE49-F238E27FC236}">
                <a16:creationId xmlns:a16="http://schemas.microsoft.com/office/drawing/2014/main" id="{0FD91EF9-EA19-442A-079C-0074516B392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487043FC-2A50-0EB0-E3BD-5ECC0F052F5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638D601-26E6-4F14-B7C1-929409D108DF}" type="slidenum">
              <a:rPr lang="en-GB" smtClean="0"/>
              <a:t>‹#›</a:t>
            </a:fld>
            <a:endParaRPr lang="en-GB"/>
          </a:p>
        </p:txBody>
      </p:sp>
    </p:spTree>
    <p:extLst>
      <p:ext uri="{BB962C8B-B14F-4D97-AF65-F5344CB8AC3E}">
        <p14:creationId xmlns:p14="http://schemas.microsoft.com/office/powerpoint/2010/main" val="9699292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17DE89-B31A-492A-A1BF-1DA2FB0AEA9A}" type="datetimeFigureOut">
              <a:rPr lang="en-GB" smtClean="0"/>
              <a:t>20/08/2026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FF2ACC-535B-419C-B900-E255D13D3763}" type="slidenum">
              <a:rPr lang="en-GB" smtClean="0"/>
              <a:t>‹#›</a:t>
            </a:fld>
            <a:endParaRPr lang="en-GB"/>
          </a:p>
        </p:txBody>
      </p:sp>
    </p:spTree>
    <p:extLst>
      <p:ext uri="{BB962C8B-B14F-4D97-AF65-F5344CB8AC3E}">
        <p14:creationId xmlns:p14="http://schemas.microsoft.com/office/powerpoint/2010/main" val="1487252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10"/>
          </p:nvPr>
        </p:nvSpPr>
        <p:spPr/>
        <p:txBody>
          <a:bodyPr rtlCol="0"/>
          <a:lstStyle/>
          <a:p>
            <a:pPr rtl="0"/>
            <a:fld id="{32674CE4-FBD8-4481-AEFB-CA53E599A745}" type="slidenum">
              <a:rPr lang="en-GB" smtClean="0"/>
              <a:t>1</a:t>
            </a:fld>
            <a:endParaRPr lang="en-GB" dirty="0"/>
          </a:p>
        </p:txBody>
      </p:sp>
    </p:spTree>
    <p:extLst>
      <p:ext uri="{BB962C8B-B14F-4D97-AF65-F5344CB8AC3E}">
        <p14:creationId xmlns:p14="http://schemas.microsoft.com/office/powerpoint/2010/main" val="2147974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FF2ACC-535B-419C-B900-E255D13D3763}" type="slidenum">
              <a:rPr lang="en-GB" smtClean="0"/>
              <a:t>13</a:t>
            </a:fld>
            <a:endParaRPr lang="en-GB"/>
          </a:p>
        </p:txBody>
      </p:sp>
    </p:spTree>
    <p:extLst>
      <p:ext uri="{BB962C8B-B14F-4D97-AF65-F5344CB8AC3E}">
        <p14:creationId xmlns:p14="http://schemas.microsoft.com/office/powerpoint/2010/main" val="31089771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FF2ACC-535B-419C-B900-E255D13D3763}" type="slidenum">
              <a:rPr lang="en-GB" smtClean="0"/>
              <a:t>21</a:t>
            </a:fld>
            <a:endParaRPr lang="en-GB"/>
          </a:p>
        </p:txBody>
      </p:sp>
    </p:spTree>
    <p:extLst>
      <p:ext uri="{BB962C8B-B14F-4D97-AF65-F5344CB8AC3E}">
        <p14:creationId xmlns:p14="http://schemas.microsoft.com/office/powerpoint/2010/main" val="41827255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9B6D0-E9C9-6C72-2FE0-563F2BA9C8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1FB603-23B0-F17E-8441-E6E4A8B1FC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891A4B-2022-F13D-68C4-9BF9DAA73415}"/>
              </a:ext>
            </a:extLst>
          </p:cNvPr>
          <p:cNvSpPr>
            <a:spLocks noGrp="1"/>
          </p:cNvSpPr>
          <p:nvPr>
            <p:ph type="body" idx="1"/>
          </p:nvPr>
        </p:nvSpPr>
        <p:spPr/>
        <p:txBody>
          <a:bodyPr rtlCol="0"/>
          <a:lstStyle/>
          <a:p>
            <a:pPr rtl="0"/>
            <a:endParaRPr lang="en-GB" dirty="0"/>
          </a:p>
        </p:txBody>
      </p:sp>
      <p:sp>
        <p:nvSpPr>
          <p:cNvPr id="4" name="Slide Number Placeholder 3">
            <a:extLst>
              <a:ext uri="{FF2B5EF4-FFF2-40B4-BE49-F238E27FC236}">
                <a16:creationId xmlns:a16="http://schemas.microsoft.com/office/drawing/2014/main" id="{C0AF8523-CF8F-2B94-56CA-91D0E309865F}"/>
              </a:ext>
            </a:extLst>
          </p:cNvPr>
          <p:cNvSpPr>
            <a:spLocks noGrp="1"/>
          </p:cNvSpPr>
          <p:nvPr>
            <p:ph type="sldNum" sz="quarter" idx="10"/>
          </p:nvPr>
        </p:nvSpPr>
        <p:spPr/>
        <p:txBody>
          <a:bodyPr rtlCol="0"/>
          <a:lstStyle/>
          <a:p>
            <a:pPr rtl="0"/>
            <a:fld id="{32674CE4-FBD8-4481-AEFB-CA53E599A745}" type="slidenum">
              <a:rPr lang="en-GB" smtClean="0"/>
              <a:t>26</a:t>
            </a:fld>
            <a:endParaRPr lang="en-GB" dirty="0"/>
          </a:p>
        </p:txBody>
      </p:sp>
    </p:spTree>
    <p:extLst>
      <p:ext uri="{BB962C8B-B14F-4D97-AF65-F5344CB8AC3E}">
        <p14:creationId xmlns:p14="http://schemas.microsoft.com/office/powerpoint/2010/main" val="29284655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0EB20-994D-AA27-DCE1-D3A0D85A02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606ADF-69F1-7230-02BD-295865157D96}"/>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E6F0FE08-3246-3E83-11E3-13EFF33E2979}"/>
              </a:ext>
            </a:extLst>
          </p:cNvPr>
          <p:cNvSpPr>
            <a:spLocks noGrp="1"/>
          </p:cNvSpPr>
          <p:nvPr>
            <p:ph type="dt" sz="half" idx="10"/>
          </p:nvPr>
        </p:nvSpPr>
        <p:spPr/>
        <p:txBody>
          <a:bodyPr/>
          <a:lstStyle/>
          <a:p>
            <a:pPr rtl="0"/>
            <a:fld id="{71F23539-3F81-4F1E-A9B7-5CE0C1986E23}" type="datetime1">
              <a:rPr lang="en-GB" noProof="0" smtClean="0"/>
              <a:t>20/08/2026</a:t>
            </a:fld>
            <a:endParaRPr lang="en-GB" noProof="0" dirty="0"/>
          </a:p>
        </p:txBody>
      </p:sp>
      <p:sp>
        <p:nvSpPr>
          <p:cNvPr id="5" name="Footer Placeholder 4">
            <a:extLst>
              <a:ext uri="{FF2B5EF4-FFF2-40B4-BE49-F238E27FC236}">
                <a16:creationId xmlns:a16="http://schemas.microsoft.com/office/drawing/2014/main" id="{54542C1D-7002-051A-4DEF-E386C6099949}"/>
              </a:ext>
            </a:extLst>
          </p:cNvPr>
          <p:cNvSpPr>
            <a:spLocks noGrp="1"/>
          </p:cNvSpPr>
          <p:nvPr>
            <p:ph type="ftr" sz="quarter" idx="11"/>
          </p:nvPr>
        </p:nvSpPr>
        <p:spPr/>
        <p:txBody>
          <a:bodyPr/>
          <a:lstStyle/>
          <a:p>
            <a:pPr rtl="0"/>
            <a:r>
              <a:rPr lang="en-GB" noProof="0"/>
              <a:t>Add a footer</a:t>
            </a:r>
            <a:endParaRPr lang="en-GB" noProof="0" dirty="0"/>
          </a:p>
        </p:txBody>
      </p:sp>
      <p:sp>
        <p:nvSpPr>
          <p:cNvPr id="6" name="Slide Number Placeholder 5">
            <a:extLst>
              <a:ext uri="{FF2B5EF4-FFF2-40B4-BE49-F238E27FC236}">
                <a16:creationId xmlns:a16="http://schemas.microsoft.com/office/drawing/2014/main" id="{A1E585AD-21A6-E2E0-B31C-A9DCC573CDA3}"/>
              </a:ext>
            </a:extLst>
          </p:cNvPr>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pic>
        <p:nvPicPr>
          <p:cNvPr id="8" name="Picture 7">
            <a:extLst>
              <a:ext uri="{FF2B5EF4-FFF2-40B4-BE49-F238E27FC236}">
                <a16:creationId xmlns:a16="http://schemas.microsoft.com/office/drawing/2014/main" id="{209EE3A1-B2D0-B071-C4A9-46AF035406F0}"/>
              </a:ext>
            </a:extLst>
          </p:cNvPr>
          <p:cNvPicPr>
            <a:picLocks noChangeAspect="1"/>
          </p:cNvPicPr>
          <p:nvPr userDrawn="1"/>
        </p:nvPicPr>
        <p:blipFill>
          <a:blip r:embed="rId2"/>
          <a:stretch>
            <a:fillRect/>
          </a:stretch>
        </p:blipFill>
        <p:spPr>
          <a:xfrm>
            <a:off x="9982200" y="28708"/>
            <a:ext cx="2011854" cy="652329"/>
          </a:xfrm>
          <a:prstGeom prst="rect">
            <a:avLst/>
          </a:prstGeom>
        </p:spPr>
      </p:pic>
      <p:pic>
        <p:nvPicPr>
          <p:cNvPr id="9" name="Picture 8">
            <a:extLst>
              <a:ext uri="{FF2B5EF4-FFF2-40B4-BE49-F238E27FC236}">
                <a16:creationId xmlns:a16="http://schemas.microsoft.com/office/drawing/2014/main" id="{12BC802A-3E37-F49D-0B80-88FDC0F40B8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Tree>
    <p:extLst>
      <p:ext uri="{BB962C8B-B14F-4D97-AF65-F5344CB8AC3E}">
        <p14:creationId xmlns:p14="http://schemas.microsoft.com/office/powerpoint/2010/main" val="469727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76370-AB8D-3775-FEE0-42343A0F32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C0FE51-4BC7-4C94-169D-622E341E4C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36B483-003B-97F2-D0E7-40A0079A1F6F}"/>
              </a:ext>
            </a:extLst>
          </p:cNvPr>
          <p:cNvSpPr>
            <a:spLocks noGrp="1"/>
          </p:cNvSpPr>
          <p:nvPr>
            <p:ph type="dt" sz="half" idx="10"/>
          </p:nvPr>
        </p:nvSpPr>
        <p:spPr/>
        <p:txBody>
          <a:bodyPr/>
          <a:lstStyle/>
          <a:p>
            <a:pPr rtl="0"/>
            <a:fld id="{B4AAD351-6347-4318-B935-1E0F1B6A61D6}" type="datetime1">
              <a:rPr lang="en-GB" noProof="0" smtClean="0"/>
              <a:t>20/08/2026</a:t>
            </a:fld>
            <a:endParaRPr lang="en-GB" noProof="0" dirty="0"/>
          </a:p>
        </p:txBody>
      </p:sp>
      <p:sp>
        <p:nvSpPr>
          <p:cNvPr id="5" name="Footer Placeholder 4">
            <a:extLst>
              <a:ext uri="{FF2B5EF4-FFF2-40B4-BE49-F238E27FC236}">
                <a16:creationId xmlns:a16="http://schemas.microsoft.com/office/drawing/2014/main" id="{1EF1F555-3BE3-AEE8-93F5-CF8600EF3CE0}"/>
              </a:ext>
            </a:extLst>
          </p:cNvPr>
          <p:cNvSpPr>
            <a:spLocks noGrp="1"/>
          </p:cNvSpPr>
          <p:nvPr>
            <p:ph type="ftr" sz="quarter" idx="11"/>
          </p:nvPr>
        </p:nvSpPr>
        <p:spPr/>
        <p:txBody>
          <a:bodyPr/>
          <a:lstStyle/>
          <a:p>
            <a:pPr rtl="0"/>
            <a:r>
              <a:rPr lang="en-GB" noProof="0"/>
              <a:t>Add a footer</a:t>
            </a:r>
            <a:endParaRPr lang="en-GB" noProof="0" dirty="0"/>
          </a:p>
        </p:txBody>
      </p:sp>
      <p:sp>
        <p:nvSpPr>
          <p:cNvPr id="6" name="Slide Number Placeholder 5">
            <a:extLst>
              <a:ext uri="{FF2B5EF4-FFF2-40B4-BE49-F238E27FC236}">
                <a16:creationId xmlns:a16="http://schemas.microsoft.com/office/drawing/2014/main" id="{1A30064A-2A55-E836-CB45-D730E4960D27}"/>
              </a:ext>
            </a:extLst>
          </p:cNvPr>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106368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A043B-2F3F-51C5-A8C8-3F18567872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34502FB-0EEC-9A5C-5750-EEB49DDDF29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211C1F-8C78-97E4-A987-067FA4AE78DE}"/>
              </a:ext>
            </a:extLst>
          </p:cNvPr>
          <p:cNvSpPr>
            <a:spLocks noGrp="1"/>
          </p:cNvSpPr>
          <p:nvPr>
            <p:ph type="dt" sz="half" idx="10"/>
          </p:nvPr>
        </p:nvSpPr>
        <p:spPr/>
        <p:txBody>
          <a:bodyPr/>
          <a:lstStyle/>
          <a:p>
            <a:fld id="{E7509078-48A4-4C5D-83D2-AFFC8A420C02}" type="datetimeFigureOut">
              <a:rPr lang="en-GB" smtClean="0"/>
              <a:t>20/08/2026</a:t>
            </a:fld>
            <a:endParaRPr lang="en-GB"/>
          </a:p>
        </p:txBody>
      </p:sp>
      <p:sp>
        <p:nvSpPr>
          <p:cNvPr id="5" name="Footer Placeholder 4">
            <a:extLst>
              <a:ext uri="{FF2B5EF4-FFF2-40B4-BE49-F238E27FC236}">
                <a16:creationId xmlns:a16="http://schemas.microsoft.com/office/drawing/2014/main" id="{36789AB6-7B46-EC61-530E-89D0919569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73ADFE-4353-26B7-C8E5-72DDB9B367D5}"/>
              </a:ext>
            </a:extLst>
          </p:cNvPr>
          <p:cNvSpPr>
            <a:spLocks noGrp="1"/>
          </p:cNvSpPr>
          <p:nvPr>
            <p:ph type="sldNum" sz="quarter" idx="12"/>
          </p:nvPr>
        </p:nvSpPr>
        <p:spPr/>
        <p:txBody>
          <a:bodyPr/>
          <a:lstStyle/>
          <a:p>
            <a:fld id="{EDA344BC-F843-4D0C-A1DA-405F2F0742D9}" type="slidenum">
              <a:rPr lang="en-GB" smtClean="0"/>
              <a:t>‹#›</a:t>
            </a:fld>
            <a:endParaRPr lang="en-GB"/>
          </a:p>
        </p:txBody>
      </p:sp>
    </p:spTree>
    <p:extLst>
      <p:ext uri="{BB962C8B-B14F-4D97-AF65-F5344CB8AC3E}">
        <p14:creationId xmlns:p14="http://schemas.microsoft.com/office/powerpoint/2010/main" val="245725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E86B3-5909-D5B8-F14C-9753FA788F0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3683D46-FA33-7D3D-9347-2883160C0E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DB4DB8-5C25-8730-2AC9-3441EDE330E4}"/>
              </a:ext>
            </a:extLst>
          </p:cNvPr>
          <p:cNvSpPr>
            <a:spLocks noGrp="1"/>
          </p:cNvSpPr>
          <p:nvPr>
            <p:ph type="dt" sz="half" idx="10"/>
          </p:nvPr>
        </p:nvSpPr>
        <p:spPr/>
        <p:txBody>
          <a:bodyPr/>
          <a:lstStyle/>
          <a:p>
            <a:fld id="{E7509078-48A4-4C5D-83D2-AFFC8A420C02}" type="datetimeFigureOut">
              <a:rPr lang="en-GB" smtClean="0"/>
              <a:t>20/08/2026</a:t>
            </a:fld>
            <a:endParaRPr lang="en-GB"/>
          </a:p>
        </p:txBody>
      </p:sp>
      <p:sp>
        <p:nvSpPr>
          <p:cNvPr id="5" name="Footer Placeholder 4">
            <a:extLst>
              <a:ext uri="{FF2B5EF4-FFF2-40B4-BE49-F238E27FC236}">
                <a16:creationId xmlns:a16="http://schemas.microsoft.com/office/drawing/2014/main" id="{61FEAC86-9008-3BE0-DC32-A1E04DED2D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760C01-8D1A-E76A-9803-5948F46F6FEB}"/>
              </a:ext>
            </a:extLst>
          </p:cNvPr>
          <p:cNvSpPr>
            <a:spLocks noGrp="1"/>
          </p:cNvSpPr>
          <p:nvPr>
            <p:ph type="sldNum" sz="quarter" idx="12"/>
          </p:nvPr>
        </p:nvSpPr>
        <p:spPr/>
        <p:txBody>
          <a:bodyPr/>
          <a:lstStyle/>
          <a:p>
            <a:fld id="{EDA344BC-F843-4D0C-A1DA-405F2F0742D9}" type="slidenum">
              <a:rPr lang="en-GB" smtClean="0"/>
              <a:t>‹#›</a:t>
            </a:fld>
            <a:endParaRPr lang="en-GB"/>
          </a:p>
        </p:txBody>
      </p:sp>
    </p:spTree>
    <p:extLst>
      <p:ext uri="{BB962C8B-B14F-4D97-AF65-F5344CB8AC3E}">
        <p14:creationId xmlns:p14="http://schemas.microsoft.com/office/powerpoint/2010/main" val="3346950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D0AC7-E866-9B0A-F03B-6F37AFBC5C1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FC69D5F-3A3C-EA28-1DE3-A720855ED97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4F6F9-5E39-9BB6-CE16-08B2377455A3}"/>
              </a:ext>
            </a:extLst>
          </p:cNvPr>
          <p:cNvSpPr>
            <a:spLocks noGrp="1"/>
          </p:cNvSpPr>
          <p:nvPr>
            <p:ph type="dt" sz="half" idx="10"/>
          </p:nvPr>
        </p:nvSpPr>
        <p:spPr/>
        <p:txBody>
          <a:bodyPr/>
          <a:lstStyle/>
          <a:p>
            <a:fld id="{E7509078-48A4-4C5D-83D2-AFFC8A420C02}" type="datetimeFigureOut">
              <a:rPr lang="en-GB" smtClean="0"/>
              <a:t>20/08/2026</a:t>
            </a:fld>
            <a:endParaRPr lang="en-GB"/>
          </a:p>
        </p:txBody>
      </p:sp>
      <p:sp>
        <p:nvSpPr>
          <p:cNvPr id="5" name="Footer Placeholder 4">
            <a:extLst>
              <a:ext uri="{FF2B5EF4-FFF2-40B4-BE49-F238E27FC236}">
                <a16:creationId xmlns:a16="http://schemas.microsoft.com/office/drawing/2014/main" id="{5E271007-ECC8-19E2-77BF-501A6277C7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81DC6A-0C9B-B33D-FC2E-68174740BEB6}"/>
              </a:ext>
            </a:extLst>
          </p:cNvPr>
          <p:cNvSpPr>
            <a:spLocks noGrp="1"/>
          </p:cNvSpPr>
          <p:nvPr>
            <p:ph type="sldNum" sz="quarter" idx="12"/>
          </p:nvPr>
        </p:nvSpPr>
        <p:spPr/>
        <p:txBody>
          <a:bodyPr/>
          <a:lstStyle/>
          <a:p>
            <a:fld id="{EDA344BC-F843-4D0C-A1DA-405F2F0742D9}" type="slidenum">
              <a:rPr lang="en-GB" smtClean="0"/>
              <a:t>‹#›</a:t>
            </a:fld>
            <a:endParaRPr lang="en-GB"/>
          </a:p>
        </p:txBody>
      </p:sp>
    </p:spTree>
    <p:extLst>
      <p:ext uri="{BB962C8B-B14F-4D97-AF65-F5344CB8AC3E}">
        <p14:creationId xmlns:p14="http://schemas.microsoft.com/office/powerpoint/2010/main" val="3780904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F7591-B901-5C4C-F271-F8AF314BCA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145C919-2D3C-E089-47C0-3579B5C36B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137BD54-7E8A-4A4E-5D61-F7D800A81D9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15BCBCD-3F9A-4968-E74C-D4089FEF17C3}"/>
              </a:ext>
            </a:extLst>
          </p:cNvPr>
          <p:cNvSpPr>
            <a:spLocks noGrp="1"/>
          </p:cNvSpPr>
          <p:nvPr>
            <p:ph type="dt" sz="half" idx="10"/>
          </p:nvPr>
        </p:nvSpPr>
        <p:spPr/>
        <p:txBody>
          <a:bodyPr/>
          <a:lstStyle/>
          <a:p>
            <a:fld id="{E7509078-48A4-4C5D-83D2-AFFC8A420C02}" type="datetimeFigureOut">
              <a:rPr lang="en-GB" smtClean="0"/>
              <a:t>20/08/2026</a:t>
            </a:fld>
            <a:endParaRPr lang="en-GB"/>
          </a:p>
        </p:txBody>
      </p:sp>
      <p:sp>
        <p:nvSpPr>
          <p:cNvPr id="6" name="Footer Placeholder 5">
            <a:extLst>
              <a:ext uri="{FF2B5EF4-FFF2-40B4-BE49-F238E27FC236}">
                <a16:creationId xmlns:a16="http://schemas.microsoft.com/office/drawing/2014/main" id="{E84B687F-8A91-65E0-5169-633C45E3BF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7F9136-6A9C-A5B7-2E4D-7DC4F4113E20}"/>
              </a:ext>
            </a:extLst>
          </p:cNvPr>
          <p:cNvSpPr>
            <a:spLocks noGrp="1"/>
          </p:cNvSpPr>
          <p:nvPr>
            <p:ph type="sldNum" sz="quarter" idx="12"/>
          </p:nvPr>
        </p:nvSpPr>
        <p:spPr/>
        <p:txBody>
          <a:bodyPr/>
          <a:lstStyle/>
          <a:p>
            <a:fld id="{EDA344BC-F843-4D0C-A1DA-405F2F0742D9}" type="slidenum">
              <a:rPr lang="en-GB" smtClean="0"/>
              <a:t>‹#›</a:t>
            </a:fld>
            <a:endParaRPr lang="en-GB"/>
          </a:p>
        </p:txBody>
      </p:sp>
    </p:spTree>
    <p:extLst>
      <p:ext uri="{BB962C8B-B14F-4D97-AF65-F5344CB8AC3E}">
        <p14:creationId xmlns:p14="http://schemas.microsoft.com/office/powerpoint/2010/main" val="7770970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23950-3240-C36A-E3E0-1A89524C020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3074E3-1648-ADC2-D44D-0C1F4A849D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7D95D96-6FB6-3240-39DC-F8EEB70185C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8A66AD9-7C48-1A5B-2578-2AF935C6E8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96EB46-F468-4A9F-3C63-FBBFFF8173D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D12E69D-FC07-A92A-8A3E-548E1CDD841A}"/>
              </a:ext>
            </a:extLst>
          </p:cNvPr>
          <p:cNvSpPr>
            <a:spLocks noGrp="1"/>
          </p:cNvSpPr>
          <p:nvPr>
            <p:ph type="dt" sz="half" idx="10"/>
          </p:nvPr>
        </p:nvSpPr>
        <p:spPr/>
        <p:txBody>
          <a:bodyPr/>
          <a:lstStyle/>
          <a:p>
            <a:fld id="{E7509078-48A4-4C5D-83D2-AFFC8A420C02}" type="datetimeFigureOut">
              <a:rPr lang="en-GB" smtClean="0"/>
              <a:t>20/08/2026</a:t>
            </a:fld>
            <a:endParaRPr lang="en-GB"/>
          </a:p>
        </p:txBody>
      </p:sp>
      <p:sp>
        <p:nvSpPr>
          <p:cNvPr id="8" name="Footer Placeholder 7">
            <a:extLst>
              <a:ext uri="{FF2B5EF4-FFF2-40B4-BE49-F238E27FC236}">
                <a16:creationId xmlns:a16="http://schemas.microsoft.com/office/drawing/2014/main" id="{16B740DE-18B9-8B36-1B2B-3CF4AA4AEF3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49A572-B496-A515-358A-5E382AE7137F}"/>
              </a:ext>
            </a:extLst>
          </p:cNvPr>
          <p:cNvSpPr>
            <a:spLocks noGrp="1"/>
          </p:cNvSpPr>
          <p:nvPr>
            <p:ph type="sldNum" sz="quarter" idx="12"/>
          </p:nvPr>
        </p:nvSpPr>
        <p:spPr/>
        <p:txBody>
          <a:bodyPr/>
          <a:lstStyle/>
          <a:p>
            <a:fld id="{EDA344BC-F843-4D0C-A1DA-405F2F0742D9}" type="slidenum">
              <a:rPr lang="en-GB" smtClean="0"/>
              <a:t>‹#›</a:t>
            </a:fld>
            <a:endParaRPr lang="en-GB"/>
          </a:p>
        </p:txBody>
      </p:sp>
    </p:spTree>
    <p:extLst>
      <p:ext uri="{BB962C8B-B14F-4D97-AF65-F5344CB8AC3E}">
        <p14:creationId xmlns:p14="http://schemas.microsoft.com/office/powerpoint/2010/main" val="2311544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2EDDD-84EF-9469-B139-716CA9690BA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F74F025-D952-8F97-CC89-A08B9CA962FB}"/>
              </a:ext>
            </a:extLst>
          </p:cNvPr>
          <p:cNvSpPr>
            <a:spLocks noGrp="1"/>
          </p:cNvSpPr>
          <p:nvPr>
            <p:ph type="dt" sz="half" idx="10"/>
          </p:nvPr>
        </p:nvSpPr>
        <p:spPr/>
        <p:txBody>
          <a:bodyPr/>
          <a:lstStyle/>
          <a:p>
            <a:fld id="{E7509078-48A4-4C5D-83D2-AFFC8A420C02}" type="datetimeFigureOut">
              <a:rPr lang="en-GB" smtClean="0"/>
              <a:t>20/08/2026</a:t>
            </a:fld>
            <a:endParaRPr lang="en-GB"/>
          </a:p>
        </p:txBody>
      </p:sp>
      <p:sp>
        <p:nvSpPr>
          <p:cNvPr id="4" name="Footer Placeholder 3">
            <a:extLst>
              <a:ext uri="{FF2B5EF4-FFF2-40B4-BE49-F238E27FC236}">
                <a16:creationId xmlns:a16="http://schemas.microsoft.com/office/drawing/2014/main" id="{AB6B3E46-F922-8FA5-F893-361FE4852F4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992EB7C-9E0C-0ABA-CF9D-A9F68D8D40CB}"/>
              </a:ext>
            </a:extLst>
          </p:cNvPr>
          <p:cNvSpPr>
            <a:spLocks noGrp="1"/>
          </p:cNvSpPr>
          <p:nvPr>
            <p:ph type="sldNum" sz="quarter" idx="12"/>
          </p:nvPr>
        </p:nvSpPr>
        <p:spPr/>
        <p:txBody>
          <a:bodyPr/>
          <a:lstStyle/>
          <a:p>
            <a:fld id="{EDA344BC-F843-4D0C-A1DA-405F2F0742D9}" type="slidenum">
              <a:rPr lang="en-GB" smtClean="0"/>
              <a:t>‹#›</a:t>
            </a:fld>
            <a:endParaRPr lang="en-GB"/>
          </a:p>
        </p:txBody>
      </p:sp>
    </p:spTree>
    <p:extLst>
      <p:ext uri="{BB962C8B-B14F-4D97-AF65-F5344CB8AC3E}">
        <p14:creationId xmlns:p14="http://schemas.microsoft.com/office/powerpoint/2010/main" val="1494486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CF4BAB-79A1-2213-732E-6ECEA1DE66C4}"/>
              </a:ext>
            </a:extLst>
          </p:cNvPr>
          <p:cNvSpPr>
            <a:spLocks noGrp="1"/>
          </p:cNvSpPr>
          <p:nvPr>
            <p:ph type="dt" sz="half" idx="10"/>
          </p:nvPr>
        </p:nvSpPr>
        <p:spPr/>
        <p:txBody>
          <a:bodyPr/>
          <a:lstStyle/>
          <a:p>
            <a:fld id="{E7509078-48A4-4C5D-83D2-AFFC8A420C02}" type="datetimeFigureOut">
              <a:rPr lang="en-GB" smtClean="0"/>
              <a:t>20/08/2026</a:t>
            </a:fld>
            <a:endParaRPr lang="en-GB"/>
          </a:p>
        </p:txBody>
      </p:sp>
      <p:sp>
        <p:nvSpPr>
          <p:cNvPr id="3" name="Footer Placeholder 2">
            <a:extLst>
              <a:ext uri="{FF2B5EF4-FFF2-40B4-BE49-F238E27FC236}">
                <a16:creationId xmlns:a16="http://schemas.microsoft.com/office/drawing/2014/main" id="{57D40CAA-67E7-8DCC-A0DA-65CDACC4D24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FF8148F-4554-2486-3800-3A924004B3F1}"/>
              </a:ext>
            </a:extLst>
          </p:cNvPr>
          <p:cNvSpPr>
            <a:spLocks noGrp="1"/>
          </p:cNvSpPr>
          <p:nvPr>
            <p:ph type="sldNum" sz="quarter" idx="12"/>
          </p:nvPr>
        </p:nvSpPr>
        <p:spPr/>
        <p:txBody>
          <a:bodyPr/>
          <a:lstStyle/>
          <a:p>
            <a:fld id="{EDA344BC-F843-4D0C-A1DA-405F2F0742D9}" type="slidenum">
              <a:rPr lang="en-GB" smtClean="0"/>
              <a:t>‹#›</a:t>
            </a:fld>
            <a:endParaRPr lang="en-GB"/>
          </a:p>
        </p:txBody>
      </p:sp>
    </p:spTree>
    <p:extLst>
      <p:ext uri="{BB962C8B-B14F-4D97-AF65-F5344CB8AC3E}">
        <p14:creationId xmlns:p14="http://schemas.microsoft.com/office/powerpoint/2010/main" val="36274373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FBB6F-BB8F-506A-DC23-662F7B7DA6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D8A60BA-D24C-3C39-FABE-E920292EE9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8254DD3-6A40-D9F5-415A-AD73504C09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88A428C-B248-28EA-ADAB-B95D8CF739E7}"/>
              </a:ext>
            </a:extLst>
          </p:cNvPr>
          <p:cNvSpPr>
            <a:spLocks noGrp="1"/>
          </p:cNvSpPr>
          <p:nvPr>
            <p:ph type="dt" sz="half" idx="10"/>
          </p:nvPr>
        </p:nvSpPr>
        <p:spPr/>
        <p:txBody>
          <a:bodyPr/>
          <a:lstStyle/>
          <a:p>
            <a:fld id="{E7509078-48A4-4C5D-83D2-AFFC8A420C02}" type="datetimeFigureOut">
              <a:rPr lang="en-GB" smtClean="0"/>
              <a:t>20/08/2026</a:t>
            </a:fld>
            <a:endParaRPr lang="en-GB"/>
          </a:p>
        </p:txBody>
      </p:sp>
      <p:sp>
        <p:nvSpPr>
          <p:cNvPr id="6" name="Footer Placeholder 5">
            <a:extLst>
              <a:ext uri="{FF2B5EF4-FFF2-40B4-BE49-F238E27FC236}">
                <a16:creationId xmlns:a16="http://schemas.microsoft.com/office/drawing/2014/main" id="{0B1CA197-651B-2243-D74E-A58281A4DC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B188CD-34AC-72EF-AD5C-871BCF46526E}"/>
              </a:ext>
            </a:extLst>
          </p:cNvPr>
          <p:cNvSpPr>
            <a:spLocks noGrp="1"/>
          </p:cNvSpPr>
          <p:nvPr>
            <p:ph type="sldNum" sz="quarter" idx="12"/>
          </p:nvPr>
        </p:nvSpPr>
        <p:spPr/>
        <p:txBody>
          <a:bodyPr/>
          <a:lstStyle/>
          <a:p>
            <a:fld id="{EDA344BC-F843-4D0C-A1DA-405F2F0742D9}" type="slidenum">
              <a:rPr lang="en-GB" smtClean="0"/>
              <a:t>‹#›</a:t>
            </a:fld>
            <a:endParaRPr lang="en-GB"/>
          </a:p>
        </p:txBody>
      </p:sp>
    </p:spTree>
    <p:extLst>
      <p:ext uri="{BB962C8B-B14F-4D97-AF65-F5344CB8AC3E}">
        <p14:creationId xmlns:p14="http://schemas.microsoft.com/office/powerpoint/2010/main" val="3997797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7DE5A-4473-A3DE-3AF6-FDAEE21423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500C7E6-73A7-F383-A351-E540E8117C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D92E8C0-5727-E120-E6D1-2B7C5B5C9F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1CBC19-D734-E7B3-C50A-0E5733112E20}"/>
              </a:ext>
            </a:extLst>
          </p:cNvPr>
          <p:cNvSpPr>
            <a:spLocks noGrp="1"/>
          </p:cNvSpPr>
          <p:nvPr>
            <p:ph type="dt" sz="half" idx="10"/>
          </p:nvPr>
        </p:nvSpPr>
        <p:spPr/>
        <p:txBody>
          <a:bodyPr/>
          <a:lstStyle/>
          <a:p>
            <a:fld id="{E7509078-48A4-4C5D-83D2-AFFC8A420C02}" type="datetimeFigureOut">
              <a:rPr lang="en-GB" smtClean="0"/>
              <a:t>20/08/2026</a:t>
            </a:fld>
            <a:endParaRPr lang="en-GB"/>
          </a:p>
        </p:txBody>
      </p:sp>
      <p:sp>
        <p:nvSpPr>
          <p:cNvPr id="6" name="Footer Placeholder 5">
            <a:extLst>
              <a:ext uri="{FF2B5EF4-FFF2-40B4-BE49-F238E27FC236}">
                <a16:creationId xmlns:a16="http://schemas.microsoft.com/office/drawing/2014/main" id="{BDBAD1E0-D39B-E351-E159-7000810FFA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1C1712-7169-8D8B-79D5-7896656EEBE8}"/>
              </a:ext>
            </a:extLst>
          </p:cNvPr>
          <p:cNvSpPr>
            <a:spLocks noGrp="1"/>
          </p:cNvSpPr>
          <p:nvPr>
            <p:ph type="sldNum" sz="quarter" idx="12"/>
          </p:nvPr>
        </p:nvSpPr>
        <p:spPr/>
        <p:txBody>
          <a:bodyPr/>
          <a:lstStyle/>
          <a:p>
            <a:fld id="{EDA344BC-F843-4D0C-A1DA-405F2F0742D9}" type="slidenum">
              <a:rPr lang="en-GB" smtClean="0"/>
              <a:t>‹#›</a:t>
            </a:fld>
            <a:endParaRPr lang="en-GB"/>
          </a:p>
        </p:txBody>
      </p:sp>
    </p:spTree>
    <p:extLst>
      <p:ext uri="{BB962C8B-B14F-4D97-AF65-F5344CB8AC3E}">
        <p14:creationId xmlns:p14="http://schemas.microsoft.com/office/powerpoint/2010/main" val="34727112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B8860-E554-1AC0-7A13-75CF4C22A11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04AE5C1-5517-5C9A-F263-F18FB29174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4EEF586-BFFC-8F48-BE74-C6AE2F4A8B4E}"/>
              </a:ext>
            </a:extLst>
          </p:cNvPr>
          <p:cNvSpPr>
            <a:spLocks noGrp="1"/>
          </p:cNvSpPr>
          <p:nvPr>
            <p:ph type="dt" sz="half" idx="10"/>
          </p:nvPr>
        </p:nvSpPr>
        <p:spPr/>
        <p:txBody>
          <a:bodyPr/>
          <a:lstStyle/>
          <a:p>
            <a:fld id="{E7509078-48A4-4C5D-83D2-AFFC8A420C02}" type="datetimeFigureOut">
              <a:rPr lang="en-GB" smtClean="0"/>
              <a:t>20/08/2026</a:t>
            </a:fld>
            <a:endParaRPr lang="en-GB"/>
          </a:p>
        </p:txBody>
      </p:sp>
      <p:sp>
        <p:nvSpPr>
          <p:cNvPr id="5" name="Footer Placeholder 4">
            <a:extLst>
              <a:ext uri="{FF2B5EF4-FFF2-40B4-BE49-F238E27FC236}">
                <a16:creationId xmlns:a16="http://schemas.microsoft.com/office/drawing/2014/main" id="{1300B90B-5C84-E59E-5417-FA84847B7E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6B6CDB-BFAC-5BC6-BCB7-3A117BAF7CC5}"/>
              </a:ext>
            </a:extLst>
          </p:cNvPr>
          <p:cNvSpPr>
            <a:spLocks noGrp="1"/>
          </p:cNvSpPr>
          <p:nvPr>
            <p:ph type="sldNum" sz="quarter" idx="12"/>
          </p:nvPr>
        </p:nvSpPr>
        <p:spPr/>
        <p:txBody>
          <a:bodyPr/>
          <a:lstStyle/>
          <a:p>
            <a:fld id="{EDA344BC-F843-4D0C-A1DA-405F2F0742D9}" type="slidenum">
              <a:rPr lang="en-GB" smtClean="0"/>
              <a:t>‹#›</a:t>
            </a:fld>
            <a:endParaRPr lang="en-GB"/>
          </a:p>
        </p:txBody>
      </p:sp>
    </p:spTree>
    <p:extLst>
      <p:ext uri="{BB962C8B-B14F-4D97-AF65-F5344CB8AC3E}">
        <p14:creationId xmlns:p14="http://schemas.microsoft.com/office/powerpoint/2010/main" val="39485588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3D7B13-0125-4E0D-3C2A-5E671CA37F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A0C2AC4-E6A1-B8B9-B7B8-0C8B40BE098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38F8FDC-D154-3BFD-8A74-76D9926A6C6A}"/>
              </a:ext>
            </a:extLst>
          </p:cNvPr>
          <p:cNvSpPr>
            <a:spLocks noGrp="1"/>
          </p:cNvSpPr>
          <p:nvPr>
            <p:ph type="dt" sz="half" idx="10"/>
          </p:nvPr>
        </p:nvSpPr>
        <p:spPr/>
        <p:txBody>
          <a:bodyPr/>
          <a:lstStyle/>
          <a:p>
            <a:fld id="{E7509078-48A4-4C5D-83D2-AFFC8A420C02}" type="datetimeFigureOut">
              <a:rPr lang="en-GB" smtClean="0"/>
              <a:t>20/08/2026</a:t>
            </a:fld>
            <a:endParaRPr lang="en-GB"/>
          </a:p>
        </p:txBody>
      </p:sp>
      <p:sp>
        <p:nvSpPr>
          <p:cNvPr id="5" name="Footer Placeholder 4">
            <a:extLst>
              <a:ext uri="{FF2B5EF4-FFF2-40B4-BE49-F238E27FC236}">
                <a16:creationId xmlns:a16="http://schemas.microsoft.com/office/drawing/2014/main" id="{4AAFA6E4-4052-4B7B-7FB6-A4284B29F7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4A6680-9B78-4262-F043-76FDD111DAD6}"/>
              </a:ext>
            </a:extLst>
          </p:cNvPr>
          <p:cNvSpPr>
            <a:spLocks noGrp="1"/>
          </p:cNvSpPr>
          <p:nvPr>
            <p:ph type="sldNum" sz="quarter" idx="12"/>
          </p:nvPr>
        </p:nvSpPr>
        <p:spPr/>
        <p:txBody>
          <a:bodyPr/>
          <a:lstStyle/>
          <a:p>
            <a:fld id="{EDA344BC-F843-4D0C-A1DA-405F2F0742D9}" type="slidenum">
              <a:rPr lang="en-GB" smtClean="0"/>
              <a:t>‹#›</a:t>
            </a:fld>
            <a:endParaRPr lang="en-GB"/>
          </a:p>
        </p:txBody>
      </p:sp>
    </p:spTree>
    <p:extLst>
      <p:ext uri="{BB962C8B-B14F-4D97-AF65-F5344CB8AC3E}">
        <p14:creationId xmlns:p14="http://schemas.microsoft.com/office/powerpoint/2010/main" val="87659000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image" Target="../media/image1.jpg"/><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06155E-6729-F5C1-CA60-DCA5D79AB5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2A2069-6BAF-D70F-6AE7-160B105D08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11EA59-6353-F51D-B31F-703237BA36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pPr rtl="0"/>
            <a:fld id="{8B045440-74F0-4B44-BEF6-1040C3E911E1}" type="datetime1">
              <a:rPr lang="en-GB" noProof="0" smtClean="0"/>
              <a:t>20/08/2026</a:t>
            </a:fld>
            <a:endParaRPr lang="en-GB" noProof="0" dirty="0"/>
          </a:p>
        </p:txBody>
      </p:sp>
      <p:sp>
        <p:nvSpPr>
          <p:cNvPr id="5" name="Footer Placeholder 4">
            <a:extLst>
              <a:ext uri="{FF2B5EF4-FFF2-40B4-BE49-F238E27FC236}">
                <a16:creationId xmlns:a16="http://schemas.microsoft.com/office/drawing/2014/main" id="{9B4001F8-9F81-F9A5-1E6E-FE688DA138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pPr rtl="0"/>
            <a:r>
              <a:rPr lang="en-GB" noProof="0"/>
              <a:t>Add a footer</a:t>
            </a:r>
            <a:endParaRPr lang="en-GB" noProof="0" dirty="0"/>
          </a:p>
        </p:txBody>
      </p:sp>
      <p:sp>
        <p:nvSpPr>
          <p:cNvPr id="6" name="Slide Number Placeholder 5">
            <a:extLst>
              <a:ext uri="{FF2B5EF4-FFF2-40B4-BE49-F238E27FC236}">
                <a16:creationId xmlns:a16="http://schemas.microsoft.com/office/drawing/2014/main" id="{5826DDDA-B217-4716-A2B5-49FD91CB0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rtl="0"/>
            <a:fld id="{401CF334-2D5C-4859-84A6-CA7E6E43FAEB}" type="slidenum">
              <a:rPr lang="en-GB" noProof="0" smtClean="0"/>
              <a:t>‹#›</a:t>
            </a:fld>
            <a:endParaRPr lang="en-GB" noProof="0" dirty="0"/>
          </a:p>
        </p:txBody>
      </p:sp>
      <p:pic>
        <p:nvPicPr>
          <p:cNvPr id="8" name="Picture 7">
            <a:extLst>
              <a:ext uri="{FF2B5EF4-FFF2-40B4-BE49-F238E27FC236}">
                <a16:creationId xmlns:a16="http://schemas.microsoft.com/office/drawing/2014/main" id="{09AA60E7-14AD-27F3-F01B-3965D7A506B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Tree>
    <p:extLst>
      <p:ext uri="{BB962C8B-B14F-4D97-AF65-F5344CB8AC3E}">
        <p14:creationId xmlns:p14="http://schemas.microsoft.com/office/powerpoint/2010/main" val="2183449356"/>
      </p:ext>
    </p:extLst>
  </p:cSld>
  <p:clrMap bg1="lt1" tx1="dk1" bg2="lt2" tx2="dk2" accent1="accent1" accent2="accent2" accent3="accent3" accent4="accent4" accent5="accent5" accent6="accent6" hlink="hlink" folHlink="folHlink"/>
  <p:sldLayoutIdLst>
    <p:sldLayoutId id="2147483847" r:id="rId1"/>
    <p:sldLayoutId id="2147483846" r:id="rId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4152"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25A132-D793-EC6E-3F61-285E78E931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B8D8C4-80B8-C668-06A0-CA37A8AFF9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6FA772-C4FF-870B-44DE-BFF645D06D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7509078-48A4-4C5D-83D2-AFFC8A420C02}" type="datetimeFigureOut">
              <a:rPr lang="en-GB" smtClean="0"/>
              <a:t>20/08/2026</a:t>
            </a:fld>
            <a:endParaRPr lang="en-GB"/>
          </a:p>
        </p:txBody>
      </p:sp>
      <p:sp>
        <p:nvSpPr>
          <p:cNvPr id="5" name="Footer Placeholder 4">
            <a:extLst>
              <a:ext uri="{FF2B5EF4-FFF2-40B4-BE49-F238E27FC236}">
                <a16:creationId xmlns:a16="http://schemas.microsoft.com/office/drawing/2014/main" id="{AE86EB4C-D0F3-7D71-A4A0-A0C8A093CB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CCFA22E-9B7C-F3AD-048F-DEED6E52E64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DA344BC-F843-4D0C-A1DA-405F2F0742D9}" type="slidenum">
              <a:rPr lang="en-GB" smtClean="0"/>
              <a:t>‹#›</a:t>
            </a:fld>
            <a:endParaRPr lang="en-GB"/>
          </a:p>
        </p:txBody>
      </p:sp>
      <p:pic>
        <p:nvPicPr>
          <p:cNvPr id="7" name="Picture 6">
            <a:extLst>
              <a:ext uri="{FF2B5EF4-FFF2-40B4-BE49-F238E27FC236}">
                <a16:creationId xmlns:a16="http://schemas.microsoft.com/office/drawing/2014/main" id="{665E3F19-562B-DCCA-8D9E-1F12757BA969}"/>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Tree>
    <p:extLst>
      <p:ext uri="{BB962C8B-B14F-4D97-AF65-F5344CB8AC3E}">
        <p14:creationId xmlns:p14="http://schemas.microsoft.com/office/powerpoint/2010/main" val="1177895408"/>
      </p:ext>
    </p:extLst>
  </p:cSld>
  <p:clrMap bg1="lt1" tx1="dk1" bg2="lt2" tx2="dk2" accent1="accent1" accent2="accent2" accent3="accent3" accent4="accent4" accent5="accent5" accent6="accent6" hlink="hlink" folHlink="folHlink"/>
  <p:sldLayoutIdLst>
    <p:sldLayoutId id="2147483849" r:id="rId1"/>
    <p:sldLayoutId id="2147483850" r:id="rId2"/>
    <p:sldLayoutId id="2147483851" r:id="rId3"/>
    <p:sldLayoutId id="2147483852" r:id="rId4"/>
    <p:sldLayoutId id="2147483853" r:id="rId5"/>
    <p:sldLayoutId id="2147483854" r:id="rId6"/>
    <p:sldLayoutId id="2147483855" r:id="rId7"/>
    <p:sldLayoutId id="2147483856" r:id="rId8"/>
    <p:sldLayoutId id="2147483857" r:id="rId9"/>
    <p:sldLayoutId id="2147483858" r:id="rId10"/>
    <p:sldLayoutId id="21474838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www.sneetraininghub.org.uk/" TargetMode="External"/><Relationship Id="rId1" Type="http://schemas.openxmlformats.org/officeDocument/2006/relationships/slideLayout" Target="../slideLayouts/slideLayout1.xm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8" Type="http://schemas.openxmlformats.org/officeDocument/2006/relationships/hyperlink" Target="https://www.ons.gov.uk/peoplepopulationandcommunity/populationandmigration/populationestimates" TargetMode="External"/><Relationship Id="rId13" Type="http://schemas.openxmlformats.org/officeDocument/2006/relationships/image" Target="../media/image6.jp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hyperlink" Target="https://es.wikipedia.org/wiki/Suffolk_Punch" TargetMode="External"/><Relationship Id="rId17" Type="http://schemas.openxmlformats.org/officeDocument/2006/relationships/hyperlink" Target="https://creativecommons.org/licenses/by-sa/3.0/" TargetMode="External"/><Relationship Id="rId2" Type="http://schemas.openxmlformats.org/officeDocument/2006/relationships/image" Target="../media/image4.png"/><Relationship Id="rId16" Type="http://schemas.openxmlformats.org/officeDocument/2006/relationships/hyperlink" Target="https://www.flickr.com/photos/hornbeam/16111178274" TargetMode="External"/><Relationship Id="rId1" Type="http://schemas.openxmlformats.org/officeDocument/2006/relationships/slideLayout" Target="../slideLayouts/slideLayout4.xml"/><Relationship Id="rId6" Type="http://schemas.openxmlformats.org/officeDocument/2006/relationships/diagramColors" Target="../diagrams/colors1.xml"/><Relationship Id="rId11" Type="http://schemas.openxmlformats.org/officeDocument/2006/relationships/image" Target="../media/image5.jpg"/><Relationship Id="rId5" Type="http://schemas.openxmlformats.org/officeDocument/2006/relationships/diagramQuickStyle" Target="../diagrams/quickStyle1.xml"/><Relationship Id="rId15" Type="http://schemas.openxmlformats.org/officeDocument/2006/relationships/image" Target="../media/image7.jpg"/><Relationship Id="rId10" Type="http://schemas.openxmlformats.org/officeDocument/2006/relationships/hyperlink" Target="https://www.suffolkobservatory.info/" TargetMode="External"/><Relationship Id="rId4" Type="http://schemas.openxmlformats.org/officeDocument/2006/relationships/diagramLayout" Target="../diagrams/layout1.xml"/><Relationship Id="rId9" Type="http://schemas.openxmlformats.org/officeDocument/2006/relationships/hyperlink" Target="https://www.norfolkinsight.org.uk/" TargetMode="External"/><Relationship Id="rId14" Type="http://schemas.openxmlformats.org/officeDocument/2006/relationships/hyperlink" Target="https://www.geograph.org.uk/photo/2049524"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hyperlink" Target="https://www.suffolkobservatory.info/" TargetMode="External"/><Relationship Id="rId2" Type="http://schemas.openxmlformats.org/officeDocument/2006/relationships/image" Target="../media/image4.png"/><Relationship Id="rId1" Type="http://schemas.openxmlformats.org/officeDocument/2006/relationships/slideLayout" Target="../slideLayouts/slideLayout4.xml"/><Relationship Id="rId6" Type="http://schemas.openxmlformats.org/officeDocument/2006/relationships/diagramColors" Target="../diagrams/colors2.xml"/><Relationship Id="rId11" Type="http://schemas.openxmlformats.org/officeDocument/2006/relationships/hyperlink" Target="https://www.norfolkinsight.org.uk/" TargetMode="External"/><Relationship Id="rId5" Type="http://schemas.openxmlformats.org/officeDocument/2006/relationships/diagramQuickStyle" Target="../diagrams/quickStyle2.xml"/><Relationship Id="rId10" Type="http://schemas.openxmlformats.org/officeDocument/2006/relationships/hyperlink" Target="https://www.ons.gov.uk/peoplepopulationandcommunity/populationandmigration/populationestimates" TargetMode="External"/><Relationship Id="rId4" Type="http://schemas.openxmlformats.org/officeDocument/2006/relationships/diagramLayout" Target="../diagrams/layout2.xml"/><Relationship Id="rId9" Type="http://schemas.openxmlformats.org/officeDocument/2006/relationships/hyperlink" Target="https://www.tahr.org.tw/civicrm/contribute/transact?reset=1&amp;id=16"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www.norfolkandsuffolk.icb.nhs.uk/about/" TargetMode="External"/></Relationships>
</file>

<file path=ppt/slides/_rels/slide6.xml.rels><?xml version="1.0" encoding="UTF-8" standalone="yes"?>
<Relationships xmlns="http://schemas.openxmlformats.org/package/2006/relationships"><Relationship Id="rId13" Type="http://schemas.openxmlformats.org/officeDocument/2006/relationships/hyperlink" Target="https://www.oakstreetmedical-norwich.nhs.uk/" TargetMode="External"/><Relationship Id="rId18" Type="http://schemas.openxmlformats.org/officeDocument/2006/relationships/hyperlink" Target="https://wensumvalleymedicalpractice.nhs.uk/" TargetMode="External"/><Relationship Id="rId26" Type="http://schemas.openxmlformats.org/officeDocument/2006/relationships/hyperlink" Target="https://www.coastalvillages.nhs.uk/" TargetMode="External"/><Relationship Id="rId39" Type="http://schemas.openxmlformats.org/officeDocument/2006/relationships/image" Target="../media/image10.png"/><Relationship Id="rId21" Type="http://schemas.openxmlformats.org/officeDocument/2006/relationships/hyperlink" Target="https://ststephensgate.com/" TargetMode="External"/><Relationship Id="rId34" Type="http://schemas.openxmlformats.org/officeDocument/2006/relationships/hyperlink" Target="https://www.highstreetsurgerylowestoft.nhs.uk/" TargetMode="External"/><Relationship Id="rId42" Type="http://schemas.openxmlformats.org/officeDocument/2006/relationships/image" Target="../media/image11.jpg"/><Relationship Id="rId7" Type="http://schemas.openxmlformats.org/officeDocument/2006/relationships/hyperlink" Target="https://oldcattonsurgery.nhs.uk/" TargetMode="External"/><Relationship Id="rId2" Type="http://schemas.openxmlformats.org/officeDocument/2006/relationships/image" Target="../media/image1.jpg"/><Relationship Id="rId16" Type="http://schemas.openxmlformats.org/officeDocument/2006/relationships/hyperlink" Target="https://www.roundwellmedicalcentre.co.uk/" TargetMode="External"/><Relationship Id="rId20" Type="http://schemas.openxmlformats.org/officeDocument/2006/relationships/hyperlink" Target="https://www.lakenham-surgery.co.uk/" TargetMode="External"/><Relationship Id="rId29" Type="http://schemas.openxmlformats.org/officeDocument/2006/relationships/hyperlink" Target="https://www.enmp.co.uk/" TargetMode="External"/><Relationship Id="rId41" Type="http://schemas.openxmlformats.org/officeDocument/2006/relationships/hyperlink" Target="https://creativecommons.org/licenses/by-sa/3.0/" TargetMode="External"/><Relationship Id="rId1" Type="http://schemas.openxmlformats.org/officeDocument/2006/relationships/slideLayout" Target="../slideLayouts/slideLayout1.xml"/><Relationship Id="rId6" Type="http://schemas.openxmlformats.org/officeDocument/2006/relationships/hyperlink" Target="https://www.nplhealthcentre.co.uk/" TargetMode="External"/><Relationship Id="rId11" Type="http://schemas.openxmlformats.org/officeDocument/2006/relationships/hyperlink" Target="https://www.lawsonroadsurgery.co.uk/" TargetMode="External"/><Relationship Id="rId24" Type="http://schemas.openxmlformats.org/officeDocument/2006/relationships/hyperlink" Target="https://www.thebeachesmedicalcentre.co.uk/" TargetMode="External"/><Relationship Id="rId32" Type="http://schemas.openxmlformats.org/officeDocument/2006/relationships/hyperlink" Target="https://www.andamansurgery.nhs.uk/" TargetMode="External"/><Relationship Id="rId37" Type="http://schemas.openxmlformats.org/officeDocument/2006/relationships/hyperlink" Target="https://www.victoriaroadsurgery.nhs.uk/" TargetMode="External"/><Relationship Id="rId40" Type="http://schemas.openxmlformats.org/officeDocument/2006/relationships/hyperlink" Target="https://www.norfolkandsuffolk.icb.nhs.uk/" TargetMode="External"/><Relationship Id="rId5" Type="http://schemas.openxmlformats.org/officeDocument/2006/relationships/hyperlink" Target="https://www.lionwoodmedicalpractice.nhs.uk/" TargetMode="External"/><Relationship Id="rId15" Type="http://schemas.openxmlformats.org/officeDocument/2006/relationships/hyperlink" Target="https://www.marriottsmedicalpractices.nhs.uk/" TargetMode="External"/><Relationship Id="rId23" Type="http://schemas.openxmlformats.org/officeDocument/2006/relationships/hyperlink" Target="https://www.umsuea.co.uk/" TargetMode="External"/><Relationship Id="rId28" Type="http://schemas.openxmlformats.org/officeDocument/2006/relationships/hyperlink" Target="https://www.fleggburghsurgery.co.uk/" TargetMode="External"/><Relationship Id="rId36" Type="http://schemas.openxmlformats.org/officeDocument/2006/relationships/hyperlink" Target="https://www.kirkleymillsurgery.co.uk/" TargetMode="External"/><Relationship Id="rId10" Type="http://schemas.openxmlformats.org/officeDocument/2006/relationships/hyperlink" Target="https://www.woodcockroadsurgery.nhs.uk/" TargetMode="External"/><Relationship Id="rId19" Type="http://schemas.openxmlformats.org/officeDocument/2006/relationships/hyperlink" Target="https://www.castle-partnership.co.uk/" TargetMode="External"/><Relationship Id="rId31" Type="http://schemas.openxmlformats.org/officeDocument/2006/relationships/hyperlink" Target="https://www.alexandracrestviewsurgeries.co.uk/" TargetMode="External"/><Relationship Id="rId4" Type="http://schemas.openxmlformats.org/officeDocument/2006/relationships/hyperlink" Target="https://hellesdonmedicalpractice.co.uk/" TargetMode="External"/><Relationship Id="rId9" Type="http://schemas.openxmlformats.org/officeDocument/2006/relationships/hyperlink" Target="https://www.thorpewoodmedicalgroup.nhs.uk/" TargetMode="External"/><Relationship Id="rId14" Type="http://schemas.openxmlformats.org/officeDocument/2006/relationships/hyperlink" Target="https://www.beechcroftandoldpalacesurgery.nhs.uk/" TargetMode="External"/><Relationship Id="rId22" Type="http://schemas.openxmlformats.org/officeDocument/2006/relationships/hyperlink" Target="https://www.westpottergate.co.uk/" TargetMode="External"/><Relationship Id="rId27" Type="http://schemas.openxmlformats.org/officeDocument/2006/relationships/hyperlink" Target="https://enmp.co.uk/" TargetMode="External"/><Relationship Id="rId30" Type="http://schemas.openxmlformats.org/officeDocument/2006/relationships/hyperlink" Target="https://www.parksurgerygreatyarmouth.nhs.uk/" TargetMode="External"/><Relationship Id="rId35" Type="http://schemas.openxmlformats.org/officeDocument/2006/relationships/hyperlink" Target="https://www.rosedalesurgery.co.uk/" TargetMode="External"/><Relationship Id="rId43" Type="http://schemas.openxmlformats.org/officeDocument/2006/relationships/hyperlink" Target="https://www.geograph.org.uk/photo/7471373" TargetMode="External"/><Relationship Id="rId8" Type="http://schemas.openxmlformats.org/officeDocument/2006/relationships/hyperlink" Target="https://www.prospectmedicalpractice.nhs.uk/practice-information/about-us/" TargetMode="External"/><Relationship Id="rId3" Type="http://schemas.openxmlformats.org/officeDocument/2006/relationships/hyperlink" Target="https://www.eastnorwichmedicalpartnership.co.uk/" TargetMode="External"/><Relationship Id="rId12" Type="http://schemas.openxmlformats.org/officeDocument/2006/relationships/hyperlink" Target="https://www.magdalenmedical.nhs.uk/" TargetMode="External"/><Relationship Id="rId17" Type="http://schemas.openxmlformats.org/officeDocument/2006/relationships/hyperlink" Target="https://www.trinityandbowthorpe.co.uk/" TargetMode="External"/><Relationship Id="rId25" Type="http://schemas.openxmlformats.org/officeDocument/2006/relationships/hyperlink" Target="https://www.millwoodsurgery.co.uk/" TargetMode="External"/><Relationship Id="rId33" Type="http://schemas.openxmlformats.org/officeDocument/2006/relationships/hyperlink" Target="https://www.bridgeroadsurgery.nhs.uk/" TargetMode="External"/><Relationship Id="rId38" Type="http://schemas.openxmlformats.org/officeDocument/2006/relationships/hyperlink" Target="https://fingertips.phe.org.uk/profile/general-practice/data#page/12/gid/2000005/pat/223/ati/66/are/E38000239/iid/93468/age/28/sex/4/cat/-1/ctp/-1/yrr/1/cid/4/tbm/1" TargetMode="External"/></Relationships>
</file>

<file path=ppt/slides/_rels/slide7.xml.rels><?xml version="1.0" encoding="UTF-8" standalone="yes"?>
<Relationships xmlns="http://schemas.openxmlformats.org/package/2006/relationships"><Relationship Id="rId26" Type="http://schemas.openxmlformats.org/officeDocument/2006/relationships/hyperlink" Target="https://aldboroughsurgery.co.uk/" TargetMode="External"/><Relationship Id="rId21" Type="http://schemas.openxmlformats.org/officeDocument/2006/relationships/hyperlink" Target="https://www.swaffham-doctors.co.uk/" TargetMode="External"/><Relationship Id="rId34" Type="http://schemas.openxmlformats.org/officeDocument/2006/relationships/hyperlink" Target="https://www.aylshamandreepham.nhs.uk/" TargetMode="External"/><Relationship Id="rId42" Type="http://schemas.openxmlformats.org/officeDocument/2006/relationships/hyperlink" Target="https://www.schoollanesurgery.co.uk/" TargetMode="External"/><Relationship Id="rId47" Type="http://schemas.openxmlformats.org/officeDocument/2006/relationships/hyperlink" Target="https://windmillsurgery-wymondham.nhs.uk/" TargetMode="External"/><Relationship Id="rId50" Type="http://schemas.openxmlformats.org/officeDocument/2006/relationships/hyperlink" Target="https://www.orchardsurgerydereham.co.uk/" TargetMode="External"/><Relationship Id="rId55" Type="http://schemas.openxmlformats.org/officeDocument/2006/relationships/hyperlink" Target="https://www.loddondoctorssurgery.co.uk/" TargetMode="External"/><Relationship Id="rId63" Type="http://schemas.openxmlformats.org/officeDocument/2006/relationships/image" Target="../media/image12.jpg"/><Relationship Id="rId7" Type="http://schemas.openxmlformats.org/officeDocument/2006/relationships/hyperlink" Target="https://www.wellshealthcentre.nhs.uk/" TargetMode="External"/><Relationship Id="rId2" Type="http://schemas.openxmlformats.org/officeDocument/2006/relationships/image" Target="../media/image1.jpg"/><Relationship Id="rId16" Type="http://schemas.openxmlformats.org/officeDocument/2006/relationships/hyperlink" Target="https://www.vidahealthcare.nhs.uk/" TargetMode="External"/><Relationship Id="rId29" Type="http://schemas.openxmlformats.org/officeDocument/2006/relationships/hyperlink" Target="https://www.mundesleymedical.co.uk/" TargetMode="External"/><Relationship Id="rId11" Type="http://schemas.openxmlformats.org/officeDocument/2006/relationships/hyperlink" Target="https://www.tsj.org.uk/" TargetMode="External"/><Relationship Id="rId24" Type="http://schemas.openxmlformats.org/officeDocument/2006/relationships/hyperlink" Target="https://www.holt-practice.nhs.uk/" TargetMode="External"/><Relationship Id="rId32" Type="http://schemas.openxmlformats.org/officeDocument/2006/relationships/hyperlink" Target="https://www.draytonmedical.nhs.uk/" TargetMode="External"/><Relationship Id="rId37" Type="http://schemas.openxmlformats.org/officeDocument/2006/relationships/hyperlink" Target="https://www.brundallmedicalcentre.nhs.uk/" TargetMode="External"/><Relationship Id="rId40" Type="http://schemas.openxmlformats.org/officeDocument/2006/relationships/hyperlink" Target="https://www.staithesurgery.co.uk/" TargetMode="External"/><Relationship Id="rId45" Type="http://schemas.openxmlformats.org/officeDocument/2006/relationships/hyperlink" Target="https://www.humbleyard.nhs.uk/" TargetMode="External"/><Relationship Id="rId53" Type="http://schemas.openxmlformats.org/officeDocument/2006/relationships/hyperlink" Target="https://www.theatresurgery.com/" TargetMode="External"/><Relationship Id="rId58" Type="http://schemas.openxmlformats.org/officeDocument/2006/relationships/hyperlink" Target="https://www.heathgatemedicalpractice.co.uk/" TargetMode="External"/><Relationship Id="rId5" Type="http://schemas.openxmlformats.org/officeDocument/2006/relationships/hyperlink" Target="https://www.grimstonmedicalcentre.co.uk/" TargetMode="External"/><Relationship Id="rId61" Type="http://schemas.openxmlformats.org/officeDocument/2006/relationships/hyperlink" Target="https://www.oldmillandmillgatessurgery.nhs.uk/" TargetMode="External"/><Relationship Id="rId19" Type="http://schemas.openxmlformats.org/officeDocument/2006/relationships/hyperlink" Target="https://www.howdalesurgery.co.uk/" TargetMode="External"/><Relationship Id="rId14" Type="http://schemas.openxmlformats.org/officeDocument/2006/relationships/hyperlink" Target="https://www.southgatesandwoottonssurgeries.nhs.uk/" TargetMode="External"/><Relationship Id="rId22" Type="http://schemas.openxmlformats.org/officeDocument/2006/relationships/hyperlink" Target="https://www.plowrightmedicalcentre.co.uk/" TargetMode="External"/><Relationship Id="rId27" Type="http://schemas.openxmlformats.org/officeDocument/2006/relationships/hyperlink" Target="https://www.birchwoodsurgery.nhs.uk/" TargetMode="External"/><Relationship Id="rId30" Type="http://schemas.openxmlformats.org/officeDocument/2006/relationships/hyperlink" Target="https://www.pastonsurgery.nhs.uk/" TargetMode="External"/><Relationship Id="rId35" Type="http://schemas.openxmlformats.org/officeDocument/2006/relationships/hyperlink" Target="https://www.aclemedicalcentre.co.uk/" TargetMode="External"/><Relationship Id="rId43" Type="http://schemas.openxmlformats.org/officeDocument/2006/relationships/hyperlink" Target="https://wattonmedicalpractice.co.uk/" TargetMode="External"/><Relationship Id="rId48" Type="http://schemas.openxmlformats.org/officeDocument/2006/relationships/hyperlink" Target="https://www.wymmed.co.uk/" TargetMode="External"/><Relationship Id="rId56" Type="http://schemas.openxmlformats.org/officeDocument/2006/relationships/hyperlink" Target="https://www.churchhillsurgery.co.uk/" TargetMode="External"/><Relationship Id="rId64" Type="http://schemas.openxmlformats.org/officeDocument/2006/relationships/hyperlink" Target="https://carolinegillwildlife.blogspot.com/2017/04/three-days-in-north-norfolk-3.html" TargetMode="External"/><Relationship Id="rId8" Type="http://schemas.openxmlformats.org/officeDocument/2006/relationships/hyperlink" Target="https://www.boughtonsurgery-norfolk.nhs.uk/" TargetMode="External"/><Relationship Id="rId51" Type="http://schemas.openxmlformats.org/officeDocument/2006/relationships/hyperlink" Target="https://www.mattishallsurgery.co.uk/" TargetMode="External"/><Relationship Id="rId3" Type="http://schemas.openxmlformats.org/officeDocument/2006/relationships/hyperlink" Target="https://www.theburnhamssurgery.co.uk/" TargetMode="External"/><Relationship Id="rId12" Type="http://schemas.openxmlformats.org/officeDocument/2006/relationships/hyperlink" Target="https://www.upwellhealthcentre.nhs.uk/" TargetMode="External"/><Relationship Id="rId17" Type="http://schemas.openxmlformats.org/officeDocument/2006/relationships/hyperlink" Target="https://www.bridgestreetsurgery.co.uk/" TargetMode="External"/><Relationship Id="rId25" Type="http://schemas.openxmlformats.org/officeDocument/2006/relationships/hyperlink" Target="https://www.sheringhammedical.nhs.uk/" TargetMode="External"/><Relationship Id="rId33" Type="http://schemas.openxmlformats.org/officeDocument/2006/relationships/hyperlink" Target="https://www.themarketsurgery.nhs.uk/" TargetMode="External"/><Relationship Id="rId38" Type="http://schemas.openxmlformats.org/officeDocument/2006/relationships/hyperlink" Target="https://www.hovetonandwroxhammedicalcentre.nhs.uk/" TargetMode="External"/><Relationship Id="rId46" Type="http://schemas.openxmlformats.org/officeDocument/2006/relationships/hyperlink" Target="https://www.hinghamsurgery.co.uk/" TargetMode="External"/><Relationship Id="rId59" Type="http://schemas.openxmlformats.org/officeDocument/2006/relationships/hyperlink" Target="https://www.lawnsgp.com/" TargetMode="External"/><Relationship Id="rId20" Type="http://schemas.openxmlformats.org/officeDocument/2006/relationships/hyperlink" Target="https://www.litchamhealthcentre.co.uk/" TargetMode="External"/><Relationship Id="rId41" Type="http://schemas.openxmlformats.org/officeDocument/2006/relationships/hyperlink" Target="https://grovesurgerythetford.co.uk/" TargetMode="External"/><Relationship Id="rId54" Type="http://schemas.openxmlformats.org/officeDocument/2006/relationships/hyperlink" Target="https://attleboroughsurgeries.com/" TargetMode="External"/><Relationship Id="rId62" Type="http://schemas.openxmlformats.org/officeDocument/2006/relationships/hyperlink" Target="https://www.parishfields.co.uk/" TargetMode="External"/><Relationship Id="rId1" Type="http://schemas.openxmlformats.org/officeDocument/2006/relationships/slideLayout" Target="../slideLayouts/slideLayout1.xml"/><Relationship Id="rId6" Type="http://schemas.openxmlformats.org/officeDocument/2006/relationships/hyperlink" Target="https://www.heachamgrouppractice.nhs.uk/" TargetMode="External"/><Relationship Id="rId15" Type="http://schemas.openxmlformats.org/officeDocument/2006/relationships/hyperlink" Target="https://www.stjamesmp.co.uk/" TargetMode="External"/><Relationship Id="rId23" Type="http://schemas.openxmlformats.org/officeDocument/2006/relationships/hyperlink" Target="https://www.fakenham-medical-practice.nhs.uk/" TargetMode="External"/><Relationship Id="rId28" Type="http://schemas.openxmlformats.org/officeDocument/2006/relationships/hyperlink" Target="https://www.cromergrouppractice.nhs.uk/" TargetMode="External"/><Relationship Id="rId36" Type="http://schemas.openxmlformats.org/officeDocument/2006/relationships/hyperlink" Target="https://www.blofieldsurgery.nhs.uk/" TargetMode="External"/><Relationship Id="rId49" Type="http://schemas.openxmlformats.org/officeDocument/2006/relationships/hyperlink" Target="https://www.elmhamsurgery.com/contact" TargetMode="External"/><Relationship Id="rId57" Type="http://schemas.openxmlformats.org/officeDocument/2006/relationships/hyperlink" Target="https://www.harlestonsurgery.co.uk/" TargetMode="External"/><Relationship Id="rId10" Type="http://schemas.openxmlformats.org/officeDocument/2006/relationships/hyperlink" Target="https://www.stclementssurgery.com/" TargetMode="External"/><Relationship Id="rId31" Type="http://schemas.openxmlformats.org/officeDocument/2006/relationships/hyperlink" Target="https://coltishallsurgery.nhs.uk/" TargetMode="External"/><Relationship Id="rId44" Type="http://schemas.openxmlformats.org/officeDocument/2006/relationships/hyperlink" Target="https://eh-khsurgery.co.uk/" TargetMode="External"/><Relationship Id="rId52" Type="http://schemas.openxmlformats.org/officeDocument/2006/relationships/hyperlink" Target="https://www.shipdhamsurgery.nhs.uk/" TargetMode="External"/><Relationship Id="rId60" Type="http://schemas.openxmlformats.org/officeDocument/2006/relationships/hyperlink" Target="https://www.longstrattonsurgery.nhs.uk/" TargetMode="External"/><Relationship Id="rId65" Type="http://schemas.openxmlformats.org/officeDocument/2006/relationships/image" Target="../media/image13.png"/><Relationship Id="rId4" Type="http://schemas.openxmlformats.org/officeDocument/2006/relationships/hyperlink" Target="https://www.massingham-dockingsurgeries.nhs.uk/" TargetMode="External"/><Relationship Id="rId9" Type="http://schemas.openxmlformats.org/officeDocument/2006/relationships/hyperlink" Target="https://www.feltwellsurgery.co.uk/" TargetMode="External"/><Relationship Id="rId13" Type="http://schemas.openxmlformats.org/officeDocument/2006/relationships/hyperlink" Target="https://www.watlingtonmedicalcentre.co.uk/" TargetMode="External"/><Relationship Id="rId18" Type="http://schemas.openxmlformats.org/officeDocument/2006/relationships/hyperlink" Target="https://www.campinglandsurgery.co.uk/" TargetMode="External"/><Relationship Id="rId39" Type="http://schemas.openxmlformats.org/officeDocument/2006/relationships/hyperlink" Target="https://www.ludhamsurgery.nhs.uk/" TargetMode="External"/></Relationships>
</file>

<file path=ppt/slides/_rels/slide8.xml.rels><?xml version="1.0" encoding="UTF-8" standalone="yes"?>
<Relationships xmlns="http://schemas.openxmlformats.org/package/2006/relationships"><Relationship Id="rId13" Type="http://schemas.openxmlformats.org/officeDocument/2006/relationships/hyperlink" Target="https://debenhamgrouppractice.co.uk/" TargetMode="External"/><Relationship Id="rId18" Type="http://schemas.openxmlformats.org/officeDocument/2006/relationships/hyperlink" Target="https://www.howardhousesurgery.co.uk/" TargetMode="External"/><Relationship Id="rId26" Type="http://schemas.openxmlformats.org/officeDocument/2006/relationships/hyperlink" Target="https://www.burlingtonprimarycare.co.uk/" TargetMode="External"/><Relationship Id="rId39" Type="http://schemas.openxmlformats.org/officeDocument/2006/relationships/hyperlink" Target="https://www.norfolkandsuffolk.icb.nhs.uk/" TargetMode="External"/><Relationship Id="rId21" Type="http://schemas.openxmlformats.org/officeDocument/2006/relationships/hyperlink" Target="https://www.framlinghamsurgery.co.uk/" TargetMode="External"/><Relationship Id="rId34" Type="http://schemas.openxmlformats.org/officeDocument/2006/relationships/hyperlink" Target="https://cardinalmedicalpractice.co.uk/" TargetMode="External"/><Relationship Id="rId42" Type="http://schemas.openxmlformats.org/officeDocument/2006/relationships/hyperlink" Target="https://pixabay.com/en/ipswich-marina-water-boat-jetty-486185/" TargetMode="External"/><Relationship Id="rId7" Type="http://schemas.openxmlformats.org/officeDocument/2006/relationships/hyperlink" Target="https://www.thepeninsulapractice.co.uk/" TargetMode="External"/><Relationship Id="rId2" Type="http://schemas.openxmlformats.org/officeDocument/2006/relationships/image" Target="../media/image1.jpg"/><Relationship Id="rId16" Type="http://schemas.openxmlformats.org/officeDocument/2006/relationships/hyperlink" Target="https://www.fressingfield-medical-practice.co.uk/" TargetMode="External"/><Relationship Id="rId20" Type="http://schemas.openxmlformats.org/officeDocument/2006/relationships/hyperlink" Target="https://www.stowhealth.nhs.uk/" TargetMode="External"/><Relationship Id="rId29" Type="http://schemas.openxmlformats.org/officeDocument/2006/relationships/hyperlink" Target="https://www.bildestonhealthcentre.co.uk/" TargetMode="External"/><Relationship Id="rId41" Type="http://schemas.openxmlformats.org/officeDocument/2006/relationships/image" Target="../media/image15.jpg"/><Relationship Id="rId1" Type="http://schemas.openxmlformats.org/officeDocument/2006/relationships/slideLayout" Target="../slideLayouts/slideLayout1.xml"/><Relationship Id="rId6" Type="http://schemas.openxmlformats.org/officeDocument/2006/relationships/hyperlink" Target="https://www.woodbridgedoctors.nhs.uk/" TargetMode="External"/><Relationship Id="rId11" Type="http://schemas.openxmlformats.org/officeDocument/2006/relationships/hyperlink" Target="https://www.ravenswoodmedicalpractice.co.uk/" TargetMode="External"/><Relationship Id="rId24" Type="http://schemas.openxmlformats.org/officeDocument/2006/relationships/hyperlink" Target="https://www.felixstoweroadmedicalpractice.co.uk/" TargetMode="External"/><Relationship Id="rId32" Type="http://schemas.openxmlformats.org/officeDocument/2006/relationships/hyperlink" Target="https://www.needhamsurgery.co.uk/" TargetMode="External"/><Relationship Id="rId37" Type="http://schemas.openxmlformats.org/officeDocument/2006/relationships/hyperlink" Target="https://fingertips.phe.org.uk/profile/general-practice/data#page/12/gid/2000005/pat/223/ati/66/are/E38000086/iid/93468/age/28/sex/4/cat/-1/ctp/-1/yrr/1/cid/4/tbm/1" TargetMode="External"/><Relationship Id="rId40" Type="http://schemas.openxmlformats.org/officeDocument/2006/relationships/hyperlink" Target="https://creativecommons.org/licenses/by-sa/3.0/" TargetMode="External"/><Relationship Id="rId5" Type="http://schemas.openxmlformats.org/officeDocument/2006/relationships/hyperlink" Target="https://www.framfieldhouse.com/" TargetMode="External"/><Relationship Id="rId15" Type="http://schemas.openxmlformats.org/officeDocument/2006/relationships/hyperlink" Target="https://eyehealthcentre.co.uk/" TargetMode="External"/><Relationship Id="rId23" Type="http://schemas.openxmlformats.org/officeDocument/2006/relationships/hyperlink" Target="https://www.saxmundhamhealth.nhs.uk/" TargetMode="External"/><Relationship Id="rId28" Type="http://schemas.openxmlformats.org/officeDocument/2006/relationships/hyperlink" Target="https://www.hawthorndrivesurgery.org/" TargetMode="External"/><Relationship Id="rId36" Type="http://schemas.openxmlformats.org/officeDocument/2006/relationships/hyperlink" Target="https://www.embracemedicalcentre.nhs.uk/" TargetMode="External"/><Relationship Id="rId10" Type="http://schemas.openxmlformats.org/officeDocument/2006/relationships/hyperlink" Target="https://www.orchardmedicalpractice.nhs.uk/" TargetMode="External"/><Relationship Id="rId19" Type="http://schemas.openxmlformats.org/officeDocument/2006/relationships/hyperlink" Target="https://www.mendleshamhealthcentre.co.uk/" TargetMode="External"/><Relationship Id="rId31" Type="http://schemas.openxmlformats.org/officeDocument/2006/relationships/hyperlink" Target="https://www.hadleighhealth.co.uk/" TargetMode="External"/><Relationship Id="rId4" Type="http://schemas.openxmlformats.org/officeDocument/2006/relationships/hyperlink" Target="https://www.ivrystreet.co.uk/" TargetMode="External"/><Relationship Id="rId9" Type="http://schemas.openxmlformats.org/officeDocument/2006/relationships/hyperlink" Target="https://www.drsolwayandwhale.co.uk/" TargetMode="External"/><Relationship Id="rId14" Type="http://schemas.openxmlformats.org/officeDocument/2006/relationships/hyperlink" Target="https://derbyroadpractice.co.uk/appointments/do-it-online" TargetMode="External"/><Relationship Id="rId22" Type="http://schemas.openxmlformats.org/officeDocument/2006/relationships/hyperlink" Target="https://leistonsurgery.co.uk/" TargetMode="External"/><Relationship Id="rId27" Type="http://schemas.openxmlformats.org/officeDocument/2006/relationships/hyperlink" Target="https://www.grovemcfelixstowe.nhs.uk/" TargetMode="External"/><Relationship Id="rId30" Type="http://schemas.openxmlformats.org/officeDocument/2006/relationships/hyperlink" Target="https://www.constablecountrymedicalpractice.co.uk/" TargetMode="External"/><Relationship Id="rId35" Type="http://schemas.openxmlformats.org/officeDocument/2006/relationships/hyperlink" Target="https://www.mhdoctors.co.uk/" TargetMode="External"/><Relationship Id="rId8" Type="http://schemas.openxmlformats.org/officeDocument/2006/relationships/hyperlink" Target="https://www.wickhammarketmc.nhs.uk/" TargetMode="External"/><Relationship Id="rId3" Type="http://schemas.openxmlformats.org/officeDocument/2006/relationships/hyperlink" Target="https://www.barracklane.co.uk/" TargetMode="External"/><Relationship Id="rId12" Type="http://schemas.openxmlformats.org/officeDocument/2006/relationships/hyperlink" Target="https://www.combsfordsurgery.org.uk/" TargetMode="External"/><Relationship Id="rId17" Type="http://schemas.openxmlformats.org/officeDocument/2006/relationships/hyperlink" Target="https://suffolkprimarycare.uk/haven-health/" TargetMode="External"/><Relationship Id="rId25" Type="http://schemas.openxmlformats.org/officeDocument/2006/relationships/hyperlink" Target="https://www.tworiversmedicalcentre.co.uk/" TargetMode="External"/><Relationship Id="rId33" Type="http://schemas.openxmlformats.org/officeDocument/2006/relationships/hyperlink" Target="https://www.holbrookandshotleysurgery.co.uk/" TargetMode="External"/><Relationship Id="rId38"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hyperlink" Target="http://www.theguildhallsurgery.co.uk/" TargetMode="External"/><Relationship Id="rId13" Type="http://schemas.openxmlformats.org/officeDocument/2006/relationships/hyperlink" Target="https://www.swansurgery.org.uk/" TargetMode="External"/><Relationship Id="rId18" Type="http://schemas.openxmlformats.org/officeDocument/2006/relationships/hyperlink" Target="https://www.reynardsurgery.co.uk/" TargetMode="External"/><Relationship Id="rId26" Type="http://schemas.openxmlformats.org/officeDocument/2006/relationships/hyperlink" Target="https://fingertips.phe.org.uk/profile/general-practice/data#page/12/gid/2000005/pat/223/ati/66/are/E38000204/iid/93468/age/28/sex/4/cat/-1/ctp/-1/yrr/1/cid/4/tbm/1" TargetMode="External"/><Relationship Id="rId3" Type="http://schemas.openxmlformats.org/officeDocument/2006/relationships/hyperlink" Target="https://www.botesdalehealthcentre.nhs.uk/" TargetMode="External"/><Relationship Id="rId21" Type="http://schemas.openxmlformats.org/officeDocument/2006/relationships/hyperlink" Target="https://www.unityhealthcare.org.uk/" TargetMode="External"/><Relationship Id="rId7" Type="http://schemas.openxmlformats.org/officeDocument/2006/relationships/hyperlink" Target="http://www.angelhillsurgery.co.uk/" TargetMode="External"/><Relationship Id="rId12" Type="http://schemas.openxmlformats.org/officeDocument/2006/relationships/hyperlink" Target="https://brandonmedicalpractice.org.uk/" TargetMode="External"/><Relationship Id="rId17" Type="http://schemas.openxmlformats.org/officeDocument/2006/relationships/hyperlink" Target="http://www.orchardhousesurgery.co.uk/" TargetMode="External"/><Relationship Id="rId25" Type="http://schemas.openxmlformats.org/officeDocument/2006/relationships/hyperlink" Target="https://www.wickhambrooksurgery.nhs.uk/" TargetMode="External"/><Relationship Id="rId2" Type="http://schemas.openxmlformats.org/officeDocument/2006/relationships/image" Target="../media/image1.jpg"/><Relationship Id="rId16" Type="http://schemas.openxmlformats.org/officeDocument/2006/relationships/hyperlink" Target="http://www.oakfieldsurgery.org/" TargetMode="External"/><Relationship Id="rId20" Type="http://schemas.openxmlformats.org/officeDocument/2006/relationships/hyperlink" Target="http://www.haverhillfamilypractice.co.uk/" TargetMode="External"/><Relationship Id="rId29" Type="http://schemas.openxmlformats.org/officeDocument/2006/relationships/image" Target="../media/image17.jpeg"/><Relationship Id="rId1" Type="http://schemas.openxmlformats.org/officeDocument/2006/relationships/slideLayout" Target="../slideLayouts/slideLayout1.xml"/><Relationship Id="rId6" Type="http://schemas.openxmlformats.org/officeDocument/2006/relationships/hyperlink" Target="http://www.woolpithealthcentre.co.uk/" TargetMode="External"/><Relationship Id="rId11" Type="http://schemas.openxmlformats.org/officeDocument/2006/relationships/hyperlink" Target="http://www.victoriasurgery.co.uk/" TargetMode="External"/><Relationship Id="rId24" Type="http://schemas.openxmlformats.org/officeDocument/2006/relationships/hyperlink" Target="https://www.guildhallsurgery.co.uk/" TargetMode="External"/><Relationship Id="rId5" Type="http://schemas.openxmlformats.org/officeDocument/2006/relationships/hyperlink" Target="http://www.stantonsurgery.co.uk/" TargetMode="External"/><Relationship Id="rId15" Type="http://schemas.openxmlformats.org/officeDocument/2006/relationships/hyperlink" Target="http://www.marketcross-surgery.co.uk/" TargetMode="External"/><Relationship Id="rId23" Type="http://schemas.openxmlformats.org/officeDocument/2006/relationships/hyperlink" Target="https://www.siamsurgery.co.uk/" TargetMode="External"/><Relationship Id="rId28" Type="http://schemas.openxmlformats.org/officeDocument/2006/relationships/hyperlink" Target="https://www.norfolkandsuffolk.icb.nhs.uk/" TargetMode="External"/><Relationship Id="rId10" Type="http://schemas.openxmlformats.org/officeDocument/2006/relationships/hyperlink" Target="http://www.swansurgery.org.uk/" TargetMode="External"/><Relationship Id="rId19" Type="http://schemas.openxmlformats.org/officeDocument/2006/relationships/hyperlink" Target="http://www.rookerymedicalcentre.co.uk/" TargetMode="External"/><Relationship Id="rId4" Type="http://schemas.openxmlformats.org/officeDocument/2006/relationships/hyperlink" Target="https://www.ixworthsurgery.co.uk/" TargetMode="External"/><Relationship Id="rId9" Type="http://schemas.openxmlformats.org/officeDocument/2006/relationships/hyperlink" Target="http://www.mountfarm.com/" TargetMode="External"/><Relationship Id="rId14" Type="http://schemas.openxmlformats.org/officeDocument/2006/relationships/hyperlink" Target="https://www.lakenheathsurgery.co.uk/" TargetMode="External"/><Relationship Id="rId22" Type="http://schemas.openxmlformats.org/officeDocument/2006/relationships/hyperlink" Target="http://www.hardwickehousesurgery.co.uk/" TargetMode="External"/><Relationship Id="rId27" Type="http://schemas.openxmlformats.org/officeDocument/2006/relationships/image" Target="../media/image16.png"/><Relationship Id="rId30" Type="http://schemas.openxmlformats.org/officeDocument/2006/relationships/image" Target="../media/image13.png"/></Relationships>
</file>

<file path=ppt/slides/_rels/slide10.xml.rels><?xml version="1.0" encoding="UTF-8" standalone="yes"?>
<Relationships xmlns="http://schemas.openxmlformats.org/package/2006/relationships"><Relationship Id="rId13" Type="http://schemas.openxmlformats.org/officeDocument/2006/relationships/hyperlink" Target="https://millroad-surgery.co.uk/" TargetMode="External"/><Relationship Id="rId18" Type="http://schemas.openxmlformats.org/officeDocument/2006/relationships/hyperlink" Target="https://colchestermedicalpractice.co.uk/contact-us/" TargetMode="External"/><Relationship Id="rId26" Type="http://schemas.openxmlformats.org/officeDocument/2006/relationships/hyperlink" Target="http://www.colnemedicalcentre.nhs.uk/" TargetMode="External"/><Relationship Id="rId39" Type="http://schemas.openxmlformats.org/officeDocument/2006/relationships/image" Target="../media/image13.png"/><Relationship Id="rId21" Type="http://schemas.openxmlformats.org/officeDocument/2006/relationships/hyperlink" Target="http://www.oldroadsurgery.org.uk/" TargetMode="External"/><Relationship Id="rId34" Type="http://schemas.openxmlformats.org/officeDocument/2006/relationships/hyperlink" Target="http://www.riversidehealthcentre.org.uk/" TargetMode="External"/><Relationship Id="rId7" Type="http://schemas.openxmlformats.org/officeDocument/2006/relationships/hyperlink" Target="http://www.rowhedgesurgery.co.uk/" TargetMode="External"/><Relationship Id="rId12" Type="http://schemas.openxmlformats.org/officeDocument/2006/relationships/hyperlink" Target="http://www.westmerseasurgery.co.uk/" TargetMode="External"/><Relationship Id="rId17" Type="http://schemas.openxmlformats.org/officeDocument/2006/relationships/hyperlink" Target="http://www.parsonsheath.co.uk/" TargetMode="External"/><Relationship Id="rId25" Type="http://schemas.openxmlformats.org/officeDocument/2006/relationships/hyperlink" Target="https://www.clactoncommunitypractices.nhs.uk/" TargetMode="External"/><Relationship Id="rId33" Type="http://schemas.openxmlformats.org/officeDocument/2006/relationships/hyperlink" Target="http://www.ardleighsurgery.nhs.uk/" TargetMode="External"/><Relationship Id="rId38" Type="http://schemas.openxmlformats.org/officeDocument/2006/relationships/hyperlink" Target="https://www.geograph.org.uk/photo/899021" TargetMode="External"/><Relationship Id="rId2" Type="http://schemas.openxmlformats.org/officeDocument/2006/relationships/image" Target="../media/image1.jpg"/><Relationship Id="rId16" Type="http://schemas.openxmlformats.org/officeDocument/2006/relationships/hyperlink" Target="http://www.castlegardensmedicalcentre1.co.uk/" TargetMode="External"/><Relationship Id="rId20" Type="http://schemas.openxmlformats.org/officeDocument/2006/relationships/hyperlink" Target="http://www.ncmghealth.co.uk/" TargetMode="External"/><Relationship Id="rId29" Type="http://schemas.openxmlformats.org/officeDocument/2006/relationships/hyperlink" Target="http://www.stjamesandstosythsurgery.co.uk/" TargetMode="External"/><Relationship Id="rId1" Type="http://schemas.openxmlformats.org/officeDocument/2006/relationships/slideLayout" Target="../slideLayouts/slideLayout1.xml"/><Relationship Id="rId6" Type="http://schemas.openxmlformats.org/officeDocument/2006/relationships/hyperlink" Target="https://rowhedgesurgery.co.uk/" TargetMode="External"/><Relationship Id="rId11" Type="http://schemas.openxmlformats.org/officeDocument/2006/relationships/hyperlink" Target="https://lawfordsurgery.co.uk/" TargetMode="External"/><Relationship Id="rId24" Type="http://schemas.openxmlformats.org/officeDocument/2006/relationships/hyperlink" Target="https://www.caradocsurgery.nhs.uk/" TargetMode="External"/><Relationship Id="rId32" Type="http://schemas.openxmlformats.org/officeDocument/2006/relationships/hyperlink" Target="http://www.harewoodsurgery.nhs.uk/" TargetMode="External"/><Relationship Id="rId37" Type="http://schemas.openxmlformats.org/officeDocument/2006/relationships/image" Target="../media/image19.jpg"/><Relationship Id="rId5" Type="http://schemas.openxmlformats.org/officeDocument/2006/relationships/hyperlink" Target="http://www.easthillsurgery.co.uk/" TargetMode="External"/><Relationship Id="rId15" Type="http://schemas.openxmlformats.org/officeDocument/2006/relationships/hyperlink" Target="https://winstreemedicalpractice.co.uk/" TargetMode="External"/><Relationship Id="rId23" Type="http://schemas.openxmlformats.org/officeDocument/2006/relationships/hyperlink" Target="https://turnerroadsurgery.co.uk/" TargetMode="External"/><Relationship Id="rId28" Type="http://schemas.openxmlformats.org/officeDocument/2006/relationships/hyperlink" Target="https://www.ranworthsurgery.nhs.uk/" TargetMode="External"/><Relationship Id="rId36" Type="http://schemas.openxmlformats.org/officeDocument/2006/relationships/hyperlink" Target="https://www.essex.icb.nhs.uk/area/north-east-essex/primary-care-north-east-essex/" TargetMode="External"/><Relationship Id="rId10" Type="http://schemas.openxmlformats.org/officeDocument/2006/relationships/hyperlink" Target="https://highwoodssurgery.co.uk/" TargetMode="External"/><Relationship Id="rId19" Type="http://schemas.openxmlformats.org/officeDocument/2006/relationships/hyperlink" Target="https://www.eastlynnemedicalcentre.co.uk/" TargetMode="External"/><Relationship Id="rId31" Type="http://schemas.openxmlformats.org/officeDocument/2006/relationships/hyperlink" Target="https://fronksroadsurgery.co.uk/" TargetMode="External"/><Relationship Id="rId4" Type="http://schemas.openxmlformats.org/officeDocument/2006/relationships/hyperlink" Target="http://www.ambroseavenue.com/" TargetMode="External"/><Relationship Id="rId9" Type="http://schemas.openxmlformats.org/officeDocument/2006/relationships/hyperlink" Target="https://wivenhoesurgery.nhs.uk/" TargetMode="External"/><Relationship Id="rId14" Type="http://schemas.openxmlformats.org/officeDocument/2006/relationships/hyperlink" Target="http://www.tiptree-medcentre.co.uk/" TargetMode="External"/><Relationship Id="rId22" Type="http://schemas.openxmlformats.org/officeDocument/2006/relationships/hyperlink" Target="https://creffieldmedicalgroup.co.uk/" TargetMode="External"/><Relationship Id="rId27" Type="http://schemas.openxmlformats.org/officeDocument/2006/relationships/hyperlink" Target="http://www.greatbentleysurgery.nhs.uk/" TargetMode="External"/><Relationship Id="rId30" Type="http://schemas.openxmlformats.org/officeDocument/2006/relationships/hyperlink" Target="http://www.waltonmedicalcentre-essex.nhs.uk/" TargetMode="External"/><Relationship Id="rId35" Type="http://schemas.openxmlformats.org/officeDocument/2006/relationships/image" Target="../media/image18.png"/><Relationship Id="rId8" Type="http://schemas.openxmlformats.org/officeDocument/2006/relationships/hyperlink" Target="https://tollgatepractice.co.uk/" TargetMode="External"/><Relationship Id="rId3" Type="http://schemas.openxmlformats.org/officeDocument/2006/relationships/hyperlink" Target="https://www.abbeyfieldmedicalcentre.co.uk/" TargetMode="Externa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4.xml"/><Relationship Id="rId13" Type="http://schemas.openxmlformats.org/officeDocument/2006/relationships/hyperlink" Target="https://www.gov.uk/government/organisations/office-for-health-improvement-and-disparities" TargetMode="External"/><Relationship Id="rId3" Type="http://schemas.openxmlformats.org/officeDocument/2006/relationships/diagramLayout" Target="../diagrams/layout3.xml"/><Relationship Id="rId7" Type="http://schemas.openxmlformats.org/officeDocument/2006/relationships/diagramData" Target="../diagrams/data4.xml"/><Relationship Id="rId12" Type="http://schemas.openxmlformats.org/officeDocument/2006/relationships/hyperlink" Target="https://www.kingsfund.org.uk/" TargetMode="External"/><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5" Type="http://schemas.openxmlformats.org/officeDocument/2006/relationships/image" Target="../media/image1.jpg"/><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 Id="rId14" Type="http://schemas.openxmlformats.org/officeDocument/2006/relationships/hyperlink" Target="https://www.england.nhs.uk/about/equality/equality-hub/core20plus5/" TargetMode="External"/></Relationships>
</file>

<file path=ppt/slides/_rels/slide12.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hyperlink" Target="https://fabiusmaximus.com/2012/09/27/liscio-income-inequality-research-polls43607/" TargetMode="External"/><Relationship Id="rId7" Type="http://schemas.openxmlformats.org/officeDocument/2006/relationships/diagramColors" Target="../diagrams/colors5.xml"/><Relationship Id="rId2" Type="http://schemas.openxmlformats.org/officeDocument/2006/relationships/image" Target="../media/image20.gif"/><Relationship Id="rId1" Type="http://schemas.openxmlformats.org/officeDocument/2006/relationships/slideLayout" Target="../slideLayouts/slideLayout1.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1.jpg"/></Relationships>
</file>

<file path=ppt/slides/_rels/slide13.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27.jpeg"/><Relationship Id="rId7" Type="http://schemas.openxmlformats.org/officeDocument/2006/relationships/diagramLayout" Target="../diagrams/layout6.xml"/><Relationship Id="rId12" Type="http://schemas.openxmlformats.org/officeDocument/2006/relationships/hyperlink" Target="https://www.kingsfund.org.uk/insight-and-analysis/reports/vision-population-health"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Data" Target="../diagrams/data6.xml"/><Relationship Id="rId11" Type="http://schemas.openxmlformats.org/officeDocument/2006/relationships/image" Target="../media/image33.jpg"/><Relationship Id="rId5" Type="http://schemas.openxmlformats.org/officeDocument/2006/relationships/image" Target="../media/image1.jpg"/><Relationship Id="rId10" Type="http://schemas.microsoft.com/office/2007/relationships/diagramDrawing" Target="../diagrams/drawing6.xml"/><Relationship Id="rId4" Type="http://schemas.openxmlformats.org/officeDocument/2006/relationships/hyperlink" Target="https://socialscience-6.blogspot.com/p/ss.html" TargetMode="External"/><Relationship Id="rId9" Type="http://schemas.openxmlformats.org/officeDocument/2006/relationships/diagramColors" Target="../diagrams/colors6.xml"/></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Layout" Target="../slideLayouts/slideLayout1.xml"/><Relationship Id="rId1" Type="http://schemas.openxmlformats.org/officeDocument/2006/relationships/video" Target="https://www.youtube.com/embed/itNE8uan8XI?feature=oembed" TargetMode="External"/><Relationship Id="rId4" Type="http://schemas.openxmlformats.org/officeDocument/2006/relationships/image" Target="../media/image1.jpg"/></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hyperlink" Target="https://www.fph.org.uk/" TargetMode="External"/><Relationship Id="rId7" Type="http://schemas.openxmlformats.org/officeDocument/2006/relationships/diagramQuickStyle" Target="../diagrams/quickStyle7.xml"/><Relationship Id="rId2" Type="http://schemas.openxmlformats.org/officeDocument/2006/relationships/image" Target="../media/image35.png"/><Relationship Id="rId1" Type="http://schemas.openxmlformats.org/officeDocument/2006/relationships/slideLayout" Target="../slideLayouts/slideLayout1.xml"/><Relationship Id="rId6" Type="http://schemas.openxmlformats.org/officeDocument/2006/relationships/diagramLayout" Target="../diagrams/layout7.xml"/><Relationship Id="rId11" Type="http://schemas.openxmlformats.org/officeDocument/2006/relationships/image" Target="../media/image1.jpg"/><Relationship Id="rId5" Type="http://schemas.openxmlformats.org/officeDocument/2006/relationships/diagramData" Target="../diagrams/data7.xml"/><Relationship Id="rId10" Type="http://schemas.openxmlformats.org/officeDocument/2006/relationships/image" Target="../media/image36.jpg"/><Relationship Id="rId4" Type="http://schemas.openxmlformats.org/officeDocument/2006/relationships/hyperlink" Target="https://portal.e-lfh.org.uk/component/details/646002" TargetMode="External"/><Relationship Id="rId9" Type="http://schemas.microsoft.com/office/2007/relationships/diagramDrawing" Target="../diagrams/drawing7.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1.xml"/><Relationship Id="rId1" Type="http://schemas.openxmlformats.org/officeDocument/2006/relationships/video" Target="https://www.youtube.com/embed/pJHkydRdkz0?feature=oembed" TargetMode="External"/><Relationship Id="rId4" Type="http://schemas.openxmlformats.org/officeDocument/2006/relationships/image" Target="../media/image1.jpg"/></Relationships>
</file>

<file path=ppt/slides/_rels/slide1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Layout" Target="../slideLayouts/slideLayout1.xml"/><Relationship Id="rId1" Type="http://schemas.openxmlformats.org/officeDocument/2006/relationships/video" Target="https://www.youtube.com/embed/hRkUJtxSaJk?feature=oembed" TargetMode="External"/><Relationship Id="rId4" Type="http://schemas.openxmlformats.org/officeDocument/2006/relationships/image" Target="../media/image1.jpg"/></Relationships>
</file>

<file path=ppt/slides/_rels/slide18.xml.rels><?xml version="1.0" encoding="UTF-8" standalone="yes"?>
<Relationships xmlns="http://schemas.openxmlformats.org/package/2006/relationships"><Relationship Id="rId3" Type="http://schemas.openxmlformats.org/officeDocument/2006/relationships/hyperlink" Target="Community%20health%20services%20explained%20|%20The%20King's%20Fund%20(kingsfund.org.u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www.essex.icb.nhs.uk/" TargetMode="External"/><Relationship Id="rId5" Type="http://schemas.openxmlformats.org/officeDocument/2006/relationships/hyperlink" Target="https://www.norfolkandsuffolk.icb.nhs.uk/" TargetMode="External"/><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hyperlink" Target="https://www.england.nhs.uk/integratedcare/resources/" TargetMode="External"/><Relationship Id="rId7" Type="http://schemas.openxmlformats.org/officeDocument/2006/relationships/diagramColors" Target="../diagrams/colors8.xml"/><Relationship Id="rId12" Type="http://schemas.openxmlformats.org/officeDocument/2006/relationships/image" Target="../media/image41.svg"/><Relationship Id="rId2" Type="http://schemas.openxmlformats.org/officeDocument/2006/relationships/hyperlink" Target="https://www.kingsfund.org.uk/insight-and-analysis/long-reads/integrated-care-systems-explained" TargetMode="External"/><Relationship Id="rId1" Type="http://schemas.openxmlformats.org/officeDocument/2006/relationships/slideLayout" Target="../slideLayouts/slideLayout1.xml"/><Relationship Id="rId6" Type="http://schemas.openxmlformats.org/officeDocument/2006/relationships/diagramQuickStyle" Target="../diagrams/quickStyle8.xml"/><Relationship Id="rId11" Type="http://schemas.openxmlformats.org/officeDocument/2006/relationships/image" Target="../media/image4.png"/><Relationship Id="rId5" Type="http://schemas.openxmlformats.org/officeDocument/2006/relationships/diagramLayout" Target="../diagrams/layout8.xml"/><Relationship Id="rId10" Type="http://schemas.openxmlformats.org/officeDocument/2006/relationships/hyperlink" Target="https://pxhere.com/en/photo/1145604" TargetMode="External"/><Relationship Id="rId4" Type="http://schemas.openxmlformats.org/officeDocument/2006/relationships/diagramData" Target="../diagrams/data8.xml"/><Relationship Id="rId9" Type="http://schemas.openxmlformats.org/officeDocument/2006/relationships/image" Target="../media/image40.jp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4.png"/><Relationship Id="rId2" Type="http://schemas.openxmlformats.org/officeDocument/2006/relationships/diagramData" Target="../diagrams/data9.xml"/><Relationship Id="rId1" Type="http://schemas.openxmlformats.org/officeDocument/2006/relationships/slideLayout" Target="../slideLayouts/slideLayout1.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8" Type="http://schemas.openxmlformats.org/officeDocument/2006/relationships/hyperlink" Target="https://socialprescribingacademy.org.uk/" TargetMode="External"/><Relationship Id="rId3" Type="http://schemas.openxmlformats.org/officeDocument/2006/relationships/diagramData" Target="../diagrams/data10.xml"/><Relationship Id="rId7" Type="http://schemas.microsoft.com/office/2007/relationships/diagramDrawing" Target="../diagrams/drawing10.xml"/><Relationship Id="rId12" Type="http://schemas.openxmlformats.org/officeDocument/2006/relationships/image" Target="../media/image42.sv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0.xml"/><Relationship Id="rId11" Type="http://schemas.openxmlformats.org/officeDocument/2006/relationships/image" Target="../media/image4.png"/><Relationship Id="rId5" Type="http://schemas.openxmlformats.org/officeDocument/2006/relationships/diagramQuickStyle" Target="../diagrams/quickStyle10.xml"/><Relationship Id="rId10" Type="http://schemas.openxmlformats.org/officeDocument/2006/relationships/hyperlink" Target="https://www.personalisedcareinstitute.org.uk/" TargetMode="External"/><Relationship Id="rId4" Type="http://schemas.openxmlformats.org/officeDocument/2006/relationships/diagramLayout" Target="../diagrams/layout10.xml"/><Relationship Id="rId9" Type="http://schemas.openxmlformats.org/officeDocument/2006/relationships/hyperlink" Target="https://www.england.nhs.uk/personalisedcare/social-prescribing/" TargetMode="External"/></Relationships>
</file>

<file path=ppt/slides/_rels/slide22.xml.rels><?xml version="1.0" encoding="UTF-8" standalone="yes"?>
<Relationships xmlns="http://schemas.openxmlformats.org/package/2006/relationships"><Relationship Id="rId8" Type="http://schemas.openxmlformats.org/officeDocument/2006/relationships/diagramQuickStyle" Target="../diagrams/quickStyle11.xml"/><Relationship Id="rId3" Type="http://schemas.openxmlformats.org/officeDocument/2006/relationships/hyperlink" Target="https://www.gov.uk/government/publications/neighbourhood-health-framework/neighbourhood-health-framework" TargetMode="External"/><Relationship Id="rId7" Type="http://schemas.openxmlformats.org/officeDocument/2006/relationships/diagramLayout" Target="../diagrams/layout1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Data" Target="../diagrams/data11.xml"/><Relationship Id="rId5" Type="http://schemas.openxmlformats.org/officeDocument/2006/relationships/hyperlink" Target="ttps://www.kingsfund.org.uk/insight-and-analysis/long-reads/what-is-neighbourhood-health" TargetMode="External"/><Relationship Id="rId10" Type="http://schemas.microsoft.com/office/2007/relationships/diagramDrawing" Target="../diagrams/drawing11.xml"/><Relationship Id="rId4" Type="http://schemas.openxmlformats.org/officeDocument/2006/relationships/hyperlink" Target="https://www.england.nhs.uk/integratedcare/" TargetMode="External"/><Relationship Id="rId9" Type="http://schemas.openxmlformats.org/officeDocument/2006/relationships/diagramColors" Target="../diagrams/colors11.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4.png"/><Relationship Id="rId2" Type="http://schemas.openxmlformats.org/officeDocument/2006/relationships/diagramData" Target="../diagrams/data12.xml"/><Relationship Id="rId1" Type="http://schemas.openxmlformats.org/officeDocument/2006/relationships/slideLayout" Target="../slideLayouts/slideLayout1.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4.png"/><Relationship Id="rId2" Type="http://schemas.openxmlformats.org/officeDocument/2006/relationships/diagramData" Target="../diagrams/data13.xml"/><Relationship Id="rId1" Type="http://schemas.openxmlformats.org/officeDocument/2006/relationships/slideLayout" Target="../slideLayouts/slideLayout1.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5.xml.rels><?xml version="1.0" encoding="UTF-8" standalone="yes"?>
<Relationships xmlns="http://schemas.openxmlformats.org/package/2006/relationships"><Relationship Id="rId8" Type="http://schemas.openxmlformats.org/officeDocument/2006/relationships/hyperlink" Target="https://www.nhsemployers.org/" TargetMode="External"/><Relationship Id="rId13" Type="http://schemas.openxmlformats.org/officeDocument/2006/relationships/hyperlink" Target="https://www.voluntarynorfolk.org.uk/" TargetMode="External"/><Relationship Id="rId3" Type="http://schemas.openxmlformats.org/officeDocument/2006/relationships/hyperlink" Target="https://www.norfolkandsuffolk.icb.nhs.uk/" TargetMode="External"/><Relationship Id="rId7" Type="http://schemas.openxmlformats.org/officeDocument/2006/relationships/hyperlink" Target="https://www.suffolkobservatory.info/" TargetMode="External"/><Relationship Id="rId12" Type="http://schemas.openxmlformats.org/officeDocument/2006/relationships/hyperlink" Target="https://socialprescribingacademy.org.uk/" TargetMode="External"/><Relationship Id="rId17" Type="http://schemas.openxmlformats.org/officeDocument/2006/relationships/image" Target="../media/image4.png"/><Relationship Id="rId2" Type="http://schemas.openxmlformats.org/officeDocument/2006/relationships/hyperlink" Target="https://www.england.nhs.uk/" TargetMode="External"/><Relationship Id="rId16" Type="http://schemas.openxmlformats.org/officeDocument/2006/relationships/hyperlink" Target="https://www.cqc.org.uk/" TargetMode="External"/><Relationship Id="rId1" Type="http://schemas.openxmlformats.org/officeDocument/2006/relationships/slideLayout" Target="../slideLayouts/slideLayout1.xml"/><Relationship Id="rId6" Type="http://schemas.openxmlformats.org/officeDocument/2006/relationships/hyperlink" Target="https://www.health.org.uk/" TargetMode="External"/><Relationship Id="rId11" Type="http://schemas.openxmlformats.org/officeDocument/2006/relationships/hyperlink" Target="https://www.communityactionsuffolk.org.uk/" TargetMode="External"/><Relationship Id="rId5" Type="http://schemas.openxmlformats.org/officeDocument/2006/relationships/hyperlink" Target="https://www.essex.icb.nhs.uk/" TargetMode="External"/><Relationship Id="rId15" Type="http://schemas.openxmlformats.org/officeDocument/2006/relationships/hyperlink" Target="http://www.sneetraininghub.org.uk/" TargetMode="External"/><Relationship Id="rId10" Type="http://schemas.openxmlformats.org/officeDocument/2006/relationships/hyperlink" Target="https://portal.e-lfh.org.uk/" TargetMode="External"/><Relationship Id="rId4" Type="http://schemas.openxmlformats.org/officeDocument/2006/relationships/hyperlink" Target="https://www.kingsfund.org.uk/" TargetMode="External"/><Relationship Id="rId9" Type="http://schemas.openxmlformats.org/officeDocument/2006/relationships/hyperlink" Target="https://www.norfolkinsight.org.uk/" TargetMode="External"/><Relationship Id="rId14" Type="http://schemas.openxmlformats.org/officeDocument/2006/relationships/hyperlink" Target="https://www.nice.org.uk/"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950207" y="1801880"/>
            <a:ext cx="4747280" cy="2106040"/>
          </a:xfrm>
        </p:spPr>
        <p:txBody>
          <a:bodyPr rtlCol="0" anchor="b">
            <a:normAutofit/>
          </a:bodyPr>
          <a:lstStyle/>
          <a:p>
            <a:pPr algn="l" rtl="0"/>
            <a:r>
              <a:rPr lang="en-GB" sz="4800" dirty="0">
                <a:solidFill>
                  <a:srgbClr val="FFFFFF"/>
                </a:solidFill>
                <a:latin typeface="Arial" panose="020B0604020202020204" pitchFamily="34" charset="0"/>
                <a:cs typeface="Arial" panose="020B0604020202020204" pitchFamily="34" charset="0"/>
              </a:rPr>
              <a:t>Primary care induction Programme</a:t>
            </a:r>
          </a:p>
        </p:txBody>
      </p:sp>
      <p:sp>
        <p:nvSpPr>
          <p:cNvPr id="18" name="Rectangle 17">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952062" y="4767439"/>
            <a:ext cx="4137174" cy="1244483"/>
          </a:xfrm>
        </p:spPr>
        <p:txBody>
          <a:bodyPr rtlCol="0" anchor="t">
            <a:normAutofit/>
          </a:bodyPr>
          <a:lstStyle/>
          <a:p>
            <a:pPr algn="l"/>
            <a:r>
              <a:rPr lang="en-GB" dirty="0">
                <a:solidFill>
                  <a:schemeClr val="bg1"/>
                </a:solidFill>
              </a:rPr>
              <a:t>Understanding Our Population, Communities and Local Health System</a:t>
            </a:r>
            <a:endParaRPr lang="en-GB" dirty="0">
              <a:solidFill>
                <a:schemeClr val="bg1"/>
              </a:solidFill>
              <a:latin typeface="Arial" panose="020B0604020202020204" pitchFamily="34" charset="0"/>
              <a:cs typeface="Arial" panose="020B0604020202020204" pitchFamily="34" charset="0"/>
            </a:endParaRPr>
          </a:p>
        </p:txBody>
      </p:sp>
      <p:sp>
        <p:nvSpPr>
          <p:cNvPr id="20" name="Oval 19">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Training hub logo">
            <a:extLst>
              <a:ext uri="{FF2B5EF4-FFF2-40B4-BE49-F238E27FC236}">
                <a16:creationId xmlns:a16="http://schemas.microsoft.com/office/drawing/2014/main" id="{5E7F3E74-8AF1-C777-64C2-BD7E8A25B94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677649" y="2553009"/>
            <a:ext cx="4182042" cy="1354911"/>
          </a:xfrm>
          <a:prstGeom prst="rect">
            <a:avLst/>
          </a:prstGeom>
        </p:spPr>
      </p:pic>
    </p:spTree>
    <p:extLst>
      <p:ext uri="{BB962C8B-B14F-4D97-AF65-F5344CB8AC3E}">
        <p14:creationId xmlns:p14="http://schemas.microsoft.com/office/powerpoint/2010/main" val="706305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AF63693-4B79-7B9D-D779-3DC3AE732FD6}"/>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2A602C5A-3096-E5CB-438B-A3B77D2156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7FD8C7-42B2-5FC1-3A2A-14E1E5829FC9}"/>
              </a:ext>
            </a:extLst>
          </p:cNvPr>
          <p:cNvSpPr>
            <a:spLocks noGrp="1"/>
          </p:cNvSpPr>
          <p:nvPr>
            <p:ph type="title"/>
          </p:nvPr>
        </p:nvSpPr>
        <p:spPr>
          <a:xfrm>
            <a:off x="838200" y="130610"/>
            <a:ext cx="9688296" cy="834805"/>
          </a:xfrm>
        </p:spPr>
        <p:txBody>
          <a:bodyPr anchor="b">
            <a:normAutofit/>
          </a:bodyPr>
          <a:lstStyle/>
          <a:p>
            <a:r>
              <a:rPr lang="en-GB" sz="4000" dirty="0">
                <a:latin typeface="Arial" panose="020B0604020202020204" pitchFamily="34" charset="0"/>
                <a:cs typeface="Arial" panose="020B0604020202020204" pitchFamily="34" charset="0"/>
              </a:rPr>
              <a:t>Important Information</a:t>
            </a:r>
          </a:p>
        </p:txBody>
      </p:sp>
      <p:sp>
        <p:nvSpPr>
          <p:cNvPr id="6" name="Rectangle 5">
            <a:extLst>
              <a:ext uri="{FF2B5EF4-FFF2-40B4-BE49-F238E27FC236}">
                <a16:creationId xmlns:a16="http://schemas.microsoft.com/office/drawing/2014/main" id="{35B42EF0-EC04-A652-EC7B-946D921CE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38945F44-EA9C-8430-D2BF-A9E883107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9022BC5E-AB8D-8138-41BD-9B10F4A0D11D}"/>
              </a:ext>
            </a:extLst>
          </p:cNvPr>
          <p:cNvSpPr>
            <a:spLocks noGrp="1"/>
          </p:cNvSpPr>
          <p:nvPr>
            <p:ph idx="1"/>
          </p:nvPr>
        </p:nvSpPr>
        <p:spPr>
          <a:xfrm>
            <a:off x="921327" y="1108978"/>
            <a:ext cx="10515600" cy="3527597"/>
          </a:xfrm>
        </p:spPr>
        <p:txBody>
          <a:bodyPr>
            <a:normAutofit fontScale="92500" lnSpcReduction="10000"/>
          </a:bodyPr>
          <a:lstStyle/>
          <a:p>
            <a:pPr marL="0" indent="0">
              <a:lnSpc>
                <a:spcPct val="120000"/>
              </a:lnSpc>
              <a:spcBef>
                <a:spcPts val="0"/>
              </a:spcBef>
              <a:buNone/>
            </a:pPr>
            <a:r>
              <a:rPr lang="en-GB" sz="1200" dirty="0">
                <a:latin typeface="Arial" panose="020B0604020202020204" pitchFamily="34" charset="0"/>
                <a:cs typeface="Arial" panose="020B0604020202020204" pitchFamily="34" charset="0"/>
              </a:rPr>
              <a:t>Slides are interactive and require the user to click through information using a mouse or space bar.</a:t>
            </a:r>
          </a:p>
          <a:p>
            <a:pPr marL="0" indent="0">
              <a:lnSpc>
                <a:spcPct val="120000"/>
              </a:lnSpc>
              <a:spcBef>
                <a:spcPts val="0"/>
              </a:spcBef>
              <a:buNone/>
            </a:pPr>
            <a:endParaRPr lang="en-GB" sz="1200" dirty="0">
              <a:latin typeface="Arial" panose="020B0604020202020204" pitchFamily="34" charset="0"/>
              <a:cs typeface="Arial" panose="020B0604020202020204" pitchFamily="34" charset="0"/>
            </a:endParaRPr>
          </a:p>
          <a:p>
            <a:pPr marL="0" indent="0">
              <a:lnSpc>
                <a:spcPct val="120000"/>
              </a:lnSpc>
              <a:spcBef>
                <a:spcPts val="0"/>
              </a:spcBef>
              <a:buNone/>
            </a:pPr>
            <a:r>
              <a:rPr lang="en-GB" sz="1200" dirty="0">
                <a:latin typeface="Arial" panose="020B0604020202020204" pitchFamily="34" charset="0"/>
                <a:cs typeface="Arial" panose="020B0604020202020204" pitchFamily="34" charset="0"/>
              </a:rPr>
              <a:t>To view videos in a larger format or full screen, they can be viewed externally at source.  Please click the source title e.g. YouTube in bottom left-hand corner, and it will take you to a full screen to view.</a:t>
            </a:r>
          </a:p>
          <a:p>
            <a:pPr marL="0" indent="0">
              <a:lnSpc>
                <a:spcPct val="120000"/>
              </a:lnSpc>
              <a:spcBef>
                <a:spcPts val="0"/>
              </a:spcBef>
              <a:buNone/>
            </a:pPr>
            <a:endParaRPr lang="en-GB" sz="1200" dirty="0">
              <a:latin typeface="Arial" panose="020B0604020202020204" pitchFamily="34" charset="0"/>
              <a:cs typeface="Arial" panose="020B0604020202020204" pitchFamily="34" charset="0"/>
            </a:endParaRPr>
          </a:p>
          <a:p>
            <a:pPr marL="0" indent="0">
              <a:lnSpc>
                <a:spcPct val="120000"/>
              </a:lnSpc>
              <a:spcBef>
                <a:spcPts val="0"/>
              </a:spcBef>
              <a:buNone/>
            </a:pPr>
            <a:r>
              <a:rPr lang="en-GB" sz="1200" dirty="0">
                <a:latin typeface="Arial" panose="020B0604020202020204" pitchFamily="34" charset="0"/>
                <a:cs typeface="Arial" panose="020B0604020202020204" pitchFamily="34" charset="0"/>
              </a:rPr>
              <a:t>For Subtitles and closed captions, please click the ‘CC’ logo at the bottom of the video on the left-hand side once launched.</a:t>
            </a:r>
          </a:p>
          <a:p>
            <a:pPr marL="0" indent="0">
              <a:lnSpc>
                <a:spcPct val="120000"/>
              </a:lnSpc>
              <a:spcBef>
                <a:spcPts val="0"/>
              </a:spcBef>
              <a:buNone/>
            </a:pPr>
            <a:endParaRPr lang="en-GB" sz="1200" b="1" u="sng" dirty="0">
              <a:solidFill>
                <a:srgbClr val="C7417B"/>
              </a:solidFill>
              <a:latin typeface="Arial" panose="020B0604020202020204" pitchFamily="34" charset="0"/>
              <a:cs typeface="Arial" panose="020B0604020202020204" pitchFamily="34" charset="0"/>
            </a:endParaRPr>
          </a:p>
          <a:p>
            <a:pPr marL="0" indent="0">
              <a:lnSpc>
                <a:spcPct val="120000"/>
              </a:lnSpc>
              <a:spcBef>
                <a:spcPts val="0"/>
              </a:spcBef>
              <a:buNone/>
            </a:pPr>
            <a:r>
              <a:rPr lang="en-GB" sz="1200" b="1" u="sng" dirty="0">
                <a:solidFill>
                  <a:srgbClr val="C7417B"/>
                </a:solidFill>
                <a:latin typeface="Arial" panose="020B0604020202020204" pitchFamily="34" charset="0"/>
                <a:cs typeface="Arial" panose="020B0604020202020204" pitchFamily="34" charset="0"/>
              </a:rPr>
              <a:t>Important Notice – Organisational Transition</a:t>
            </a:r>
          </a:p>
          <a:p>
            <a:pPr marL="0" indent="0">
              <a:lnSpc>
                <a:spcPct val="120000"/>
              </a:lnSpc>
              <a:spcBef>
                <a:spcPts val="0"/>
              </a:spcBef>
              <a:buNone/>
            </a:pPr>
            <a:r>
              <a:rPr lang="en-GB" sz="1200" b="1" dirty="0">
                <a:latin typeface="Arial" panose="020B0604020202020204" pitchFamily="34" charset="0"/>
                <a:cs typeface="Arial" panose="020B0604020202020204" pitchFamily="34" charset="0"/>
              </a:rPr>
              <a:t>Please note that NHS Integrated Care Boards (ICBs) are currently undergoing organisational restructuring. During this transition period, the Training Hub remains hosted by Norfolk and Suffolk ICB and continues to provide support across Norfolk, Suffolk and North East Essex, reflecting the previous organisational footprint.</a:t>
            </a:r>
          </a:p>
          <a:p>
            <a:pPr marL="0" indent="0">
              <a:lnSpc>
                <a:spcPct val="120000"/>
              </a:lnSpc>
              <a:spcBef>
                <a:spcPts val="0"/>
              </a:spcBef>
              <a:buNone/>
            </a:pPr>
            <a:endParaRPr lang="en-GB" sz="1200" b="1" dirty="0">
              <a:latin typeface="Arial" panose="020B0604020202020204" pitchFamily="34" charset="0"/>
              <a:cs typeface="Arial" panose="020B0604020202020204" pitchFamily="34" charset="0"/>
            </a:endParaRPr>
          </a:p>
          <a:p>
            <a:pPr marL="0" indent="0">
              <a:lnSpc>
                <a:spcPct val="120000"/>
              </a:lnSpc>
              <a:spcBef>
                <a:spcPts val="0"/>
              </a:spcBef>
              <a:buNone/>
            </a:pPr>
            <a:r>
              <a:rPr lang="en-GB" sz="1200" b="1" dirty="0">
                <a:latin typeface="Arial" panose="020B0604020202020204" pitchFamily="34" charset="0"/>
                <a:cs typeface="Arial" panose="020B0604020202020204" pitchFamily="34" charset="0"/>
              </a:rPr>
              <a:t>As formal transition arrangements are implemented, some references within this induction programme, including organisational names, structures, contacts or branding, may not yet reflect the final arrangements. We appreciate your understanding and will update content as changes are confirmed</a:t>
            </a:r>
          </a:p>
          <a:p>
            <a:pPr marL="0" indent="0">
              <a:lnSpc>
                <a:spcPct val="120000"/>
              </a:lnSpc>
              <a:spcBef>
                <a:spcPts val="0"/>
              </a:spcBef>
              <a:buNone/>
            </a:pPr>
            <a:endParaRPr lang="en-GB" sz="1200" b="1" dirty="0">
              <a:latin typeface="Arial" panose="020B0604020202020204" pitchFamily="34" charset="0"/>
              <a:cs typeface="Arial" panose="020B0604020202020204" pitchFamily="34" charset="0"/>
            </a:endParaRPr>
          </a:p>
          <a:p>
            <a:pPr marL="0" indent="0">
              <a:lnSpc>
                <a:spcPct val="120000"/>
              </a:lnSpc>
              <a:spcBef>
                <a:spcPts val="0"/>
              </a:spcBef>
              <a:buNone/>
            </a:pPr>
            <a:endParaRPr lang="en-GB" sz="1200" dirty="0">
              <a:latin typeface="Arial" panose="020B0604020202020204" pitchFamily="34" charset="0"/>
              <a:cs typeface="Arial" panose="020B0604020202020204" pitchFamily="34" charset="0"/>
            </a:endParaRPr>
          </a:p>
          <a:p>
            <a:pPr marL="0" indent="0">
              <a:lnSpc>
                <a:spcPct val="120000"/>
              </a:lnSpc>
              <a:spcBef>
                <a:spcPts val="0"/>
              </a:spcBef>
              <a:buNone/>
            </a:pPr>
            <a:r>
              <a:rPr lang="en-GB" sz="1300" b="1" dirty="0">
                <a:latin typeface="Arial" panose="020B0604020202020204" pitchFamily="34" charset="0"/>
                <a:cs typeface="Arial" panose="020B0604020202020204" pitchFamily="34" charset="0"/>
                <a:hlinkClick r:id="rId2"/>
              </a:rPr>
              <a:t>The Training Hub</a:t>
            </a:r>
            <a:endParaRPr lang="en-GB" sz="1300" b="1" dirty="0">
              <a:latin typeface="Arial" panose="020B0604020202020204" pitchFamily="34" charset="0"/>
              <a:cs typeface="Arial" panose="020B0604020202020204" pitchFamily="34" charset="0"/>
            </a:endParaRPr>
          </a:p>
          <a:p>
            <a:pPr marL="0" indent="0">
              <a:lnSpc>
                <a:spcPct val="120000"/>
              </a:lnSpc>
              <a:spcBef>
                <a:spcPts val="0"/>
              </a:spcBef>
              <a:buNone/>
            </a:pPr>
            <a:endParaRPr lang="en-GB" sz="1200" dirty="0">
              <a:latin typeface="Arial" panose="020B0604020202020204" pitchFamily="34" charset="0"/>
              <a:cs typeface="Arial" panose="020B0604020202020204" pitchFamily="34" charset="0"/>
            </a:endParaRPr>
          </a:p>
          <a:p>
            <a:pPr marL="0" indent="0">
              <a:lnSpc>
                <a:spcPct val="120000"/>
              </a:lnSpc>
              <a:spcBef>
                <a:spcPts val="0"/>
              </a:spcBef>
              <a:buNone/>
            </a:pPr>
            <a:endParaRPr lang="en-GB" sz="1100" dirty="0">
              <a:latin typeface="Arial" panose="020B0604020202020204" pitchFamily="34" charset="0"/>
              <a:cs typeface="Arial" panose="020B0604020202020204" pitchFamily="34" charset="0"/>
            </a:endParaRPr>
          </a:p>
        </p:txBody>
      </p:sp>
      <p:pic>
        <p:nvPicPr>
          <p:cNvPr id="8" name="Picture 7" descr="A group of icons in a row">
            <a:extLst>
              <a:ext uri="{FF2B5EF4-FFF2-40B4-BE49-F238E27FC236}">
                <a16:creationId xmlns:a16="http://schemas.microsoft.com/office/drawing/2014/main" id="{4E64A5AF-AFC8-7151-14E4-857AD992394F}"/>
              </a:ext>
            </a:extLst>
          </p:cNvPr>
          <p:cNvPicPr>
            <a:picLocks noChangeAspect="1"/>
          </p:cNvPicPr>
          <p:nvPr/>
        </p:nvPicPr>
        <p:blipFill>
          <a:blip r:embed="rId3">
            <a:extLst>
              <a:ext uri="{28A0092B-C50C-407E-A947-70E740481C1C}">
                <a14:useLocalDpi xmlns:a14="http://schemas.microsoft.com/office/drawing/2010/main" val="0"/>
              </a:ext>
            </a:extLst>
          </a:blip>
          <a:srcRect t="21453" b="22933"/>
          <a:stretch/>
        </p:blipFill>
        <p:spPr>
          <a:xfrm>
            <a:off x="2091969" y="4585005"/>
            <a:ext cx="7890231" cy="1815367"/>
          </a:xfrm>
          <a:prstGeom prst="rect">
            <a:avLst/>
          </a:prstGeom>
        </p:spPr>
      </p:pic>
      <p:pic>
        <p:nvPicPr>
          <p:cNvPr id="9" name="Picture 8" descr="Training hub logo">
            <a:extLst>
              <a:ext uri="{FF2B5EF4-FFF2-40B4-BE49-F238E27FC236}">
                <a16:creationId xmlns:a16="http://schemas.microsoft.com/office/drawing/2014/main" id="{2BDC9D18-7DEC-11C0-72C7-B342F4942B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Tree>
    <p:extLst>
      <p:ext uri="{BB962C8B-B14F-4D97-AF65-F5344CB8AC3E}">
        <p14:creationId xmlns:p14="http://schemas.microsoft.com/office/powerpoint/2010/main" val="1646424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4E4801-89B9-8767-149E-D6737925C5E7}"/>
            </a:ext>
          </a:extLst>
        </p:cNvPr>
        <p:cNvGrpSpPr/>
        <p:nvPr/>
      </p:nvGrpSpPr>
      <p:grpSpPr>
        <a:xfrm>
          <a:off x="0" y="0"/>
          <a:ext cx="0" cy="0"/>
          <a:chOff x="0" y="0"/>
          <a:chExt cx="0" cy="0"/>
        </a:xfrm>
      </p:grpSpPr>
      <p:pic>
        <p:nvPicPr>
          <p:cNvPr id="8" name="Picture 7" descr="Training Hub Logo">
            <a:extLst>
              <a:ext uri="{FF2B5EF4-FFF2-40B4-BE49-F238E27FC236}">
                <a16:creationId xmlns:a16="http://schemas.microsoft.com/office/drawing/2014/main" id="{EB4081F6-A5A6-26C6-1C96-E52BDC5A922B}"/>
              </a:ext>
            </a:extLst>
          </p:cNvPr>
          <p:cNvPicPr>
            <a:picLocks noChangeAspect="1"/>
          </p:cNvPicPr>
          <p:nvPr/>
        </p:nvPicPr>
        <p:blipFill>
          <a:blip r:embed="rId2"/>
          <a:stretch>
            <a:fillRect/>
          </a:stretch>
        </p:blipFill>
        <p:spPr>
          <a:xfrm>
            <a:off x="9944625" y="120749"/>
            <a:ext cx="2011854" cy="652329"/>
          </a:xfrm>
          <a:prstGeom prst="rect">
            <a:avLst/>
          </a:prstGeom>
        </p:spPr>
      </p:pic>
      <p:sp>
        <p:nvSpPr>
          <p:cNvPr id="2" name="Title 1">
            <a:extLst>
              <a:ext uri="{FF2B5EF4-FFF2-40B4-BE49-F238E27FC236}">
                <a16:creationId xmlns:a16="http://schemas.microsoft.com/office/drawing/2014/main" id="{52652B66-37CB-2CCE-0883-BBE034114847}"/>
              </a:ext>
            </a:extLst>
          </p:cNvPr>
          <p:cNvSpPr>
            <a:spLocks noGrp="1"/>
          </p:cNvSpPr>
          <p:nvPr>
            <p:ph type="title"/>
          </p:nvPr>
        </p:nvSpPr>
        <p:spPr>
          <a:xfrm>
            <a:off x="881727" y="408142"/>
            <a:ext cx="8452675" cy="483328"/>
          </a:xfrm>
        </p:spPr>
        <p:txBody>
          <a:bodyPr anchor="b">
            <a:normAutofit fontScale="90000"/>
          </a:bodyPr>
          <a:lstStyle/>
          <a:p>
            <a:r>
              <a:rPr lang="en-GB" sz="3200" dirty="0">
                <a:latin typeface="Arial" panose="020B0604020202020204" pitchFamily="34" charset="0"/>
                <a:cs typeface="Arial" panose="020B0604020202020204" pitchFamily="34" charset="0"/>
              </a:rPr>
              <a:t>Introduction to Norfolk, Suffolk and North Essex</a:t>
            </a:r>
          </a:p>
        </p:txBody>
      </p:sp>
      <p:sp>
        <p:nvSpPr>
          <p:cNvPr id="13" name="TextBox 12">
            <a:extLst>
              <a:ext uri="{FF2B5EF4-FFF2-40B4-BE49-F238E27FC236}">
                <a16:creationId xmlns:a16="http://schemas.microsoft.com/office/drawing/2014/main" id="{9DCD4AE7-06CA-D448-3E4E-ED4867629604}"/>
              </a:ext>
            </a:extLst>
          </p:cNvPr>
          <p:cNvSpPr txBox="1"/>
          <p:nvPr/>
        </p:nvSpPr>
        <p:spPr>
          <a:xfrm>
            <a:off x="881727" y="1056519"/>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cs typeface="Arial" panose="020B0604020202020204" pitchFamily="34" charset="0"/>
              </a:rPr>
              <a:t>Understanding the communities we serve</a:t>
            </a:r>
            <a:endPar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EE34FCAD-8B91-BD70-F928-FC54D4DE3792}"/>
              </a:ext>
            </a:extLst>
          </p:cNvPr>
          <p:cNvSpPr txBox="1"/>
          <p:nvPr/>
        </p:nvSpPr>
        <p:spPr>
          <a:xfrm>
            <a:off x="881727" y="1636333"/>
            <a:ext cx="8608796" cy="954107"/>
          </a:xfrm>
          <a:prstGeom prst="rect">
            <a:avLst/>
          </a:prstGeom>
          <a:noFill/>
        </p:spPr>
        <p:txBody>
          <a:bodyPr wrap="square">
            <a:spAutoFit/>
          </a:bodyPr>
          <a:lstStyle/>
          <a:p>
            <a:r>
              <a:rPr lang="en-GB" sz="1400" dirty="0">
                <a:latin typeface="Arial" panose="020B0604020202020204" pitchFamily="34" charset="0"/>
                <a:cs typeface="Arial" panose="020B0604020202020204" pitchFamily="34" charset="0"/>
              </a:rPr>
              <a:t>Norfolk, Suffolk and North Essex are home to diverse communities, each with unique health needs and challenges.</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Our population includes:</a:t>
            </a:r>
          </a:p>
        </p:txBody>
      </p:sp>
      <p:graphicFrame>
        <p:nvGraphicFramePr>
          <p:cNvPr id="32" name="Content Placeholder 24" descr="information and facts about Suffolk and north east essex primary care">
            <a:extLst>
              <a:ext uri="{FF2B5EF4-FFF2-40B4-BE49-F238E27FC236}">
                <a16:creationId xmlns:a16="http://schemas.microsoft.com/office/drawing/2014/main" id="{C67DF393-9586-E0E9-B0AB-44DFBA67C378}"/>
              </a:ext>
            </a:extLst>
          </p:cNvPr>
          <p:cNvGraphicFramePr>
            <a:graphicFrameLocks noGrp="1"/>
          </p:cNvGraphicFramePr>
          <p:nvPr>
            <p:ph idx="1"/>
            <p:extLst>
              <p:ext uri="{D42A27DB-BD31-4B8C-83A1-F6EECF244321}">
                <p14:modId xmlns:p14="http://schemas.microsoft.com/office/powerpoint/2010/main" val="36029668"/>
              </p:ext>
            </p:extLst>
          </p:nvPr>
        </p:nvGraphicFramePr>
        <p:xfrm>
          <a:off x="925255" y="2333975"/>
          <a:ext cx="8521741" cy="288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42F7C444-B59B-12CA-9E3B-87C20B86B582}"/>
              </a:ext>
            </a:extLst>
          </p:cNvPr>
          <p:cNvSpPr txBox="1"/>
          <p:nvPr/>
        </p:nvSpPr>
        <p:spPr>
          <a:xfrm>
            <a:off x="742375" y="5062654"/>
            <a:ext cx="8365620" cy="307777"/>
          </a:xfrm>
          <a:prstGeom prst="rect">
            <a:avLst/>
          </a:prstGeom>
          <a:noFill/>
        </p:spPr>
        <p:txBody>
          <a:bodyPr wrap="square">
            <a:spAutoFit/>
          </a:bodyPr>
          <a:lstStyle/>
          <a:p>
            <a:pPr algn="ctr"/>
            <a:r>
              <a:rPr lang="en-GB" sz="1400" b="1" dirty="0">
                <a:solidFill>
                  <a:srgbClr val="C7417B"/>
                </a:solidFill>
                <a:latin typeface="Arial" panose="020B0604020202020204" pitchFamily="34" charset="0"/>
                <a:cs typeface="Arial" panose="020B0604020202020204" pitchFamily="34" charset="0"/>
              </a:rPr>
              <a:t>Understanding our local communities helps us provide safe, effective and person-centred care.</a:t>
            </a:r>
          </a:p>
        </p:txBody>
      </p:sp>
      <p:sp>
        <p:nvSpPr>
          <p:cNvPr id="19" name="TextBox 18">
            <a:extLst>
              <a:ext uri="{FF2B5EF4-FFF2-40B4-BE49-F238E27FC236}">
                <a16:creationId xmlns:a16="http://schemas.microsoft.com/office/drawing/2014/main" id="{A769ACD0-B46A-C057-3176-993C402893CB}"/>
              </a:ext>
            </a:extLst>
          </p:cNvPr>
          <p:cNvSpPr txBox="1"/>
          <p:nvPr/>
        </p:nvSpPr>
        <p:spPr>
          <a:xfrm>
            <a:off x="881727" y="5473924"/>
            <a:ext cx="8761196"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hlinkClick r:id="rId8"/>
              </a:rPr>
              <a:t>ONS Population Estimates</a:t>
            </a:r>
            <a:r>
              <a:rPr lang="en-GB" sz="1000" dirty="0">
                <a:latin typeface="Arial" panose="020B0604020202020204" pitchFamily="34" charset="0"/>
                <a:cs typeface="Arial" panose="020B0604020202020204" pitchFamily="34" charset="0"/>
              </a:rPr>
              <a:t>, </a:t>
            </a:r>
            <a:r>
              <a:rPr lang="en-GB" sz="1000" dirty="0">
                <a:latin typeface="Arial" panose="020B0604020202020204" pitchFamily="34" charset="0"/>
                <a:cs typeface="Arial" panose="020B0604020202020204" pitchFamily="34" charset="0"/>
                <a:hlinkClick r:id="rId9"/>
              </a:rPr>
              <a:t>Norfolk Insights </a:t>
            </a:r>
            <a:r>
              <a:rPr lang="en-GB" sz="1000" dirty="0">
                <a:latin typeface="Arial" panose="020B0604020202020204" pitchFamily="34" charset="0"/>
                <a:cs typeface="Arial" panose="020B0604020202020204" pitchFamily="34" charset="0"/>
                <a:hlinkClick r:id="rId10"/>
              </a:rPr>
              <a:t>Suffolk Observatory</a:t>
            </a:r>
            <a:r>
              <a:rPr lang="en-GB" sz="1000" dirty="0">
                <a:latin typeface="Arial" panose="020B0604020202020204" pitchFamily="34" charset="0"/>
                <a:cs typeface="Arial" panose="020B0604020202020204" pitchFamily="34" charset="0"/>
              </a:rPr>
              <a:t> (2026)</a:t>
            </a:r>
          </a:p>
        </p:txBody>
      </p:sp>
      <p:pic>
        <p:nvPicPr>
          <p:cNvPr id="10" name="Picture 9" descr="Picture of Suffolk Punch Horses">
            <a:extLst>
              <a:ext uri="{FF2B5EF4-FFF2-40B4-BE49-F238E27FC236}">
                <a16:creationId xmlns:a16="http://schemas.microsoft.com/office/drawing/2014/main" id="{0A6B9CC3-6352-CC22-1E26-E0E3A629BCE1}"/>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9859325" y="1101952"/>
            <a:ext cx="1955395" cy="1552094"/>
          </a:xfrm>
          <a:prstGeom prst="rect">
            <a:avLst/>
          </a:prstGeom>
          <a:effectLst>
            <a:softEdge rad="63500"/>
          </a:effectLst>
        </p:spPr>
      </p:pic>
      <p:pic>
        <p:nvPicPr>
          <p:cNvPr id="4" name="Picture 3" descr="Picture of Norfolk roadsign">
            <a:extLst>
              <a:ext uri="{FF2B5EF4-FFF2-40B4-BE49-F238E27FC236}">
                <a16:creationId xmlns:a16="http://schemas.microsoft.com/office/drawing/2014/main" id="{D9932124-1171-D1E4-33C4-834B900EDD87}"/>
              </a:ext>
            </a:extLst>
          </p:cNvPr>
          <p:cNvPicPr>
            <a:picLocks noChangeAspect="1"/>
          </p:cNvPicPr>
          <p:nvPr/>
        </p:nvPicPr>
        <p:blipFill>
          <a:blip r:embed="rId13">
            <a:extLst>
              <a:ext uri="{28A0092B-C50C-407E-A947-70E740481C1C}">
                <a14:useLocalDpi xmlns:a14="http://schemas.microsoft.com/office/drawing/2010/main" val="0"/>
              </a:ext>
              <a:ext uri="{837473B0-CC2E-450A-ABE3-18F120FF3D39}">
                <a1611:picAttrSrcUrl xmlns:a1611="http://schemas.microsoft.com/office/drawing/2016/11/main" r:id="rId14"/>
              </a:ext>
            </a:extLst>
          </a:blip>
          <a:stretch>
            <a:fillRect/>
          </a:stretch>
        </p:blipFill>
        <p:spPr>
          <a:xfrm>
            <a:off x="9826936" y="2820684"/>
            <a:ext cx="2001309" cy="1500982"/>
          </a:xfrm>
          <a:prstGeom prst="rect">
            <a:avLst/>
          </a:prstGeom>
          <a:effectLst>
            <a:softEdge rad="63500"/>
          </a:effectLst>
        </p:spPr>
      </p:pic>
      <p:pic>
        <p:nvPicPr>
          <p:cNvPr id="16" name="Picture 15" descr="Picture of Colchester castle">
            <a:extLst>
              <a:ext uri="{FF2B5EF4-FFF2-40B4-BE49-F238E27FC236}">
                <a16:creationId xmlns:a16="http://schemas.microsoft.com/office/drawing/2014/main" id="{7855FE50-E6AF-C2D2-D21B-180ECA1E760E}"/>
              </a:ext>
            </a:extLst>
          </p:cNvPr>
          <p:cNvPicPr>
            <a:picLocks noChangeAspect="1"/>
          </p:cNvPicPr>
          <p:nvPr/>
        </p:nvPicPr>
        <p:blipFill>
          <a:blip r:embed="rId15">
            <a:extLst>
              <a:ext uri="{28A0092B-C50C-407E-A947-70E740481C1C}">
                <a14:useLocalDpi xmlns:a14="http://schemas.microsoft.com/office/drawing/2010/main" val="0"/>
              </a:ext>
              <a:ext uri="{837473B0-CC2E-450A-ABE3-18F120FF3D39}">
                <a1611:picAttrSrcUrl xmlns:a1611="http://schemas.microsoft.com/office/drawing/2016/11/main" r:id="rId16"/>
              </a:ext>
            </a:extLst>
          </a:blip>
          <a:stretch>
            <a:fillRect/>
          </a:stretch>
        </p:blipFill>
        <p:spPr>
          <a:xfrm>
            <a:off x="9844604" y="4427497"/>
            <a:ext cx="2001309" cy="1428669"/>
          </a:xfrm>
          <a:prstGeom prst="rect">
            <a:avLst/>
          </a:prstGeom>
          <a:effectLst>
            <a:softEdge rad="63500"/>
          </a:effectLst>
        </p:spPr>
      </p:pic>
      <p:sp>
        <p:nvSpPr>
          <p:cNvPr id="47" name="TextBox 46">
            <a:extLst>
              <a:ext uri="{FF2B5EF4-FFF2-40B4-BE49-F238E27FC236}">
                <a16:creationId xmlns:a16="http://schemas.microsoft.com/office/drawing/2014/main" id="{447A21E8-3D6E-BC6D-B62B-52A7817FD66F}"/>
              </a:ext>
            </a:extLst>
          </p:cNvPr>
          <p:cNvSpPr txBox="1"/>
          <p:nvPr/>
        </p:nvSpPr>
        <p:spPr>
          <a:xfrm>
            <a:off x="9944625" y="5961997"/>
            <a:ext cx="1693646" cy="338554"/>
          </a:xfrm>
          <a:prstGeom prst="rect">
            <a:avLst/>
          </a:prstGeom>
          <a:noFill/>
        </p:spPr>
        <p:txBody>
          <a:bodyPr wrap="square" rtlCol="0">
            <a:spAutoFit/>
          </a:bodyPr>
          <a:lstStyle/>
          <a:p>
            <a:r>
              <a:rPr lang="en-GB" sz="800" dirty="0"/>
              <a:t>These photos by Unknown Author are licensed under </a:t>
            </a:r>
            <a:r>
              <a:rPr lang="en-GB" sz="800" dirty="0">
                <a:hlinkClick r:id="rId17" tooltip="https://creativecommons.org/licenses/by-sa/3.0/"/>
              </a:rPr>
              <a:t>CC BY-SA</a:t>
            </a:r>
            <a:endParaRPr lang="en-GB" sz="800" dirty="0"/>
          </a:p>
        </p:txBody>
      </p:sp>
      <p:sp>
        <p:nvSpPr>
          <p:cNvPr id="3" name="Rectangle 2">
            <a:extLst>
              <a:ext uri="{FF2B5EF4-FFF2-40B4-BE49-F238E27FC236}">
                <a16:creationId xmlns:a16="http://schemas.microsoft.com/office/drawing/2014/main" id="{3C949859-7556-8372-82BF-377EA0CB31DA}"/>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2471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2" grpId="0">
        <p:bldAsOne/>
      </p:bldGraphic>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026CBD-84AE-32A1-7EE4-D5876C39B8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5FDAE1-0EFA-936E-0890-3ACEF09F5738}"/>
              </a:ext>
            </a:extLst>
          </p:cNvPr>
          <p:cNvSpPr>
            <a:spLocks noGrp="1"/>
          </p:cNvSpPr>
          <p:nvPr>
            <p:ph type="title"/>
          </p:nvPr>
        </p:nvSpPr>
        <p:spPr>
          <a:xfrm>
            <a:off x="853270" y="300625"/>
            <a:ext cx="9688296" cy="652330"/>
          </a:xfrm>
        </p:spPr>
        <p:txBody>
          <a:bodyPr anchor="b">
            <a:normAutofit/>
          </a:bodyPr>
          <a:lstStyle/>
          <a:p>
            <a:r>
              <a:rPr lang="en-GB" sz="3400" dirty="0">
                <a:latin typeface="Arial" panose="020B0604020202020204" pitchFamily="34" charset="0"/>
                <a:cs typeface="Arial" panose="020B0604020202020204" pitchFamily="34" charset="0"/>
              </a:rPr>
              <a:t>Welcome to Norfolk, Suffolk and North Essex</a:t>
            </a:r>
          </a:p>
        </p:txBody>
      </p:sp>
      <p:pic>
        <p:nvPicPr>
          <p:cNvPr id="19" name="Picture 18" descr="Training hub Logo">
            <a:extLst>
              <a:ext uri="{FF2B5EF4-FFF2-40B4-BE49-F238E27FC236}">
                <a16:creationId xmlns:a16="http://schemas.microsoft.com/office/drawing/2014/main" id="{5FE0371E-66A0-8068-029A-EBC8D25DF7C1}"/>
              </a:ext>
            </a:extLst>
          </p:cNvPr>
          <p:cNvPicPr>
            <a:picLocks noChangeAspect="1"/>
          </p:cNvPicPr>
          <p:nvPr/>
        </p:nvPicPr>
        <p:blipFill>
          <a:blip r:embed="rId2"/>
          <a:stretch>
            <a:fillRect/>
          </a:stretch>
        </p:blipFill>
        <p:spPr>
          <a:xfrm>
            <a:off x="10006971" y="128622"/>
            <a:ext cx="2011854" cy="652329"/>
          </a:xfrm>
          <a:prstGeom prst="rect">
            <a:avLst/>
          </a:prstGeom>
        </p:spPr>
      </p:pic>
      <p:sp>
        <p:nvSpPr>
          <p:cNvPr id="13" name="TextBox 12">
            <a:extLst>
              <a:ext uri="{FF2B5EF4-FFF2-40B4-BE49-F238E27FC236}">
                <a16:creationId xmlns:a16="http://schemas.microsoft.com/office/drawing/2014/main" id="{8C351982-FACF-6831-AD1B-F7E17BF28C04}"/>
              </a:ext>
            </a:extLst>
          </p:cNvPr>
          <p:cNvSpPr txBox="1"/>
          <p:nvPr/>
        </p:nvSpPr>
        <p:spPr>
          <a:xfrm>
            <a:off x="853270" y="1166387"/>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cs typeface="Arial" panose="020B0604020202020204" pitchFamily="34" charset="0"/>
              </a:rPr>
              <a:t>Who Lives Here?</a:t>
            </a:r>
            <a:endPar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D2D4F557-3E53-2E8F-62CE-28CD06FA5DCE}"/>
              </a:ext>
            </a:extLst>
          </p:cNvPr>
          <p:cNvSpPr txBox="1"/>
          <p:nvPr/>
        </p:nvSpPr>
        <p:spPr>
          <a:xfrm>
            <a:off x="853270" y="1690915"/>
            <a:ext cx="8521740" cy="738664"/>
          </a:xfrm>
          <a:prstGeom prst="rect">
            <a:avLst/>
          </a:prstGeom>
          <a:noFill/>
        </p:spPr>
        <p:txBody>
          <a:bodyPr wrap="square">
            <a:spAutoFit/>
          </a:bodyPr>
          <a:lstStyle/>
          <a:p>
            <a:r>
              <a:rPr lang="en-GB" sz="1400" dirty="0">
                <a:latin typeface="Arial" panose="020B0604020202020204" pitchFamily="34" charset="0"/>
                <a:cs typeface="Arial" panose="020B0604020202020204" pitchFamily="34" charset="0"/>
              </a:rPr>
              <a:t>Norfolk, Suffolk and North Essex are home to approximately </a:t>
            </a:r>
            <a:r>
              <a:rPr lang="en-GB" sz="1400" b="1" dirty="0">
                <a:latin typeface="Arial" panose="020B0604020202020204" pitchFamily="34" charset="0"/>
                <a:cs typeface="Arial" panose="020B0604020202020204" pitchFamily="34" charset="0"/>
              </a:rPr>
              <a:t>2 million people</a:t>
            </a:r>
            <a:r>
              <a:rPr lang="en-GB" sz="1400" dirty="0">
                <a:latin typeface="Arial" panose="020B0604020202020204" pitchFamily="34" charset="0"/>
                <a:cs typeface="Arial" panose="020B0604020202020204" pitchFamily="34" charset="0"/>
              </a:rPr>
              <a:t>.</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Key characteristics include:</a:t>
            </a:r>
          </a:p>
        </p:txBody>
      </p:sp>
      <p:graphicFrame>
        <p:nvGraphicFramePr>
          <p:cNvPr id="32" name="Content Placeholder 24" descr="information and facts about Suffolk and north east essex primary care">
            <a:extLst>
              <a:ext uri="{FF2B5EF4-FFF2-40B4-BE49-F238E27FC236}">
                <a16:creationId xmlns:a16="http://schemas.microsoft.com/office/drawing/2014/main" id="{85457987-D484-6552-74F2-499357CA9253}"/>
              </a:ext>
            </a:extLst>
          </p:cNvPr>
          <p:cNvGraphicFramePr>
            <a:graphicFrameLocks noGrp="1"/>
          </p:cNvGraphicFramePr>
          <p:nvPr>
            <p:ph idx="1"/>
            <p:extLst>
              <p:ext uri="{D42A27DB-BD31-4B8C-83A1-F6EECF244321}">
                <p14:modId xmlns:p14="http://schemas.microsoft.com/office/powerpoint/2010/main" val="1451717430"/>
              </p:ext>
            </p:extLst>
          </p:nvPr>
        </p:nvGraphicFramePr>
        <p:xfrm>
          <a:off x="853270" y="2584775"/>
          <a:ext cx="4395668" cy="30062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descr="Text box with graphic behind">
            <a:extLst>
              <a:ext uri="{FF2B5EF4-FFF2-40B4-BE49-F238E27FC236}">
                <a16:creationId xmlns:a16="http://schemas.microsoft.com/office/drawing/2014/main" id="{7F631EA5-D065-0930-700A-6552EE7BDBE0}"/>
              </a:ext>
            </a:extLst>
          </p:cNvPr>
          <p:cNvSpPr txBox="1"/>
          <p:nvPr/>
        </p:nvSpPr>
        <p:spPr>
          <a:xfrm>
            <a:off x="5934909" y="2778255"/>
            <a:ext cx="5643105" cy="2123658"/>
          </a:xfrm>
          <a:custGeom>
            <a:avLst/>
            <a:gdLst>
              <a:gd name="csX0" fmla="*/ 0 w 5643105"/>
              <a:gd name="csY0" fmla="*/ 0 h 2123658"/>
              <a:gd name="csX1" fmla="*/ 627012 w 5643105"/>
              <a:gd name="csY1" fmla="*/ 0 h 2123658"/>
              <a:gd name="csX2" fmla="*/ 1310454 w 5643105"/>
              <a:gd name="csY2" fmla="*/ 0 h 2123658"/>
              <a:gd name="csX3" fmla="*/ 1993897 w 5643105"/>
              <a:gd name="csY3" fmla="*/ 0 h 2123658"/>
              <a:gd name="csX4" fmla="*/ 2733771 w 5643105"/>
              <a:gd name="csY4" fmla="*/ 0 h 2123658"/>
              <a:gd name="csX5" fmla="*/ 3247920 w 5643105"/>
              <a:gd name="csY5" fmla="*/ 0 h 2123658"/>
              <a:gd name="csX6" fmla="*/ 3874932 w 5643105"/>
              <a:gd name="csY6" fmla="*/ 0 h 2123658"/>
              <a:gd name="csX7" fmla="*/ 4445513 w 5643105"/>
              <a:gd name="csY7" fmla="*/ 0 h 2123658"/>
              <a:gd name="csX8" fmla="*/ 4903231 w 5643105"/>
              <a:gd name="csY8" fmla="*/ 0 h 2123658"/>
              <a:gd name="csX9" fmla="*/ 5643105 w 5643105"/>
              <a:gd name="csY9" fmla="*/ 0 h 2123658"/>
              <a:gd name="csX10" fmla="*/ 5643105 w 5643105"/>
              <a:gd name="csY10" fmla="*/ 552151 h 2123658"/>
              <a:gd name="csX11" fmla="*/ 5643105 w 5643105"/>
              <a:gd name="csY11" fmla="*/ 1040592 h 2123658"/>
              <a:gd name="csX12" fmla="*/ 5643105 w 5643105"/>
              <a:gd name="csY12" fmla="*/ 1529034 h 2123658"/>
              <a:gd name="csX13" fmla="*/ 5643105 w 5643105"/>
              <a:gd name="csY13" fmla="*/ 2123658 h 2123658"/>
              <a:gd name="csX14" fmla="*/ 5128955 w 5643105"/>
              <a:gd name="csY14" fmla="*/ 2123658 h 2123658"/>
              <a:gd name="csX15" fmla="*/ 4558375 w 5643105"/>
              <a:gd name="csY15" fmla="*/ 2123658 h 2123658"/>
              <a:gd name="csX16" fmla="*/ 4100656 w 5643105"/>
              <a:gd name="csY16" fmla="*/ 2123658 h 2123658"/>
              <a:gd name="csX17" fmla="*/ 3642938 w 5643105"/>
              <a:gd name="csY17" fmla="*/ 2123658 h 2123658"/>
              <a:gd name="csX18" fmla="*/ 3015926 w 5643105"/>
              <a:gd name="csY18" fmla="*/ 2123658 h 2123658"/>
              <a:gd name="csX19" fmla="*/ 2445346 w 5643105"/>
              <a:gd name="csY19" fmla="*/ 2123658 h 2123658"/>
              <a:gd name="csX20" fmla="*/ 1761903 w 5643105"/>
              <a:gd name="csY20" fmla="*/ 2123658 h 2123658"/>
              <a:gd name="csX21" fmla="*/ 1247753 w 5643105"/>
              <a:gd name="csY21" fmla="*/ 2123658 h 2123658"/>
              <a:gd name="csX22" fmla="*/ 677173 w 5643105"/>
              <a:gd name="csY22" fmla="*/ 2123658 h 2123658"/>
              <a:gd name="csX23" fmla="*/ 0 w 5643105"/>
              <a:gd name="csY23" fmla="*/ 2123658 h 2123658"/>
              <a:gd name="csX24" fmla="*/ 0 w 5643105"/>
              <a:gd name="csY24" fmla="*/ 1571507 h 2123658"/>
              <a:gd name="csX25" fmla="*/ 0 w 5643105"/>
              <a:gd name="csY25" fmla="*/ 1040592 h 2123658"/>
              <a:gd name="csX26" fmla="*/ 0 w 5643105"/>
              <a:gd name="csY26" fmla="*/ 552151 h 2123658"/>
              <a:gd name="csX27" fmla="*/ 0 w 5643105"/>
              <a:gd name="csY27" fmla="*/ 0 h 212365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5643105" h="2123658" fill="none" extrusionOk="0">
                <a:moveTo>
                  <a:pt x="0" y="0"/>
                </a:moveTo>
                <a:cubicBezTo>
                  <a:pt x="246967" y="27569"/>
                  <a:pt x="331610" y="-19440"/>
                  <a:pt x="627012" y="0"/>
                </a:cubicBezTo>
                <a:cubicBezTo>
                  <a:pt x="922414" y="19440"/>
                  <a:pt x="990695" y="-6144"/>
                  <a:pt x="1310454" y="0"/>
                </a:cubicBezTo>
                <a:cubicBezTo>
                  <a:pt x="1630213" y="6144"/>
                  <a:pt x="1697790" y="2547"/>
                  <a:pt x="1993897" y="0"/>
                </a:cubicBezTo>
                <a:cubicBezTo>
                  <a:pt x="2290004" y="-2547"/>
                  <a:pt x="2414818" y="-32760"/>
                  <a:pt x="2733771" y="0"/>
                </a:cubicBezTo>
                <a:cubicBezTo>
                  <a:pt x="3052724" y="32760"/>
                  <a:pt x="3064759" y="3518"/>
                  <a:pt x="3247920" y="0"/>
                </a:cubicBezTo>
                <a:cubicBezTo>
                  <a:pt x="3431081" y="-3518"/>
                  <a:pt x="3631231" y="23463"/>
                  <a:pt x="3874932" y="0"/>
                </a:cubicBezTo>
                <a:cubicBezTo>
                  <a:pt x="4118633" y="-23463"/>
                  <a:pt x="4198831" y="-15796"/>
                  <a:pt x="4445513" y="0"/>
                </a:cubicBezTo>
                <a:cubicBezTo>
                  <a:pt x="4692195" y="15796"/>
                  <a:pt x="4727186" y="14072"/>
                  <a:pt x="4903231" y="0"/>
                </a:cubicBezTo>
                <a:cubicBezTo>
                  <a:pt x="5079276" y="-14072"/>
                  <a:pt x="5273436" y="30334"/>
                  <a:pt x="5643105" y="0"/>
                </a:cubicBezTo>
                <a:cubicBezTo>
                  <a:pt x="5642250" y="171394"/>
                  <a:pt x="5633443" y="436573"/>
                  <a:pt x="5643105" y="552151"/>
                </a:cubicBezTo>
                <a:cubicBezTo>
                  <a:pt x="5652767" y="667729"/>
                  <a:pt x="5666155" y="802457"/>
                  <a:pt x="5643105" y="1040592"/>
                </a:cubicBezTo>
                <a:cubicBezTo>
                  <a:pt x="5620055" y="1278727"/>
                  <a:pt x="5664837" y="1292624"/>
                  <a:pt x="5643105" y="1529034"/>
                </a:cubicBezTo>
                <a:cubicBezTo>
                  <a:pt x="5621373" y="1765444"/>
                  <a:pt x="5630266" y="1987257"/>
                  <a:pt x="5643105" y="2123658"/>
                </a:cubicBezTo>
                <a:cubicBezTo>
                  <a:pt x="5433886" y="2106635"/>
                  <a:pt x="5249804" y="2107053"/>
                  <a:pt x="5128955" y="2123658"/>
                </a:cubicBezTo>
                <a:cubicBezTo>
                  <a:pt x="5008106" y="2140264"/>
                  <a:pt x="4798441" y="2105013"/>
                  <a:pt x="4558375" y="2123658"/>
                </a:cubicBezTo>
                <a:cubicBezTo>
                  <a:pt x="4318309" y="2142303"/>
                  <a:pt x="4203030" y="2104814"/>
                  <a:pt x="4100656" y="2123658"/>
                </a:cubicBezTo>
                <a:cubicBezTo>
                  <a:pt x="3998282" y="2142502"/>
                  <a:pt x="3741632" y="2114900"/>
                  <a:pt x="3642938" y="2123658"/>
                </a:cubicBezTo>
                <a:cubicBezTo>
                  <a:pt x="3544244" y="2132416"/>
                  <a:pt x="3223374" y="2137927"/>
                  <a:pt x="3015926" y="2123658"/>
                </a:cubicBezTo>
                <a:cubicBezTo>
                  <a:pt x="2808478" y="2109389"/>
                  <a:pt x="2675846" y="2123992"/>
                  <a:pt x="2445346" y="2123658"/>
                </a:cubicBezTo>
                <a:cubicBezTo>
                  <a:pt x="2214846" y="2123324"/>
                  <a:pt x="2049721" y="2156079"/>
                  <a:pt x="1761903" y="2123658"/>
                </a:cubicBezTo>
                <a:cubicBezTo>
                  <a:pt x="1474085" y="2091237"/>
                  <a:pt x="1472796" y="2141952"/>
                  <a:pt x="1247753" y="2123658"/>
                </a:cubicBezTo>
                <a:cubicBezTo>
                  <a:pt x="1022710" y="2105365"/>
                  <a:pt x="812854" y="2127771"/>
                  <a:pt x="677173" y="2123658"/>
                </a:cubicBezTo>
                <a:cubicBezTo>
                  <a:pt x="541492" y="2119545"/>
                  <a:pt x="156173" y="2106229"/>
                  <a:pt x="0" y="2123658"/>
                </a:cubicBezTo>
                <a:cubicBezTo>
                  <a:pt x="2250" y="1988864"/>
                  <a:pt x="-18814" y="1831521"/>
                  <a:pt x="0" y="1571507"/>
                </a:cubicBezTo>
                <a:cubicBezTo>
                  <a:pt x="18814" y="1311493"/>
                  <a:pt x="-15957" y="1191700"/>
                  <a:pt x="0" y="1040592"/>
                </a:cubicBezTo>
                <a:cubicBezTo>
                  <a:pt x="15957" y="889485"/>
                  <a:pt x="-18958" y="724853"/>
                  <a:pt x="0" y="552151"/>
                </a:cubicBezTo>
                <a:cubicBezTo>
                  <a:pt x="18958" y="379449"/>
                  <a:pt x="10719" y="133398"/>
                  <a:pt x="0" y="0"/>
                </a:cubicBezTo>
                <a:close/>
              </a:path>
              <a:path w="5643105" h="2123658" stroke="0" extrusionOk="0">
                <a:moveTo>
                  <a:pt x="0" y="0"/>
                </a:moveTo>
                <a:cubicBezTo>
                  <a:pt x="144062" y="-19457"/>
                  <a:pt x="309954" y="22955"/>
                  <a:pt x="514150" y="0"/>
                </a:cubicBezTo>
                <a:cubicBezTo>
                  <a:pt x="718346" y="-22955"/>
                  <a:pt x="809510" y="-6320"/>
                  <a:pt x="1084730" y="0"/>
                </a:cubicBezTo>
                <a:cubicBezTo>
                  <a:pt x="1359950" y="6320"/>
                  <a:pt x="1424173" y="-25732"/>
                  <a:pt x="1711742" y="0"/>
                </a:cubicBezTo>
                <a:cubicBezTo>
                  <a:pt x="1999311" y="25732"/>
                  <a:pt x="1993644" y="-8037"/>
                  <a:pt x="2169460" y="0"/>
                </a:cubicBezTo>
                <a:cubicBezTo>
                  <a:pt x="2345276" y="8037"/>
                  <a:pt x="2415855" y="-15912"/>
                  <a:pt x="2627179" y="0"/>
                </a:cubicBezTo>
                <a:cubicBezTo>
                  <a:pt x="2838503" y="15912"/>
                  <a:pt x="3124192" y="-31199"/>
                  <a:pt x="3310622" y="0"/>
                </a:cubicBezTo>
                <a:cubicBezTo>
                  <a:pt x="3497052" y="31199"/>
                  <a:pt x="3636808" y="-11606"/>
                  <a:pt x="3937633" y="0"/>
                </a:cubicBezTo>
                <a:cubicBezTo>
                  <a:pt x="4238458" y="11606"/>
                  <a:pt x="4292630" y="-28803"/>
                  <a:pt x="4621076" y="0"/>
                </a:cubicBezTo>
                <a:cubicBezTo>
                  <a:pt x="4949522" y="28803"/>
                  <a:pt x="5323949" y="-28442"/>
                  <a:pt x="5643105" y="0"/>
                </a:cubicBezTo>
                <a:cubicBezTo>
                  <a:pt x="5657835" y="266041"/>
                  <a:pt x="5666894" y="426164"/>
                  <a:pt x="5643105" y="552151"/>
                </a:cubicBezTo>
                <a:cubicBezTo>
                  <a:pt x="5619316" y="678138"/>
                  <a:pt x="5654835" y="982709"/>
                  <a:pt x="5643105" y="1104302"/>
                </a:cubicBezTo>
                <a:cubicBezTo>
                  <a:pt x="5631375" y="1225895"/>
                  <a:pt x="5639457" y="1410744"/>
                  <a:pt x="5643105" y="1656453"/>
                </a:cubicBezTo>
                <a:cubicBezTo>
                  <a:pt x="5646753" y="1902162"/>
                  <a:pt x="5662267" y="1939588"/>
                  <a:pt x="5643105" y="2123658"/>
                </a:cubicBezTo>
                <a:cubicBezTo>
                  <a:pt x="5492840" y="2093472"/>
                  <a:pt x="5071482" y="2148107"/>
                  <a:pt x="4903231" y="2123658"/>
                </a:cubicBezTo>
                <a:cubicBezTo>
                  <a:pt x="4734980" y="2099209"/>
                  <a:pt x="4501369" y="2102968"/>
                  <a:pt x="4219789" y="2123658"/>
                </a:cubicBezTo>
                <a:cubicBezTo>
                  <a:pt x="3938209" y="2144348"/>
                  <a:pt x="3812566" y="2149481"/>
                  <a:pt x="3479915" y="2123658"/>
                </a:cubicBezTo>
                <a:cubicBezTo>
                  <a:pt x="3147264" y="2097835"/>
                  <a:pt x="3223204" y="2117575"/>
                  <a:pt x="3022196" y="2123658"/>
                </a:cubicBezTo>
                <a:cubicBezTo>
                  <a:pt x="2821188" y="2129741"/>
                  <a:pt x="2592852" y="2099853"/>
                  <a:pt x="2338754" y="2123658"/>
                </a:cubicBezTo>
                <a:cubicBezTo>
                  <a:pt x="2084656" y="2147463"/>
                  <a:pt x="2041776" y="2121846"/>
                  <a:pt x="1768173" y="2123658"/>
                </a:cubicBezTo>
                <a:cubicBezTo>
                  <a:pt x="1494570" y="2125470"/>
                  <a:pt x="1352303" y="2121751"/>
                  <a:pt x="1197592" y="2123658"/>
                </a:cubicBezTo>
                <a:cubicBezTo>
                  <a:pt x="1042881" y="2125565"/>
                  <a:pt x="800202" y="2095483"/>
                  <a:pt x="570581" y="2123658"/>
                </a:cubicBezTo>
                <a:cubicBezTo>
                  <a:pt x="340960" y="2151833"/>
                  <a:pt x="135882" y="2101215"/>
                  <a:pt x="0" y="2123658"/>
                </a:cubicBezTo>
                <a:cubicBezTo>
                  <a:pt x="3262" y="2006622"/>
                  <a:pt x="-8505" y="1795966"/>
                  <a:pt x="0" y="1635217"/>
                </a:cubicBezTo>
                <a:cubicBezTo>
                  <a:pt x="8505" y="1474468"/>
                  <a:pt x="15747" y="1264160"/>
                  <a:pt x="0" y="1146775"/>
                </a:cubicBezTo>
                <a:cubicBezTo>
                  <a:pt x="-15747" y="1029390"/>
                  <a:pt x="-19623" y="747155"/>
                  <a:pt x="0" y="637097"/>
                </a:cubicBezTo>
                <a:cubicBezTo>
                  <a:pt x="19623" y="527039"/>
                  <a:pt x="22463" y="291984"/>
                  <a:pt x="0" y="0"/>
                </a:cubicBezTo>
                <a:close/>
              </a:path>
            </a:pathLst>
          </a:custGeom>
          <a:blipFill dpi="0" rotWithShape="1">
            <a:blip r:embed="rId8">
              <a:alphaModFix amt="20000"/>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a:stretch>
              <a:fillRect/>
            </a:stretch>
          </a:blipFill>
          <a:ln>
            <a:solidFill>
              <a:schemeClr val="tx1"/>
            </a:solidFill>
            <a:extLst>
              <a:ext uri="{C807C97D-BFC1-408E-A445-0C87EB9F89A2}">
                <ask:lineSketchStyleProps xmlns:ask="http://schemas.microsoft.com/office/drawing/2018/sketchyshapes" sd="1388397571">
                  <a:prstGeom prst="rect">
                    <a:avLst/>
                  </a:prstGeom>
                  <ask:type>
                    <ask:lineSketchFreehand/>
                  </ask:type>
                </ask:lineSketchStyleProps>
              </a:ext>
            </a:extLst>
          </a:ln>
        </p:spPr>
        <p:txBody>
          <a:bodyPr wrap="square">
            <a:spAutoFit/>
          </a:bodyPr>
          <a:lstStyle/>
          <a:p>
            <a:r>
              <a:rPr lang="en-GB" sz="1200" dirty="0">
                <a:latin typeface="Arial" panose="020B0604020202020204" pitchFamily="34" charset="0"/>
                <a:cs typeface="Arial" panose="020B0604020202020204" pitchFamily="34" charset="0"/>
              </a:rPr>
              <a:t>Around </a:t>
            </a:r>
            <a:r>
              <a:rPr lang="en-GB" sz="1200" b="1" dirty="0">
                <a:latin typeface="Arial" panose="020B0604020202020204" pitchFamily="34" charset="0"/>
                <a:cs typeface="Arial" panose="020B0604020202020204" pitchFamily="34" charset="0"/>
              </a:rPr>
              <a:t>half of residents live in rural or coastal areas,</a:t>
            </a:r>
            <a:r>
              <a:rPr lang="en-GB" sz="1200" dirty="0">
                <a:latin typeface="Arial" panose="020B0604020202020204" pitchFamily="34" charset="0"/>
                <a:cs typeface="Arial" panose="020B0604020202020204" pitchFamily="34" charset="0"/>
              </a:rPr>
              <a:t> where access to services can be more challenging.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Approximately </a:t>
            </a:r>
            <a:r>
              <a:rPr lang="en-GB" sz="1200" b="1" dirty="0">
                <a:latin typeface="Arial" panose="020B0604020202020204" pitchFamily="34" charset="0"/>
                <a:cs typeface="Arial" panose="020B0604020202020204" pitchFamily="34" charset="0"/>
              </a:rPr>
              <a:t>219,000 people live in the 20% most deprived communities nationally</a:t>
            </a:r>
            <a:r>
              <a:rPr lang="en-GB" sz="1200" dirty="0">
                <a:latin typeface="Arial" panose="020B0604020202020204" pitchFamily="34" charset="0"/>
                <a:cs typeface="Arial" panose="020B0604020202020204" pitchFamily="34" charset="0"/>
              </a:rPr>
              <a:t>. In these areas, early deaths are around </a:t>
            </a:r>
            <a:r>
              <a:rPr lang="en-GB" sz="1200" b="1" dirty="0">
                <a:latin typeface="Arial" panose="020B0604020202020204" pitchFamily="34" charset="0"/>
                <a:cs typeface="Arial" panose="020B0604020202020204" pitchFamily="34" charset="0"/>
              </a:rPr>
              <a:t>70% higher than in the least deprived areas</a:t>
            </a:r>
            <a:r>
              <a:rPr lang="en-GB" sz="1200" dirty="0">
                <a:latin typeface="Arial" panose="020B0604020202020204" pitchFamily="34" charset="0"/>
                <a:cs typeface="Arial" panose="020B0604020202020204" pitchFamily="34" charset="0"/>
              </a:rPr>
              <a:t>.</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These differences shape how we plan services and highlight why reducing inequality is central to our work.</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(Norfolk and Suffolk ICS, 2026)</a:t>
            </a:r>
          </a:p>
        </p:txBody>
      </p:sp>
      <p:sp>
        <p:nvSpPr>
          <p:cNvPr id="11" name="TextBox 10">
            <a:extLst>
              <a:ext uri="{FF2B5EF4-FFF2-40B4-BE49-F238E27FC236}">
                <a16:creationId xmlns:a16="http://schemas.microsoft.com/office/drawing/2014/main" id="{56D51DF7-27BF-D832-65E0-F0300CC6EEC8}"/>
              </a:ext>
            </a:extLst>
          </p:cNvPr>
          <p:cNvSpPr txBox="1"/>
          <p:nvPr/>
        </p:nvSpPr>
        <p:spPr>
          <a:xfrm>
            <a:off x="5934909" y="5429664"/>
            <a:ext cx="4395668"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hlinkClick r:id="rId10"/>
              </a:rPr>
              <a:t>ONS Population Estimates</a:t>
            </a:r>
            <a:r>
              <a:rPr lang="en-GB" sz="1000" dirty="0">
                <a:latin typeface="Arial" panose="020B0604020202020204" pitchFamily="34" charset="0"/>
                <a:cs typeface="Arial" panose="020B0604020202020204" pitchFamily="34" charset="0"/>
              </a:rPr>
              <a:t>, </a:t>
            </a:r>
            <a:r>
              <a:rPr lang="en-GB" sz="1000" dirty="0">
                <a:latin typeface="Arial" panose="020B0604020202020204" pitchFamily="34" charset="0"/>
                <a:cs typeface="Arial" panose="020B0604020202020204" pitchFamily="34" charset="0"/>
                <a:hlinkClick r:id="rId11"/>
              </a:rPr>
              <a:t>Norfolk Insights </a:t>
            </a:r>
            <a:r>
              <a:rPr lang="en-GB" sz="1000" dirty="0">
                <a:latin typeface="Arial" panose="020B0604020202020204" pitchFamily="34" charset="0"/>
                <a:cs typeface="Arial" panose="020B0604020202020204" pitchFamily="34" charset="0"/>
                <a:hlinkClick r:id="rId12"/>
              </a:rPr>
              <a:t>Suffolk Observatory</a:t>
            </a:r>
            <a:r>
              <a:rPr lang="en-GB" sz="1000" dirty="0">
                <a:latin typeface="Arial" panose="020B0604020202020204" pitchFamily="34" charset="0"/>
                <a:cs typeface="Arial" panose="020B0604020202020204" pitchFamily="34" charset="0"/>
              </a:rPr>
              <a:t> (2026)</a:t>
            </a:r>
          </a:p>
        </p:txBody>
      </p:sp>
      <p:sp>
        <p:nvSpPr>
          <p:cNvPr id="8" name="Rectangle 7">
            <a:extLst>
              <a:ext uri="{FF2B5EF4-FFF2-40B4-BE49-F238E27FC236}">
                <a16:creationId xmlns:a16="http://schemas.microsoft.com/office/drawing/2014/main" id="{899EA960-F691-9BB6-764A-569F8A2F993F}"/>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56939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2" grpId="0">
        <p:bldAsOne/>
      </p:bldGraphic>
      <p:bldP spid="4" grpId="0" animBg="1"/>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00DDC-8F52-6F96-5CE3-F172A5D87FF0}"/>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E531471-27D5-C18F-4141-B0E7215411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2219B19-DB2A-DB5B-6999-1BFAAFFFC0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A58B598-3034-D0F9-A980-2EB90CD095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descr="Training hub logo">
            <a:extLst>
              <a:ext uri="{FF2B5EF4-FFF2-40B4-BE49-F238E27FC236}">
                <a16:creationId xmlns:a16="http://schemas.microsoft.com/office/drawing/2014/main" id="{FB94E1B1-482D-E7DC-7BBB-D507129C3983}"/>
              </a:ext>
            </a:extLst>
          </p:cNvPr>
          <p:cNvPicPr>
            <a:picLocks noChangeAspect="1"/>
          </p:cNvPicPr>
          <p:nvPr/>
        </p:nvPicPr>
        <p:blipFill>
          <a:blip r:embed="rId2"/>
          <a:stretch>
            <a:fillRect/>
          </a:stretch>
        </p:blipFill>
        <p:spPr>
          <a:xfrm>
            <a:off x="9813377" y="124388"/>
            <a:ext cx="2011854" cy="652329"/>
          </a:xfrm>
          <a:prstGeom prst="rect">
            <a:avLst/>
          </a:prstGeom>
        </p:spPr>
      </p:pic>
      <p:sp>
        <p:nvSpPr>
          <p:cNvPr id="13" name="Title 12">
            <a:extLst>
              <a:ext uri="{FF2B5EF4-FFF2-40B4-BE49-F238E27FC236}">
                <a16:creationId xmlns:a16="http://schemas.microsoft.com/office/drawing/2014/main" id="{EACED4B0-0CF8-B08D-AD7C-2344A2DC71CD}"/>
              </a:ext>
            </a:extLst>
          </p:cNvPr>
          <p:cNvSpPr txBox="1">
            <a:spLocks noGrp="1"/>
          </p:cNvSpPr>
          <p:nvPr>
            <p:ph type="title" idx="4294967295"/>
          </p:nvPr>
        </p:nvSpPr>
        <p:spPr>
          <a:xfrm>
            <a:off x="869845" y="763639"/>
            <a:ext cx="9536053" cy="36933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rPr>
              <a:t>Norfolk and Suffolk ICB Footprint</a:t>
            </a:r>
            <a:endParaRPr kumimoji="0" lang="en-GB" sz="1800" b="1" i="0" u="none" strike="noStrike" kern="1200" cap="none" spc="0" normalizeH="0" baseline="0" noProof="0" dirty="0">
              <a:ln>
                <a:noFill/>
              </a:ln>
              <a:solidFill>
                <a:srgbClr val="C7417B"/>
              </a:solidFill>
              <a:effectLst/>
              <a:uLnTx/>
              <a:uFillTx/>
              <a:latin typeface="Arial" panose="020B060402020202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2097BED5-DD38-09B0-E190-45093EE8CBD5}"/>
              </a:ext>
            </a:extLst>
          </p:cNvPr>
          <p:cNvSpPr txBox="1"/>
          <p:nvPr/>
        </p:nvSpPr>
        <p:spPr>
          <a:xfrm>
            <a:off x="869845" y="1331151"/>
            <a:ext cx="5614082" cy="4405309"/>
          </a:xfrm>
          <a:prstGeom prst="rect">
            <a:avLst/>
          </a:prstGeom>
          <a:noFill/>
        </p:spPr>
        <p:txBody>
          <a:bodyPr wrap="square">
            <a:spAutoFit/>
          </a:bodyPr>
          <a:lstStyle/>
          <a:p>
            <a:pPr>
              <a:lnSpc>
                <a:spcPct val="90000"/>
              </a:lnSpc>
              <a:spcAft>
                <a:spcPts val="600"/>
              </a:spcAft>
            </a:pPr>
            <a:r>
              <a:rPr lang="en-GB" sz="1400" b="1" dirty="0">
                <a:latin typeface="Arial" panose="020B0604020202020204" pitchFamily="34" charset="0"/>
                <a:cs typeface="Arial" panose="020B0604020202020204" pitchFamily="34" charset="0"/>
              </a:rPr>
              <a:t>Norfolk and Suffolk ICB is divided into geographical areas.</a:t>
            </a:r>
          </a:p>
          <a:p>
            <a:pPr>
              <a:lnSpc>
                <a:spcPct val="90000"/>
              </a:lnSpc>
              <a:spcAft>
                <a:spcPts val="600"/>
              </a:spcAft>
            </a:pPr>
            <a:endParaRPr lang="en-GB" sz="1400" dirty="0">
              <a:latin typeface="Arial" panose="020B0604020202020204" pitchFamily="34" charset="0"/>
              <a:cs typeface="Arial" panose="020B0604020202020204" pitchFamily="34" charset="0"/>
            </a:endParaRPr>
          </a:p>
          <a:p>
            <a:pPr>
              <a:lnSpc>
                <a:spcPts val="1400"/>
              </a:lnSpc>
            </a:pPr>
            <a:r>
              <a:rPr lang="en-GB" sz="1400" dirty="0">
                <a:latin typeface="Arial" panose="020B0604020202020204" pitchFamily="34" charset="0"/>
                <a:cs typeface="Arial" panose="020B0604020202020204" pitchFamily="34" charset="0"/>
              </a:rPr>
              <a:t>Originally based upon CCGs (Clinical Commission Groups), there are 3 </a:t>
            </a:r>
            <a:r>
              <a:rPr lang="en-GB" sz="1400" b="1" dirty="0">
                <a:latin typeface="Arial" panose="020B0604020202020204" pitchFamily="34" charset="0"/>
                <a:cs typeface="Arial" panose="020B0604020202020204" pitchFamily="34" charset="0"/>
              </a:rPr>
              <a:t>sub-ICBs</a:t>
            </a:r>
            <a:r>
              <a:rPr lang="en-GB" sz="1400" dirty="0">
                <a:latin typeface="Arial" panose="020B0604020202020204" pitchFamily="34" charset="0"/>
                <a:cs typeface="Arial" panose="020B0604020202020204" pitchFamily="34" charset="0"/>
              </a:rPr>
              <a:t> recognised by the Department of Health and Social Care and NHSE:</a:t>
            </a:r>
          </a:p>
          <a:p>
            <a:pPr>
              <a:lnSpc>
                <a:spcPts val="1400"/>
              </a:lnSpc>
            </a:pPr>
            <a:endParaRPr lang="en-GB" sz="1400" dirty="0">
              <a:latin typeface="Arial" panose="020B0604020202020204" pitchFamily="34" charset="0"/>
              <a:cs typeface="Arial" panose="020B0604020202020204" pitchFamily="34" charset="0"/>
            </a:endParaRPr>
          </a:p>
          <a:p>
            <a:pPr marL="129150" indent="-342900">
              <a:lnSpc>
                <a:spcPct val="90000"/>
              </a:lnSpc>
              <a:buFont typeface="+mj-lt"/>
              <a:buAutoNum type="arabicPeriod"/>
            </a:pPr>
            <a:r>
              <a:rPr lang="en-GB" sz="1400" b="1" dirty="0">
                <a:latin typeface="Arial" panose="020B0604020202020204" pitchFamily="34" charset="0"/>
                <a:cs typeface="Arial" panose="020B0604020202020204" pitchFamily="34" charset="0"/>
              </a:rPr>
              <a:t>Ipswich &amp; East Suffolk</a:t>
            </a:r>
          </a:p>
          <a:p>
            <a:pPr marL="129150" indent="-342900">
              <a:lnSpc>
                <a:spcPct val="90000"/>
              </a:lnSpc>
              <a:buFont typeface="+mj-lt"/>
              <a:buAutoNum type="arabicPeriod"/>
            </a:pPr>
            <a:r>
              <a:rPr lang="en-GB" sz="1400" b="1" dirty="0">
                <a:latin typeface="Arial" panose="020B0604020202020204" pitchFamily="34" charset="0"/>
                <a:cs typeface="Arial" panose="020B0604020202020204" pitchFamily="34" charset="0"/>
              </a:rPr>
              <a:t>West Suffolk</a:t>
            </a:r>
          </a:p>
          <a:p>
            <a:pPr marL="129150" indent="-342900">
              <a:lnSpc>
                <a:spcPct val="90000"/>
              </a:lnSpc>
              <a:buFont typeface="+mj-lt"/>
              <a:buAutoNum type="arabicPeriod"/>
            </a:pPr>
            <a:r>
              <a:rPr lang="en-GB" sz="1400" b="1" dirty="0">
                <a:latin typeface="Arial" panose="020B0604020202020204" pitchFamily="34" charset="0"/>
                <a:cs typeface="Arial" panose="020B0604020202020204" pitchFamily="34" charset="0"/>
              </a:rPr>
              <a:t>Norfolk &amp; Waveney</a:t>
            </a:r>
          </a:p>
          <a:p>
            <a:pPr>
              <a:lnSpc>
                <a:spcPct val="90000"/>
              </a:lnSpc>
            </a:pPr>
            <a:endParaRPr lang="en-GB" sz="1400" dirty="0">
              <a:latin typeface="Arial" panose="020B0604020202020204" pitchFamily="34" charset="0"/>
              <a:cs typeface="Arial" panose="020B0604020202020204" pitchFamily="34" charset="0"/>
            </a:endParaRPr>
          </a:p>
          <a:p>
            <a:pPr lvl="0">
              <a:lnSpc>
                <a:spcPct val="90000"/>
              </a:lnSpc>
              <a:spcAft>
                <a:spcPts val="600"/>
              </a:spcAft>
              <a:defRPr/>
            </a:pPr>
            <a:r>
              <a:rPr lang="en-GB" sz="1400" dirty="0">
                <a:solidFill>
                  <a:prstClr val="black"/>
                </a:solidFill>
                <a:latin typeface="Arial" panose="020B0604020202020204" pitchFamily="34" charset="0"/>
                <a:cs typeface="Arial" panose="020B0604020202020204" pitchFamily="34" charset="0"/>
              </a:rPr>
              <a:t>Each of these sub-ICBs (referred to as Alliances) is then divided into PCNs and practices.</a:t>
            </a:r>
          </a:p>
          <a:p>
            <a:pPr lvl="0">
              <a:lnSpc>
                <a:spcPct val="90000"/>
              </a:lnSpc>
              <a:spcAft>
                <a:spcPts val="600"/>
              </a:spcAft>
              <a:defRPr/>
            </a:pPr>
            <a:endParaRPr lang="en-GB" sz="1400" dirty="0">
              <a:solidFill>
                <a:prstClr val="black"/>
              </a:solidFill>
              <a:latin typeface="Arial" panose="020B0604020202020204" pitchFamily="34" charset="0"/>
              <a:cs typeface="Arial" panose="020B0604020202020204" pitchFamily="34" charset="0"/>
            </a:endParaRPr>
          </a:p>
          <a:p>
            <a:pPr lvl="0">
              <a:lnSpc>
                <a:spcPct val="90000"/>
              </a:lnSpc>
              <a:spcAft>
                <a:spcPts val="600"/>
              </a:spcAft>
              <a:defRPr/>
            </a:pPr>
            <a:r>
              <a:rPr lang="en-GB" sz="1400" i="1" dirty="0">
                <a:solidFill>
                  <a:prstClr val="black"/>
                </a:solidFill>
                <a:latin typeface="Arial" panose="020B0604020202020204" pitchFamily="34" charset="0"/>
                <a:cs typeface="Arial" panose="020B0604020202020204" pitchFamily="34" charset="0"/>
              </a:rPr>
              <a:t>Additionally, Norfolk &amp; Waveney is ‘unofficially’ subdivided into 5 additional localities, to facilitate administration of the entire Alliance.</a:t>
            </a:r>
          </a:p>
          <a:p>
            <a:pPr marL="36000" lvl="0" indent="-171450">
              <a:buFont typeface="Arial" panose="020B0604020202020204" pitchFamily="34" charset="0"/>
              <a:buChar char="•"/>
              <a:defRPr/>
            </a:pPr>
            <a:r>
              <a:rPr lang="en-US" sz="1400" b="1" i="1" dirty="0">
                <a:solidFill>
                  <a:srgbClr val="54D2D2"/>
                </a:solidFill>
                <a:latin typeface="Arial" panose="020B0604020202020204" pitchFamily="34" charset="0"/>
                <a:cs typeface="Arial" panose="020B0604020202020204" pitchFamily="34" charset="0"/>
              </a:rPr>
              <a:t>Great Yarmouth &amp; Waveney</a:t>
            </a:r>
          </a:p>
          <a:p>
            <a:pPr marL="36000" lvl="0" indent="-171450">
              <a:buFont typeface="Arial" panose="020B0604020202020204" pitchFamily="34" charset="0"/>
              <a:buChar char="•"/>
              <a:defRPr/>
            </a:pPr>
            <a:r>
              <a:rPr lang="en-US" sz="1400" b="1" i="1" dirty="0">
                <a:solidFill>
                  <a:srgbClr val="C7417B"/>
                </a:solidFill>
                <a:latin typeface="Arial" panose="020B0604020202020204" pitchFamily="34" charset="0"/>
                <a:cs typeface="Arial" panose="020B0604020202020204" pitchFamily="34" charset="0"/>
              </a:rPr>
              <a:t>Norwich</a:t>
            </a:r>
          </a:p>
          <a:p>
            <a:pPr marL="36000" lvl="0" indent="-171450">
              <a:buFont typeface="Arial" panose="020B0604020202020204" pitchFamily="34" charset="0"/>
              <a:buChar char="•"/>
              <a:defRPr/>
            </a:pPr>
            <a:r>
              <a:rPr lang="en-US" sz="1400" b="1" i="1" dirty="0">
                <a:solidFill>
                  <a:schemeClr val="accent1">
                    <a:lumMod val="75000"/>
                  </a:schemeClr>
                </a:solidFill>
                <a:latin typeface="Arial" panose="020B0604020202020204" pitchFamily="34" charset="0"/>
                <a:cs typeface="Arial" panose="020B0604020202020204" pitchFamily="34" charset="0"/>
              </a:rPr>
              <a:t>North Norfolk</a:t>
            </a:r>
          </a:p>
          <a:p>
            <a:pPr marL="36000" lvl="0" indent="-171450">
              <a:buFont typeface="Arial" panose="020B0604020202020204" pitchFamily="34" charset="0"/>
              <a:buChar char="•"/>
              <a:defRPr/>
            </a:pPr>
            <a:r>
              <a:rPr lang="en-US" sz="1400" b="1" i="1" dirty="0">
                <a:solidFill>
                  <a:srgbClr val="CCCC00"/>
                </a:solidFill>
                <a:latin typeface="Arial" panose="020B0604020202020204" pitchFamily="34" charset="0"/>
                <a:cs typeface="Arial" panose="020B0604020202020204" pitchFamily="34" charset="0"/>
              </a:rPr>
              <a:t>South Norfolk</a:t>
            </a:r>
          </a:p>
          <a:p>
            <a:pPr marL="36000" lvl="0" indent="-171450">
              <a:buFont typeface="Arial" panose="020B0604020202020204" pitchFamily="34" charset="0"/>
              <a:buChar char="•"/>
              <a:defRPr/>
            </a:pPr>
            <a:r>
              <a:rPr lang="en-US" sz="1400" b="1" i="1" dirty="0">
                <a:solidFill>
                  <a:schemeClr val="accent6">
                    <a:lumMod val="75000"/>
                  </a:schemeClr>
                </a:solidFill>
                <a:latin typeface="Arial" panose="020B0604020202020204" pitchFamily="34" charset="0"/>
                <a:cs typeface="Arial" panose="020B0604020202020204" pitchFamily="34" charset="0"/>
              </a:rPr>
              <a:t>West Norfolk</a:t>
            </a:r>
            <a:endParaRPr lang="en-GB" sz="1400" b="1" i="1" dirty="0">
              <a:solidFill>
                <a:schemeClr val="accent6">
                  <a:lumMod val="75000"/>
                </a:schemeClr>
              </a:solidFill>
              <a:latin typeface="Arial" panose="020B0604020202020204" pitchFamily="34" charset="0"/>
              <a:cs typeface="Arial" panose="020B0604020202020204" pitchFamily="34" charset="0"/>
            </a:endParaRPr>
          </a:p>
        </p:txBody>
      </p:sp>
      <p:pic>
        <p:nvPicPr>
          <p:cNvPr id="17" name="Picture 16" descr="Visual map snapshot of Norfolk and Suffolk area">
            <a:extLst>
              <a:ext uri="{FF2B5EF4-FFF2-40B4-BE49-F238E27FC236}">
                <a16:creationId xmlns:a16="http://schemas.microsoft.com/office/drawing/2014/main" id="{01D2F3FC-40DC-3283-00E2-4E98C6B14642}"/>
              </a:ext>
            </a:extLst>
          </p:cNvPr>
          <p:cNvPicPr>
            <a:picLocks noChangeAspect="1"/>
          </p:cNvPicPr>
          <p:nvPr/>
        </p:nvPicPr>
        <p:blipFill>
          <a:blip r:embed="rId3"/>
          <a:stretch>
            <a:fillRect/>
          </a:stretch>
        </p:blipFill>
        <p:spPr>
          <a:xfrm>
            <a:off x="7353772" y="1157055"/>
            <a:ext cx="4058561" cy="3203081"/>
          </a:xfrm>
          <a:prstGeom prst="rect">
            <a:avLst/>
          </a:prstGeom>
          <a:effectLst>
            <a:softEdge rad="63500"/>
          </a:effectLst>
        </p:spPr>
      </p:pic>
      <p:sp>
        <p:nvSpPr>
          <p:cNvPr id="19" name="TextBox 18">
            <a:extLst>
              <a:ext uri="{FF2B5EF4-FFF2-40B4-BE49-F238E27FC236}">
                <a16:creationId xmlns:a16="http://schemas.microsoft.com/office/drawing/2014/main" id="{BEA144FD-E2D2-F573-FBDA-B605F69D373F}"/>
              </a:ext>
            </a:extLst>
          </p:cNvPr>
          <p:cNvSpPr txBox="1"/>
          <p:nvPr/>
        </p:nvSpPr>
        <p:spPr>
          <a:xfrm>
            <a:off x="7650946" y="4692306"/>
            <a:ext cx="3580225" cy="646331"/>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For more information on the new Norfolk and Suffolk Alliances please visit: </a:t>
            </a:r>
            <a:r>
              <a:rPr lang="en-GB" sz="1200" dirty="0">
                <a:hlinkClick r:id="rId4"/>
              </a:rPr>
              <a:t>About us - Norfolk &amp; Suffolk ICB</a:t>
            </a:r>
            <a:r>
              <a:rPr lang="en-GB" sz="1200" dirty="0">
                <a:latin typeface="Arial" panose="020B0604020202020204" pitchFamily="34" charset="0"/>
                <a:cs typeface="Arial" panose="020B0604020202020204" pitchFamily="34" charset="0"/>
              </a:rPr>
              <a:t> </a:t>
            </a:r>
            <a:endParaRPr lang="en-GB" sz="1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95255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
                                            <p:txEl>
                                              <p:pRg st="2" end="2"/>
                                            </p:txEl>
                                          </p:spTgt>
                                        </p:tgtEl>
                                        <p:attrNameLst>
                                          <p:attrName>style.visibility</p:attrName>
                                        </p:attrNameLst>
                                      </p:cBhvr>
                                      <p:to>
                                        <p:strVal val="visible"/>
                                      </p:to>
                                    </p:set>
                                    <p:animEffect transition="in" filter="fade">
                                      <p:cBhvr>
                                        <p:cTn id="10" dur="500"/>
                                        <p:tgtEl>
                                          <p:spTgt spid="9">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9">
                                            <p:txEl>
                                              <p:pRg st="4" end="4"/>
                                            </p:txEl>
                                          </p:spTgt>
                                        </p:tgtEl>
                                        <p:attrNameLst>
                                          <p:attrName>style.visibility</p:attrName>
                                        </p:attrNameLst>
                                      </p:cBhvr>
                                      <p:to>
                                        <p:strVal val="visible"/>
                                      </p:to>
                                    </p:set>
                                    <p:animEffect transition="in" filter="fade">
                                      <p:cBhvr>
                                        <p:cTn id="13" dur="500"/>
                                        <p:tgtEl>
                                          <p:spTgt spid="9">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9">
                                            <p:txEl>
                                              <p:pRg st="5" end="5"/>
                                            </p:txEl>
                                          </p:spTgt>
                                        </p:tgtEl>
                                        <p:attrNameLst>
                                          <p:attrName>style.visibility</p:attrName>
                                        </p:attrNameLst>
                                      </p:cBhvr>
                                      <p:to>
                                        <p:strVal val="visible"/>
                                      </p:to>
                                    </p:set>
                                    <p:animEffect transition="in" filter="fade">
                                      <p:cBhvr>
                                        <p:cTn id="16" dur="500"/>
                                        <p:tgtEl>
                                          <p:spTgt spid="9">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animEffect transition="in" filter="fade">
                                      <p:cBhvr>
                                        <p:cTn id="19" dur="500"/>
                                        <p:tgtEl>
                                          <p:spTgt spid="9">
                                            <p:txEl>
                                              <p:pRg st="6" end="6"/>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8" end="8"/>
                                            </p:txEl>
                                          </p:spTgt>
                                        </p:tgtEl>
                                        <p:attrNameLst>
                                          <p:attrName>style.visibility</p:attrName>
                                        </p:attrNameLst>
                                      </p:cBhvr>
                                      <p:to>
                                        <p:strVal val="visible"/>
                                      </p:to>
                                    </p:set>
                                    <p:animEffect transition="in" filter="fade">
                                      <p:cBhvr>
                                        <p:cTn id="24" dur="500"/>
                                        <p:tgtEl>
                                          <p:spTgt spid="9">
                                            <p:txEl>
                                              <p:pRg st="8" end="8"/>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9">
                                            <p:txEl>
                                              <p:pRg st="10" end="10"/>
                                            </p:txEl>
                                          </p:spTgt>
                                        </p:tgtEl>
                                        <p:attrNameLst>
                                          <p:attrName>style.visibility</p:attrName>
                                        </p:attrNameLst>
                                      </p:cBhvr>
                                      <p:to>
                                        <p:strVal val="visible"/>
                                      </p:to>
                                    </p:set>
                                    <p:animEffect transition="in" filter="fade">
                                      <p:cBhvr>
                                        <p:cTn id="27" dur="500"/>
                                        <p:tgtEl>
                                          <p:spTgt spid="9">
                                            <p:txEl>
                                              <p:pRg st="10" end="10"/>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9">
                                            <p:txEl>
                                              <p:pRg st="11" end="11"/>
                                            </p:txEl>
                                          </p:spTgt>
                                        </p:tgtEl>
                                        <p:attrNameLst>
                                          <p:attrName>style.visibility</p:attrName>
                                        </p:attrNameLst>
                                      </p:cBhvr>
                                      <p:to>
                                        <p:strVal val="visible"/>
                                      </p:to>
                                    </p:set>
                                    <p:animEffect transition="in" filter="fade">
                                      <p:cBhvr>
                                        <p:cTn id="30" dur="500"/>
                                        <p:tgtEl>
                                          <p:spTgt spid="9">
                                            <p:txEl>
                                              <p:pRg st="11" end="11"/>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9">
                                            <p:txEl>
                                              <p:pRg st="12" end="12"/>
                                            </p:txEl>
                                          </p:spTgt>
                                        </p:tgtEl>
                                        <p:attrNameLst>
                                          <p:attrName>style.visibility</p:attrName>
                                        </p:attrNameLst>
                                      </p:cBhvr>
                                      <p:to>
                                        <p:strVal val="visible"/>
                                      </p:to>
                                    </p:set>
                                    <p:animEffect transition="in" filter="fade">
                                      <p:cBhvr>
                                        <p:cTn id="33" dur="500"/>
                                        <p:tgtEl>
                                          <p:spTgt spid="9">
                                            <p:txEl>
                                              <p:pRg st="12" end="12"/>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9">
                                            <p:txEl>
                                              <p:pRg st="13" end="13"/>
                                            </p:txEl>
                                          </p:spTgt>
                                        </p:tgtEl>
                                        <p:attrNameLst>
                                          <p:attrName>style.visibility</p:attrName>
                                        </p:attrNameLst>
                                      </p:cBhvr>
                                      <p:to>
                                        <p:strVal val="visible"/>
                                      </p:to>
                                    </p:set>
                                    <p:animEffect transition="in" filter="fade">
                                      <p:cBhvr>
                                        <p:cTn id="36" dur="500"/>
                                        <p:tgtEl>
                                          <p:spTgt spid="9">
                                            <p:txEl>
                                              <p:pRg st="13" end="13"/>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9">
                                            <p:txEl>
                                              <p:pRg st="14" end="14"/>
                                            </p:txEl>
                                          </p:spTgt>
                                        </p:tgtEl>
                                        <p:attrNameLst>
                                          <p:attrName>style.visibility</p:attrName>
                                        </p:attrNameLst>
                                      </p:cBhvr>
                                      <p:to>
                                        <p:strVal val="visible"/>
                                      </p:to>
                                    </p:set>
                                    <p:animEffect transition="in" filter="fade">
                                      <p:cBhvr>
                                        <p:cTn id="39" dur="500"/>
                                        <p:tgtEl>
                                          <p:spTgt spid="9">
                                            <p:txEl>
                                              <p:pRg st="14" end="14"/>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9">
                                            <p:txEl>
                                              <p:pRg st="15" end="15"/>
                                            </p:txEl>
                                          </p:spTgt>
                                        </p:tgtEl>
                                        <p:attrNameLst>
                                          <p:attrName>style.visibility</p:attrName>
                                        </p:attrNameLst>
                                      </p:cBhvr>
                                      <p:to>
                                        <p:strVal val="visible"/>
                                      </p:to>
                                    </p:set>
                                    <p:animEffect transition="in" filter="fade">
                                      <p:cBhvr>
                                        <p:cTn id="42" dur="500"/>
                                        <p:tgtEl>
                                          <p:spTgt spid="9">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5CA3153-ACED-542A-D7D4-4356133766C0}"/>
            </a:ext>
          </a:extLst>
        </p:cNvPr>
        <p:cNvGrpSpPr/>
        <p:nvPr/>
      </p:nvGrpSpPr>
      <p:grpSpPr>
        <a:xfrm>
          <a:off x="0" y="0"/>
          <a:ext cx="0" cy="0"/>
          <a:chOff x="0" y="0"/>
          <a:chExt cx="0" cy="0"/>
        </a:xfrm>
      </p:grpSpPr>
      <p:sp useBgFill="1">
        <p:nvSpPr>
          <p:cNvPr id="69" name="Rectangle 68">
            <a:extLst>
              <a:ext uri="{FF2B5EF4-FFF2-40B4-BE49-F238E27FC236}">
                <a16:creationId xmlns:a16="http://schemas.microsoft.com/office/drawing/2014/main" id="{6E6459DB-3BD2-1D91-FFE2-90A574CA93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Raining hub logo">
            <a:extLst>
              <a:ext uri="{FF2B5EF4-FFF2-40B4-BE49-F238E27FC236}">
                <a16:creationId xmlns:a16="http://schemas.microsoft.com/office/drawing/2014/main" id="{8E0CE3C7-4C26-01E7-33AF-D6CEBE1156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
        <p:nvSpPr>
          <p:cNvPr id="2" name="Title 1">
            <a:extLst>
              <a:ext uri="{FF2B5EF4-FFF2-40B4-BE49-F238E27FC236}">
                <a16:creationId xmlns:a16="http://schemas.microsoft.com/office/drawing/2014/main" id="{28D96FBF-73F1-1152-93FF-AC579A76A03C}"/>
              </a:ext>
            </a:extLst>
          </p:cNvPr>
          <p:cNvSpPr>
            <a:spLocks noGrp="1"/>
          </p:cNvSpPr>
          <p:nvPr>
            <p:ph type="title"/>
          </p:nvPr>
        </p:nvSpPr>
        <p:spPr>
          <a:xfrm>
            <a:off x="451100" y="121649"/>
            <a:ext cx="3731601" cy="580790"/>
          </a:xfrm>
        </p:spPr>
        <p:txBody>
          <a:bodyPr vert="horz" lIns="91440" tIns="45720" rIns="91440" bIns="45720" rtlCol="0" anchor="ctr">
            <a:noAutofit/>
          </a:bodyPr>
          <a:lstStyle/>
          <a:p>
            <a:r>
              <a:rPr lang="en-US" sz="3200" dirty="0"/>
              <a:t>Norfolk and Waveney</a:t>
            </a:r>
          </a:p>
        </p:txBody>
      </p:sp>
      <p:sp>
        <p:nvSpPr>
          <p:cNvPr id="16" name="Title 1">
            <a:extLst>
              <a:ext uri="{FF2B5EF4-FFF2-40B4-BE49-F238E27FC236}">
                <a16:creationId xmlns:a16="http://schemas.microsoft.com/office/drawing/2014/main" id="{2BC93F49-B594-DEC9-070A-6D67AEA77B5E}"/>
              </a:ext>
            </a:extLst>
          </p:cNvPr>
          <p:cNvSpPr txBox="1">
            <a:spLocks/>
          </p:cNvSpPr>
          <p:nvPr/>
        </p:nvSpPr>
        <p:spPr>
          <a:xfrm>
            <a:off x="451099" y="652606"/>
            <a:ext cx="2956560" cy="33855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600" dirty="0"/>
              <a:t>Localities</a:t>
            </a:r>
          </a:p>
        </p:txBody>
      </p:sp>
      <p:sp>
        <p:nvSpPr>
          <p:cNvPr id="152" name="TextBox 151">
            <a:extLst>
              <a:ext uri="{FF2B5EF4-FFF2-40B4-BE49-F238E27FC236}">
                <a16:creationId xmlns:a16="http://schemas.microsoft.com/office/drawing/2014/main" id="{77939BB4-EA5C-EB50-4359-E91D5B7110BE}"/>
              </a:ext>
            </a:extLst>
          </p:cNvPr>
          <p:cNvSpPr txBox="1"/>
          <p:nvPr/>
        </p:nvSpPr>
        <p:spPr>
          <a:xfrm>
            <a:off x="451099" y="1054019"/>
            <a:ext cx="911410"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rgbClr val="4EA72E">
                    <a:lumMod val="75000"/>
                  </a:srgbClr>
                </a:solidFill>
                <a:latin typeface="Frutiger W01"/>
              </a:rPr>
              <a:t>Norwich</a:t>
            </a:r>
          </a:p>
        </p:txBody>
      </p:sp>
      <p:grpSp>
        <p:nvGrpSpPr>
          <p:cNvPr id="155" name="Group 154" descr="List of Norwich GP Practices and PCN's">
            <a:extLst>
              <a:ext uri="{FF2B5EF4-FFF2-40B4-BE49-F238E27FC236}">
                <a16:creationId xmlns:a16="http://schemas.microsoft.com/office/drawing/2014/main" id="{6D042299-BDC7-C8E0-5E1F-265483AB10C3}"/>
              </a:ext>
            </a:extLst>
          </p:cNvPr>
          <p:cNvGrpSpPr/>
          <p:nvPr/>
        </p:nvGrpSpPr>
        <p:grpSpPr>
          <a:xfrm>
            <a:off x="451099" y="1455431"/>
            <a:ext cx="6854769" cy="2625912"/>
            <a:chOff x="440267" y="1642112"/>
            <a:chExt cx="5152250" cy="2490739"/>
          </a:xfrm>
          <a:solidFill>
            <a:schemeClr val="accent6">
              <a:lumMod val="20000"/>
              <a:lumOff val="80000"/>
            </a:schemeClr>
          </a:solidFill>
        </p:grpSpPr>
        <p:sp>
          <p:nvSpPr>
            <p:cNvPr id="153" name="TextBox 152">
              <a:extLst>
                <a:ext uri="{FF2B5EF4-FFF2-40B4-BE49-F238E27FC236}">
                  <a16:creationId xmlns:a16="http://schemas.microsoft.com/office/drawing/2014/main" id="{A6825232-8054-03FB-6057-86E132E1916F}"/>
                </a:ext>
              </a:extLst>
            </p:cNvPr>
            <p:cNvSpPr txBox="1"/>
            <p:nvPr/>
          </p:nvSpPr>
          <p:spPr>
            <a:xfrm>
              <a:off x="440267" y="1642112"/>
              <a:ext cx="2622921" cy="2486298"/>
            </a:xfrm>
            <a:prstGeom prst="rect">
              <a:avLst/>
            </a:prstGeom>
            <a:grpFill/>
          </p:spPr>
          <p:txBody>
            <a:bodyPr wrap="square">
              <a:spAutoFit/>
            </a:bodyPr>
            <a:lstStyle/>
            <a:p>
              <a:pPr indent="0" algn="l">
                <a:buNone/>
              </a:pPr>
              <a:r>
                <a:rPr lang="en-GB" sz="1200" b="1" i="0" dirty="0">
                  <a:solidFill>
                    <a:srgbClr val="000000"/>
                  </a:solidFill>
                  <a:effectLst/>
                  <a:latin typeface="Frutiger W01"/>
                </a:rPr>
                <a:t>East Norwich PCN</a:t>
              </a:r>
            </a:p>
            <a:p>
              <a:pPr marL="0" marR="0" indent="0" algn="l">
                <a:lnSpc>
                  <a:spcPts val="1400"/>
                </a:lnSpc>
              </a:pPr>
              <a:r>
                <a:rPr lang="en-GB" sz="1200" b="0" i="0" dirty="0">
                  <a:solidFill>
                    <a:srgbClr val="0058AD"/>
                  </a:solidFill>
                  <a:effectLst/>
                  <a:latin typeface="Frutiger W01"/>
                  <a:hlinkClick r:id="rId3"/>
                </a:rPr>
                <a:t>East Norwich Medical Partnership</a:t>
              </a:r>
              <a:endParaRPr lang="en-GB" sz="1200" b="0" i="0" dirty="0">
                <a:solidFill>
                  <a:srgbClr val="000000"/>
                </a:solidFill>
                <a:effectLst/>
                <a:latin typeface="Frutiger W01"/>
              </a:endParaRPr>
            </a:p>
            <a:p>
              <a:pPr marL="0" marR="0" indent="0" algn="l">
                <a:lnSpc>
                  <a:spcPts val="1400"/>
                </a:lnSpc>
              </a:pPr>
              <a:r>
                <a:rPr lang="en-GB" sz="1200" b="0" i="0" dirty="0" err="1">
                  <a:solidFill>
                    <a:srgbClr val="0058AD"/>
                  </a:solidFill>
                  <a:effectLst/>
                  <a:latin typeface="Frutiger W01"/>
                  <a:hlinkClick r:id="rId4"/>
                </a:rPr>
                <a:t>Hellesdon</a:t>
              </a:r>
              <a:r>
                <a:rPr lang="en-GB" sz="1200" b="0" i="0" dirty="0">
                  <a:solidFill>
                    <a:srgbClr val="0058AD"/>
                  </a:solidFill>
                  <a:effectLst/>
                  <a:latin typeface="Frutiger W01"/>
                  <a:hlinkClick r:id="rId4"/>
                </a:rPr>
                <a:t> Medical Practice</a:t>
              </a:r>
              <a:endParaRPr lang="en-GB" sz="1200" b="0" i="0" dirty="0">
                <a:solidFill>
                  <a:srgbClr val="000000"/>
                </a:solidFill>
                <a:effectLst/>
                <a:latin typeface="Frutiger W01"/>
              </a:endParaRPr>
            </a:p>
            <a:p>
              <a:pPr marL="0" marR="0" indent="0" algn="l">
                <a:lnSpc>
                  <a:spcPts val="1400"/>
                </a:lnSpc>
              </a:pPr>
              <a:r>
                <a:rPr lang="en-GB" sz="1200" b="0" i="0" dirty="0">
                  <a:solidFill>
                    <a:srgbClr val="0058AD"/>
                  </a:solidFill>
                  <a:effectLst/>
                  <a:latin typeface="Frutiger W01"/>
                  <a:hlinkClick r:id="rId5"/>
                </a:rPr>
                <a:t>The </a:t>
              </a:r>
              <a:r>
                <a:rPr lang="en-GB" sz="1200" b="0" i="0" dirty="0" err="1">
                  <a:solidFill>
                    <a:srgbClr val="0058AD"/>
                  </a:solidFill>
                  <a:effectLst/>
                  <a:latin typeface="Frutiger W01"/>
                  <a:hlinkClick r:id="rId5"/>
                </a:rPr>
                <a:t>Lionwood</a:t>
              </a:r>
              <a:r>
                <a:rPr lang="en-GB" sz="1200" b="0" i="0" dirty="0">
                  <a:solidFill>
                    <a:srgbClr val="0058AD"/>
                  </a:solidFill>
                  <a:effectLst/>
                  <a:latin typeface="Frutiger W01"/>
                  <a:hlinkClick r:id="rId5"/>
                </a:rPr>
                <a:t> Medical Practice</a:t>
              </a:r>
              <a:endParaRPr lang="en-GB" sz="1200" b="0" i="0" dirty="0">
                <a:solidFill>
                  <a:srgbClr val="000000"/>
                </a:solidFill>
                <a:effectLst/>
                <a:latin typeface="Frutiger W01"/>
              </a:endParaRPr>
            </a:p>
            <a:p>
              <a:pPr marL="0" marR="0" indent="0" algn="l">
                <a:lnSpc>
                  <a:spcPts val="1400"/>
                </a:lnSpc>
              </a:pPr>
              <a:r>
                <a:rPr lang="en-GB" sz="1200" b="0" i="0" dirty="0">
                  <a:solidFill>
                    <a:srgbClr val="0058AD"/>
                  </a:solidFill>
                  <a:effectLst/>
                  <a:latin typeface="Frutiger W01"/>
                  <a:hlinkClick r:id="rId6"/>
                </a:rPr>
                <a:t>Norwich Practices Health Centre</a:t>
              </a:r>
              <a:endParaRPr lang="en-GB" sz="1200" b="0" i="0" dirty="0">
                <a:solidFill>
                  <a:srgbClr val="000000"/>
                </a:solidFill>
                <a:effectLst/>
                <a:latin typeface="Frutiger W01"/>
              </a:endParaRPr>
            </a:p>
            <a:p>
              <a:pPr marL="0" marR="0" indent="0" algn="l">
                <a:lnSpc>
                  <a:spcPts val="1400"/>
                </a:lnSpc>
              </a:pPr>
              <a:r>
                <a:rPr lang="en-GB" sz="1200" b="0" i="0" dirty="0">
                  <a:solidFill>
                    <a:srgbClr val="0058AD"/>
                  </a:solidFill>
                  <a:effectLst/>
                  <a:latin typeface="Frutiger W01"/>
                  <a:hlinkClick r:id="rId7"/>
                </a:rPr>
                <a:t>Old Catton Medical Practice</a:t>
              </a:r>
              <a:endParaRPr lang="en-GB" sz="1200" b="0" i="0" dirty="0">
                <a:solidFill>
                  <a:srgbClr val="000000"/>
                </a:solidFill>
                <a:effectLst/>
                <a:latin typeface="Frutiger W01"/>
              </a:endParaRPr>
            </a:p>
            <a:p>
              <a:pPr marL="0" marR="0" indent="0" algn="l">
                <a:lnSpc>
                  <a:spcPts val="1400"/>
                </a:lnSpc>
              </a:pPr>
              <a:r>
                <a:rPr lang="en-GB" sz="1200" b="0" i="0" dirty="0">
                  <a:solidFill>
                    <a:srgbClr val="0058AD"/>
                  </a:solidFill>
                  <a:effectLst/>
                  <a:latin typeface="Frutiger W01"/>
                  <a:hlinkClick r:id="rId8"/>
                </a:rPr>
                <a:t>Prospect Medical Practice</a:t>
              </a:r>
              <a:endParaRPr lang="en-GB" sz="1200" b="0" i="0" dirty="0">
                <a:solidFill>
                  <a:srgbClr val="000000"/>
                </a:solidFill>
                <a:effectLst/>
                <a:latin typeface="Frutiger W01"/>
              </a:endParaRPr>
            </a:p>
            <a:p>
              <a:pPr marL="0" marR="0" indent="0" algn="l">
                <a:lnSpc>
                  <a:spcPts val="1400"/>
                </a:lnSpc>
              </a:pPr>
              <a:r>
                <a:rPr lang="en-GB" sz="1200" b="0" i="0" dirty="0" err="1">
                  <a:solidFill>
                    <a:srgbClr val="0058AD"/>
                  </a:solidFill>
                  <a:effectLst/>
                  <a:latin typeface="Frutiger W01"/>
                  <a:hlinkClick r:id="rId9"/>
                </a:rPr>
                <a:t>Thorpewood</a:t>
              </a:r>
              <a:r>
                <a:rPr lang="en-GB" sz="1200" b="0" i="0" dirty="0">
                  <a:solidFill>
                    <a:srgbClr val="0058AD"/>
                  </a:solidFill>
                  <a:effectLst/>
                  <a:latin typeface="Frutiger W01"/>
                  <a:hlinkClick r:id="rId9"/>
                </a:rPr>
                <a:t> Medical Practice</a:t>
              </a:r>
              <a:endParaRPr lang="en-GB" sz="1200" b="0" i="0" dirty="0">
                <a:solidFill>
                  <a:srgbClr val="000000"/>
                </a:solidFill>
                <a:effectLst/>
                <a:latin typeface="Frutiger W01"/>
              </a:endParaRPr>
            </a:p>
            <a:p>
              <a:pPr marL="0" marR="0" indent="0" algn="l">
                <a:lnSpc>
                  <a:spcPts val="1400"/>
                </a:lnSpc>
              </a:pPr>
              <a:r>
                <a:rPr lang="en-GB" sz="1200" b="0" i="0" dirty="0">
                  <a:solidFill>
                    <a:srgbClr val="0058AD"/>
                  </a:solidFill>
                  <a:effectLst/>
                  <a:latin typeface="Frutiger W01"/>
                  <a:hlinkClick r:id="rId10"/>
                </a:rPr>
                <a:t>Woodcock Road Surgery</a:t>
              </a:r>
              <a:endParaRPr lang="en-GB" sz="1200" b="0" i="0" dirty="0">
                <a:solidFill>
                  <a:srgbClr val="0058AD"/>
                </a:solidFill>
                <a:effectLst/>
                <a:latin typeface="Frutiger W01"/>
              </a:endParaRPr>
            </a:p>
            <a:p>
              <a:pPr lvl="0">
                <a:defRPr/>
              </a:pPr>
              <a:endParaRPr lang="en-GB" sz="1200" b="1" dirty="0">
                <a:solidFill>
                  <a:srgbClr val="000000"/>
                </a:solidFill>
                <a:latin typeface="Frutiger W01"/>
              </a:endParaRPr>
            </a:p>
            <a:p>
              <a:pPr lvl="0">
                <a:defRPr/>
              </a:pPr>
              <a:r>
                <a:rPr lang="en-GB" sz="1200" b="1" dirty="0">
                  <a:solidFill>
                    <a:srgbClr val="000000"/>
                  </a:solidFill>
                  <a:latin typeface="Frutiger W01"/>
                </a:rPr>
                <a:t>Norwich North PCN</a:t>
              </a:r>
            </a:p>
            <a:p>
              <a:pPr lvl="0">
                <a:lnSpc>
                  <a:spcPts val="1400"/>
                </a:lnSpc>
                <a:defRPr/>
              </a:pPr>
              <a:r>
                <a:rPr lang="en-GB" sz="1200" dirty="0">
                  <a:solidFill>
                    <a:srgbClr val="0058AD"/>
                  </a:solidFill>
                  <a:latin typeface="Frutiger W01"/>
                  <a:hlinkClick r:id="rId11"/>
                </a:rPr>
                <a:t>Lawson Road Surgery</a:t>
              </a:r>
              <a:endParaRPr lang="en-GB" sz="1200" dirty="0">
                <a:solidFill>
                  <a:srgbClr val="000000"/>
                </a:solidFill>
                <a:latin typeface="Frutiger W01"/>
              </a:endParaRPr>
            </a:p>
            <a:p>
              <a:pPr lvl="0">
                <a:lnSpc>
                  <a:spcPts val="1400"/>
                </a:lnSpc>
                <a:defRPr/>
              </a:pPr>
              <a:r>
                <a:rPr lang="en-GB" sz="1200" dirty="0">
                  <a:solidFill>
                    <a:srgbClr val="0058AD"/>
                  </a:solidFill>
                  <a:latin typeface="Frutiger W01"/>
                  <a:hlinkClick r:id="rId12"/>
                </a:rPr>
                <a:t>Magdalen Medical Practice</a:t>
              </a:r>
              <a:endParaRPr lang="en-GB" sz="1200" dirty="0">
                <a:solidFill>
                  <a:srgbClr val="000000"/>
                </a:solidFill>
                <a:latin typeface="Frutiger W01"/>
              </a:endParaRPr>
            </a:p>
            <a:p>
              <a:pPr lvl="0">
                <a:lnSpc>
                  <a:spcPts val="1400"/>
                </a:lnSpc>
                <a:defRPr/>
              </a:pPr>
              <a:r>
                <a:rPr lang="en-GB" sz="1200" dirty="0">
                  <a:solidFill>
                    <a:srgbClr val="0058AD"/>
                  </a:solidFill>
                  <a:latin typeface="Frutiger W01"/>
                  <a:hlinkClick r:id="rId13"/>
                </a:rPr>
                <a:t>Oak Street Medical Practice</a:t>
              </a:r>
              <a:endParaRPr lang="en-GB" sz="1100" dirty="0">
                <a:solidFill>
                  <a:srgbClr val="0058AD"/>
                </a:solidFill>
                <a:latin typeface="Frutiger W01"/>
              </a:endParaRPr>
            </a:p>
          </p:txBody>
        </p:sp>
        <p:sp>
          <p:nvSpPr>
            <p:cNvPr id="154" name="TextBox 153">
              <a:extLst>
                <a:ext uri="{FF2B5EF4-FFF2-40B4-BE49-F238E27FC236}">
                  <a16:creationId xmlns:a16="http://schemas.microsoft.com/office/drawing/2014/main" id="{0BB3C080-EC8D-D41F-8687-9CBA0BEDBAC1}"/>
                </a:ext>
              </a:extLst>
            </p:cNvPr>
            <p:cNvSpPr txBox="1"/>
            <p:nvPr/>
          </p:nvSpPr>
          <p:spPr>
            <a:xfrm>
              <a:off x="3014943" y="1642112"/>
              <a:ext cx="2577574" cy="2490739"/>
            </a:xfrm>
            <a:prstGeom prst="rect">
              <a:avLst/>
            </a:prstGeom>
            <a:grp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Frutiger W01"/>
                  <a:ea typeface="+mn-ea"/>
                  <a:cs typeface="+mn-cs"/>
                </a:rPr>
                <a:t>West Norwich PCN</a:t>
              </a:r>
            </a:p>
            <a:p>
              <a:pPr marL="0" marR="0" lvl="0" indent="0" algn="l" defTabSz="914400" rtl="0" eaLnBrk="1" fontAlgn="auto" latinLnBrk="0" hangingPunct="1">
                <a:lnSpc>
                  <a:spcPts val="1400"/>
                </a:lnSpc>
                <a:spcBef>
                  <a:spcPts val="0"/>
                </a:spcBef>
                <a:spcAft>
                  <a:spcPts val="0"/>
                </a:spcAft>
                <a:buClrTx/>
                <a:buSzTx/>
                <a:tabLst/>
                <a:defRPr/>
              </a:pPr>
              <a:r>
                <a:rPr kumimoji="0" lang="en-GB" sz="1200" b="0" i="0" u="none" strike="noStrike" kern="1200" cap="none" spc="0" normalizeH="0" baseline="0" noProof="0" dirty="0">
                  <a:ln>
                    <a:noFill/>
                  </a:ln>
                  <a:solidFill>
                    <a:srgbClr val="0058AD"/>
                  </a:solidFill>
                  <a:effectLst/>
                  <a:uLnTx/>
                  <a:uFillTx/>
                  <a:latin typeface="Frutiger W01"/>
                  <a:ea typeface="+mn-ea"/>
                  <a:cs typeface="+mn-cs"/>
                  <a:hlinkClick r:id="rId14"/>
                </a:rPr>
                <a:t>Beechcroft &amp; Old Palace Surgery</a:t>
              </a:r>
              <a:endParaRPr kumimoji="0" lang="en-GB" sz="12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lnSpc>
                  <a:spcPts val="1400"/>
                </a:lnSpc>
                <a:spcBef>
                  <a:spcPts val="0"/>
                </a:spcBef>
                <a:spcAft>
                  <a:spcPts val="0"/>
                </a:spcAft>
                <a:buClrTx/>
                <a:buSzTx/>
                <a:tabLst/>
                <a:defRPr/>
              </a:pPr>
              <a:r>
                <a:rPr kumimoji="0" lang="en-GB" sz="1200" b="0" i="0" u="none" strike="noStrike" kern="1200" cap="none" spc="0" normalizeH="0" baseline="0" noProof="0" dirty="0" err="1">
                  <a:ln>
                    <a:noFill/>
                  </a:ln>
                  <a:solidFill>
                    <a:srgbClr val="0058AD"/>
                  </a:solidFill>
                  <a:effectLst/>
                  <a:uLnTx/>
                  <a:uFillTx/>
                  <a:latin typeface="Frutiger W01"/>
                  <a:ea typeface="+mn-ea"/>
                  <a:cs typeface="+mn-cs"/>
                  <a:hlinkClick r:id="rId15"/>
                </a:rPr>
                <a:t>Marriots</a:t>
              </a:r>
              <a:r>
                <a:rPr kumimoji="0" lang="en-GB" sz="1200" b="0" i="0" u="none" strike="noStrike" kern="1200" cap="none" spc="0" normalizeH="0" baseline="0" noProof="0" dirty="0">
                  <a:ln>
                    <a:noFill/>
                  </a:ln>
                  <a:solidFill>
                    <a:srgbClr val="0058AD"/>
                  </a:solidFill>
                  <a:effectLst/>
                  <a:uLnTx/>
                  <a:uFillTx/>
                  <a:latin typeface="Frutiger W01"/>
                  <a:ea typeface="+mn-ea"/>
                  <a:cs typeface="+mn-cs"/>
                  <a:hlinkClick r:id="rId15"/>
                </a:rPr>
                <a:t> Medical Practice</a:t>
              </a:r>
              <a:endParaRPr kumimoji="0" lang="en-GB" sz="12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lnSpc>
                  <a:spcPts val="1400"/>
                </a:lnSpc>
                <a:spcBef>
                  <a:spcPts val="0"/>
                </a:spcBef>
                <a:spcAft>
                  <a:spcPts val="0"/>
                </a:spcAft>
                <a:buClrTx/>
                <a:buSzTx/>
                <a:tabLst/>
                <a:defRPr/>
              </a:pPr>
              <a:r>
                <a:rPr kumimoji="0" lang="en-GB" sz="1200" b="0" i="0" u="none" strike="noStrike" kern="1200" cap="none" spc="0" normalizeH="0" baseline="0" noProof="0" dirty="0" err="1">
                  <a:ln>
                    <a:noFill/>
                  </a:ln>
                  <a:solidFill>
                    <a:srgbClr val="0058AD"/>
                  </a:solidFill>
                  <a:effectLst/>
                  <a:uLnTx/>
                  <a:uFillTx/>
                  <a:latin typeface="Frutiger W01"/>
                  <a:ea typeface="+mn-ea"/>
                  <a:cs typeface="+mn-cs"/>
                  <a:hlinkClick r:id="rId16"/>
                </a:rPr>
                <a:t>Roundwell</a:t>
              </a:r>
              <a:r>
                <a:rPr kumimoji="0" lang="en-GB" sz="1200" b="0" i="0" u="none" strike="noStrike" kern="1200" cap="none" spc="0" normalizeH="0" baseline="0" noProof="0" dirty="0">
                  <a:ln>
                    <a:noFill/>
                  </a:ln>
                  <a:solidFill>
                    <a:srgbClr val="0058AD"/>
                  </a:solidFill>
                  <a:effectLst/>
                  <a:uLnTx/>
                  <a:uFillTx/>
                  <a:latin typeface="Frutiger W01"/>
                  <a:ea typeface="+mn-ea"/>
                  <a:cs typeface="+mn-cs"/>
                  <a:hlinkClick r:id="rId16"/>
                </a:rPr>
                <a:t> Medical Centre</a:t>
              </a:r>
              <a:endParaRPr kumimoji="0" lang="en-GB" sz="12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lnSpc>
                  <a:spcPts val="1400"/>
                </a:lnSpc>
                <a:spcBef>
                  <a:spcPts val="0"/>
                </a:spcBef>
                <a:spcAft>
                  <a:spcPts val="0"/>
                </a:spcAft>
                <a:buClrTx/>
                <a:buSzTx/>
                <a:tabLst/>
                <a:defRPr/>
              </a:pPr>
              <a:r>
                <a:rPr kumimoji="0" lang="en-GB" sz="1200" b="0" i="0" u="none" strike="noStrike" kern="1200" cap="none" spc="0" normalizeH="0" baseline="0" noProof="0" dirty="0">
                  <a:ln>
                    <a:noFill/>
                  </a:ln>
                  <a:solidFill>
                    <a:srgbClr val="0058AD"/>
                  </a:solidFill>
                  <a:effectLst/>
                  <a:uLnTx/>
                  <a:uFillTx/>
                  <a:latin typeface="Frutiger W01"/>
                  <a:ea typeface="+mn-ea"/>
                  <a:cs typeface="+mn-cs"/>
                  <a:hlinkClick r:id="rId17"/>
                </a:rPr>
                <a:t>Trinity &amp; Bowthorpe Medical Practice</a:t>
              </a:r>
              <a:endParaRPr kumimoji="0" lang="en-GB" sz="12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lnSpc>
                  <a:spcPts val="1400"/>
                </a:lnSpc>
                <a:spcBef>
                  <a:spcPts val="0"/>
                </a:spcBef>
                <a:spcAft>
                  <a:spcPts val="0"/>
                </a:spcAft>
                <a:buClrTx/>
                <a:buSzTx/>
                <a:tabLst/>
                <a:defRPr/>
              </a:pPr>
              <a:r>
                <a:rPr kumimoji="0" lang="en-GB" sz="1200" b="0" i="0" u="none" strike="noStrike" kern="1200" cap="none" spc="0" normalizeH="0" baseline="0" noProof="0" dirty="0">
                  <a:ln>
                    <a:noFill/>
                  </a:ln>
                  <a:solidFill>
                    <a:srgbClr val="0058AD"/>
                  </a:solidFill>
                  <a:effectLst/>
                  <a:uLnTx/>
                  <a:uFillTx/>
                  <a:latin typeface="Frutiger W01"/>
                  <a:ea typeface="+mn-ea"/>
                  <a:cs typeface="+mn-cs"/>
                  <a:hlinkClick r:id="rId18"/>
                </a:rPr>
                <a:t>Wensum Valley Medical Practice</a:t>
              </a:r>
              <a:endParaRPr kumimoji="0" lang="en-GB" sz="1200" b="0" i="0" u="none" strike="noStrike" kern="1200" cap="none" spc="0" normalizeH="0" baseline="0" noProof="0" dirty="0">
                <a:ln>
                  <a:noFill/>
                </a:ln>
                <a:solidFill>
                  <a:srgbClr val="0058AD"/>
                </a:solidFill>
                <a:effectLst/>
                <a:uLnTx/>
                <a:uFillTx/>
                <a:latin typeface="Frutiger W01"/>
                <a:ea typeface="+mn-ea"/>
                <a:cs typeface="+mn-cs"/>
              </a:endParaRPr>
            </a:p>
            <a:p>
              <a:pPr marL="0" marR="0" lvl="0" indent="0" algn="l" defTabSz="914400" rtl="0" eaLnBrk="1" fontAlgn="auto" latinLnBrk="0" hangingPunct="1">
                <a:lnSpc>
                  <a:spcPct val="150000"/>
                </a:lnSpc>
                <a:spcBef>
                  <a:spcPts val="0"/>
                </a:spcBef>
                <a:spcAft>
                  <a:spcPts val="0"/>
                </a:spcAft>
                <a:buClrTx/>
                <a:buSzTx/>
                <a:tabLst/>
                <a:defRPr/>
              </a:pPr>
              <a:endParaRPr lang="en-GB" sz="1000" dirty="0">
                <a:solidFill>
                  <a:srgbClr val="0058AD"/>
                </a:solidFill>
                <a:latin typeface="Frutiger W01"/>
              </a:endParaRPr>
            </a:p>
            <a:p>
              <a:r>
                <a:rPr lang="en-GB" sz="1200" b="1" dirty="0">
                  <a:solidFill>
                    <a:srgbClr val="000000"/>
                  </a:solidFill>
                  <a:latin typeface="Frutiger W01"/>
                </a:rPr>
                <a:t>Central Norwich PCN</a:t>
              </a:r>
            </a:p>
            <a:p>
              <a:pPr>
                <a:lnSpc>
                  <a:spcPts val="1400"/>
                </a:lnSpc>
              </a:pPr>
              <a:r>
                <a:rPr lang="en-GB" sz="1200" dirty="0">
                  <a:solidFill>
                    <a:srgbClr val="0058AD"/>
                  </a:solidFill>
                  <a:latin typeface="Frutiger W01"/>
                  <a:hlinkClick r:id="rId19"/>
                </a:rPr>
                <a:t>Castle Partnership</a:t>
              </a:r>
              <a:endParaRPr lang="en-GB" sz="1200" dirty="0">
                <a:solidFill>
                  <a:srgbClr val="000000"/>
                </a:solidFill>
                <a:latin typeface="Frutiger W01"/>
              </a:endParaRPr>
            </a:p>
            <a:p>
              <a:pPr>
                <a:lnSpc>
                  <a:spcPts val="1400"/>
                </a:lnSpc>
              </a:pPr>
              <a:r>
                <a:rPr lang="en-GB" sz="1200" dirty="0" err="1">
                  <a:solidFill>
                    <a:srgbClr val="0058AD"/>
                  </a:solidFill>
                  <a:latin typeface="Frutiger W01"/>
                  <a:hlinkClick r:id="rId20"/>
                </a:rPr>
                <a:t>Lakenham</a:t>
              </a:r>
              <a:r>
                <a:rPr lang="en-GB" sz="1200" dirty="0">
                  <a:solidFill>
                    <a:srgbClr val="0058AD"/>
                  </a:solidFill>
                  <a:latin typeface="Frutiger W01"/>
                  <a:hlinkClick r:id="rId20"/>
                </a:rPr>
                <a:t> Surgery</a:t>
              </a:r>
              <a:endParaRPr lang="en-GB" sz="1200" dirty="0">
                <a:solidFill>
                  <a:srgbClr val="000000"/>
                </a:solidFill>
                <a:latin typeface="Frutiger W01"/>
              </a:endParaRPr>
            </a:p>
            <a:p>
              <a:pPr>
                <a:lnSpc>
                  <a:spcPts val="1400"/>
                </a:lnSpc>
              </a:pPr>
              <a:r>
                <a:rPr lang="en-GB" sz="1200" dirty="0">
                  <a:solidFill>
                    <a:srgbClr val="0058AD"/>
                  </a:solidFill>
                  <a:latin typeface="Frutiger W01"/>
                  <a:hlinkClick r:id="rId21"/>
                </a:rPr>
                <a:t>St Stephen’s Gate/Newmarket Road</a:t>
              </a:r>
              <a:endParaRPr lang="en-GB" sz="1200" dirty="0">
                <a:solidFill>
                  <a:srgbClr val="000000"/>
                </a:solidFill>
                <a:latin typeface="Frutiger W01"/>
              </a:endParaRPr>
            </a:p>
            <a:p>
              <a:pPr>
                <a:lnSpc>
                  <a:spcPts val="1400"/>
                </a:lnSpc>
              </a:pPr>
              <a:r>
                <a:rPr lang="en-GB" sz="1200" dirty="0">
                  <a:solidFill>
                    <a:srgbClr val="0058AD"/>
                  </a:solidFill>
                  <a:latin typeface="Frutiger W01"/>
                  <a:hlinkClick r:id="rId22"/>
                </a:rPr>
                <a:t>West </a:t>
              </a:r>
              <a:r>
                <a:rPr lang="en-GB" sz="1200" dirty="0" err="1">
                  <a:solidFill>
                    <a:srgbClr val="0058AD"/>
                  </a:solidFill>
                  <a:latin typeface="Frutiger W01"/>
                  <a:hlinkClick r:id="rId22"/>
                </a:rPr>
                <a:t>Pottergate</a:t>
              </a:r>
              <a:r>
                <a:rPr lang="en-GB" sz="1200" dirty="0">
                  <a:solidFill>
                    <a:srgbClr val="0058AD"/>
                  </a:solidFill>
                  <a:latin typeface="Frutiger W01"/>
                  <a:hlinkClick r:id="rId22"/>
                </a:rPr>
                <a:t> Medical Practice</a:t>
              </a:r>
              <a:endParaRPr lang="en-GB" sz="1200" dirty="0">
                <a:solidFill>
                  <a:srgbClr val="000000"/>
                </a:solidFill>
                <a:latin typeface="Frutiger W01"/>
              </a:endParaRPr>
            </a:p>
            <a:p>
              <a:pPr>
                <a:lnSpc>
                  <a:spcPts val="1400"/>
                </a:lnSpc>
              </a:pPr>
              <a:r>
                <a:rPr lang="en-GB" sz="1200" dirty="0">
                  <a:solidFill>
                    <a:srgbClr val="0058AD"/>
                  </a:solidFill>
                  <a:latin typeface="Frutiger W01"/>
                  <a:hlinkClick r:id="rId23"/>
                </a:rPr>
                <a:t>UEA Medical Centre</a:t>
              </a:r>
              <a:endParaRPr lang="en-GB" sz="1200" dirty="0">
                <a:solidFill>
                  <a:srgbClr val="0058AD"/>
                </a:solidFill>
                <a:latin typeface="Frutiger W01"/>
              </a:endParaRPr>
            </a:p>
            <a:p>
              <a:pPr>
                <a:lnSpc>
                  <a:spcPts val="1400"/>
                </a:lnSpc>
              </a:pPr>
              <a:endParaRPr lang="en-GB" sz="100" dirty="0">
                <a:solidFill>
                  <a:srgbClr val="0058AD"/>
                </a:solidFill>
                <a:latin typeface="Frutiger W01"/>
              </a:endParaRPr>
            </a:p>
          </p:txBody>
        </p:sp>
      </p:grpSp>
      <p:sp>
        <p:nvSpPr>
          <p:cNvPr id="146" name="TextBox 145">
            <a:extLst>
              <a:ext uri="{FF2B5EF4-FFF2-40B4-BE49-F238E27FC236}">
                <a16:creationId xmlns:a16="http://schemas.microsoft.com/office/drawing/2014/main" id="{6EBF6BF4-5144-7B2C-9EAA-A3320E3CEF6A}"/>
              </a:ext>
            </a:extLst>
          </p:cNvPr>
          <p:cNvSpPr txBox="1"/>
          <p:nvPr/>
        </p:nvSpPr>
        <p:spPr>
          <a:xfrm>
            <a:off x="393397" y="4105071"/>
            <a:ext cx="274501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4EA72E">
                    <a:lumMod val="75000"/>
                  </a:srgbClr>
                </a:solidFill>
                <a:effectLst/>
                <a:uLnTx/>
                <a:uFillTx/>
                <a:latin typeface="Frutiger W01"/>
                <a:ea typeface="+mn-ea"/>
                <a:cs typeface="+mn-cs"/>
              </a:rPr>
              <a:t>Great Yarmouth and Waveney</a:t>
            </a:r>
          </a:p>
        </p:txBody>
      </p:sp>
      <p:grpSp>
        <p:nvGrpSpPr>
          <p:cNvPr id="156" name="Group 155" descr="List of Great yarmouth and Waveney GP practices and PCNs">
            <a:extLst>
              <a:ext uri="{FF2B5EF4-FFF2-40B4-BE49-F238E27FC236}">
                <a16:creationId xmlns:a16="http://schemas.microsoft.com/office/drawing/2014/main" id="{7A1234DA-A329-805B-7D41-C908FBDED75A}"/>
              </a:ext>
            </a:extLst>
          </p:cNvPr>
          <p:cNvGrpSpPr/>
          <p:nvPr/>
        </p:nvGrpSpPr>
        <p:grpSpPr>
          <a:xfrm>
            <a:off x="409618" y="4450248"/>
            <a:ext cx="6868753" cy="1882780"/>
            <a:chOff x="6098555" y="1925495"/>
            <a:chExt cx="5921041" cy="1882780"/>
          </a:xfrm>
          <a:solidFill>
            <a:schemeClr val="accent6">
              <a:lumMod val="20000"/>
              <a:lumOff val="80000"/>
            </a:schemeClr>
          </a:solidFill>
        </p:grpSpPr>
        <p:sp>
          <p:nvSpPr>
            <p:cNvPr id="134" name="TextBox 133">
              <a:extLst>
                <a:ext uri="{FF2B5EF4-FFF2-40B4-BE49-F238E27FC236}">
                  <a16:creationId xmlns:a16="http://schemas.microsoft.com/office/drawing/2014/main" id="{16CE8E7C-E8AB-4CDC-3832-2448A3488136}"/>
                </a:ext>
              </a:extLst>
            </p:cNvPr>
            <p:cNvSpPr txBox="1"/>
            <p:nvPr/>
          </p:nvSpPr>
          <p:spPr>
            <a:xfrm>
              <a:off x="6098555" y="1928658"/>
              <a:ext cx="3069784" cy="1879617"/>
            </a:xfrm>
            <a:prstGeom prst="rect">
              <a:avLst/>
            </a:prstGeom>
            <a:grpFill/>
          </p:spPr>
          <p:txBody>
            <a:bodyPr wrap="square">
              <a:spAutoFit/>
            </a:bodyPr>
            <a:lstStyle/>
            <a:p>
              <a:pPr indent="0" algn="l">
                <a:lnSpc>
                  <a:spcPts val="1400"/>
                </a:lnSpc>
                <a:buNone/>
              </a:pPr>
              <a:r>
                <a:rPr lang="en-GB" sz="1200" b="1" i="0" dirty="0">
                  <a:solidFill>
                    <a:srgbClr val="000000"/>
                  </a:solidFill>
                  <a:effectLst/>
                  <a:latin typeface="Frutiger W01"/>
                </a:rPr>
                <a:t>Gorleston PCN</a:t>
              </a:r>
            </a:p>
            <a:p>
              <a:pPr marL="0" marR="0" indent="0" algn="l">
                <a:lnSpc>
                  <a:spcPts val="1400"/>
                </a:lnSpc>
              </a:pPr>
              <a:r>
                <a:rPr lang="en-GB" sz="1200" b="0" i="0" dirty="0">
                  <a:solidFill>
                    <a:srgbClr val="0058AD"/>
                  </a:solidFill>
                  <a:effectLst/>
                  <a:latin typeface="Frutiger W01"/>
                  <a:hlinkClick r:id="rId24"/>
                </a:rPr>
                <a:t>The Beaches Medical Practice</a:t>
              </a:r>
              <a:endParaRPr lang="en-GB" sz="1200" b="0" i="0" dirty="0">
                <a:solidFill>
                  <a:srgbClr val="000000"/>
                </a:solidFill>
                <a:effectLst/>
                <a:latin typeface="Frutiger W01"/>
              </a:endParaRPr>
            </a:p>
            <a:p>
              <a:pPr marL="0" marR="0" indent="0" algn="l">
                <a:lnSpc>
                  <a:spcPts val="1400"/>
                </a:lnSpc>
              </a:pPr>
              <a:r>
                <a:rPr lang="en-GB" sz="1200" b="0" i="0" dirty="0">
                  <a:solidFill>
                    <a:srgbClr val="0058AD"/>
                  </a:solidFill>
                  <a:effectLst/>
                  <a:latin typeface="Frutiger W01"/>
                  <a:hlinkClick r:id="rId25"/>
                </a:rPr>
                <a:t>Millwood Partnership</a:t>
              </a:r>
              <a:endParaRPr lang="en-GB" sz="1200" dirty="0">
                <a:solidFill>
                  <a:srgbClr val="0058AD"/>
                </a:solidFill>
                <a:latin typeface="Frutiger W01"/>
              </a:endParaRPr>
            </a:p>
            <a:p>
              <a:pPr marL="0" marR="0" indent="0" algn="l">
                <a:lnSpc>
                  <a:spcPts val="1400"/>
                </a:lnSpc>
              </a:pPr>
              <a:endParaRPr lang="en-GB" sz="800" b="1" dirty="0">
                <a:solidFill>
                  <a:srgbClr val="000000"/>
                </a:solidFill>
                <a:latin typeface="Frutiger W01"/>
              </a:endParaRPr>
            </a:p>
            <a:p>
              <a:pPr>
                <a:lnSpc>
                  <a:spcPts val="1400"/>
                </a:lnSpc>
              </a:pPr>
              <a:r>
                <a:rPr lang="en-GB" sz="1200" b="1" dirty="0">
                  <a:solidFill>
                    <a:srgbClr val="000000"/>
                  </a:solidFill>
                  <a:latin typeface="Frutiger W01"/>
                </a:rPr>
                <a:t>Great Yarmouth and Northern Villages PCN</a:t>
              </a:r>
            </a:p>
            <a:p>
              <a:pPr>
                <a:lnSpc>
                  <a:spcPts val="1400"/>
                </a:lnSpc>
              </a:pPr>
              <a:r>
                <a:rPr lang="en-GB" sz="1200" dirty="0">
                  <a:solidFill>
                    <a:srgbClr val="0058AD"/>
                  </a:solidFill>
                  <a:latin typeface="Frutiger W01"/>
                  <a:hlinkClick r:id="rId26"/>
                </a:rPr>
                <a:t>Coastal Villages</a:t>
              </a:r>
              <a:endParaRPr lang="en-GB" sz="1200" dirty="0">
                <a:solidFill>
                  <a:srgbClr val="000000"/>
                </a:solidFill>
                <a:latin typeface="Frutiger W01"/>
              </a:endParaRPr>
            </a:p>
            <a:p>
              <a:pPr>
                <a:lnSpc>
                  <a:spcPts val="1400"/>
                </a:lnSpc>
              </a:pPr>
              <a:r>
                <a:rPr lang="en-GB" sz="1200" dirty="0">
                  <a:solidFill>
                    <a:srgbClr val="0058AD"/>
                  </a:solidFill>
                  <a:latin typeface="Frutiger W01"/>
                  <a:hlinkClick r:id="rId27"/>
                </a:rPr>
                <a:t>East Norfolk Medical Practice</a:t>
              </a:r>
              <a:endParaRPr lang="en-GB" sz="1200" dirty="0">
                <a:solidFill>
                  <a:srgbClr val="000000"/>
                </a:solidFill>
                <a:latin typeface="Frutiger W01"/>
              </a:endParaRPr>
            </a:p>
            <a:p>
              <a:pPr>
                <a:lnSpc>
                  <a:spcPts val="1400"/>
                </a:lnSpc>
              </a:pPr>
              <a:r>
                <a:rPr lang="en-GB" sz="1200" dirty="0" err="1">
                  <a:solidFill>
                    <a:srgbClr val="0058AD"/>
                  </a:solidFill>
                  <a:latin typeface="Frutiger W01"/>
                  <a:hlinkClick r:id="rId28"/>
                </a:rPr>
                <a:t>Fleggburgh</a:t>
              </a:r>
              <a:r>
                <a:rPr lang="en-GB" sz="1200" dirty="0">
                  <a:solidFill>
                    <a:srgbClr val="0058AD"/>
                  </a:solidFill>
                  <a:latin typeface="Frutiger W01"/>
                  <a:hlinkClick r:id="rId28"/>
                </a:rPr>
                <a:t> Surgery</a:t>
              </a:r>
              <a:endParaRPr lang="en-GB" sz="1200" dirty="0">
                <a:solidFill>
                  <a:srgbClr val="000000"/>
                </a:solidFill>
                <a:latin typeface="Frutiger W01"/>
              </a:endParaRPr>
            </a:p>
            <a:p>
              <a:pPr>
                <a:lnSpc>
                  <a:spcPts val="1400"/>
                </a:lnSpc>
              </a:pPr>
              <a:r>
                <a:rPr lang="en-GB" sz="1200" dirty="0">
                  <a:solidFill>
                    <a:srgbClr val="0058AD"/>
                  </a:solidFill>
                  <a:latin typeface="Frutiger W01"/>
                  <a:hlinkClick r:id="rId29"/>
                </a:rPr>
                <a:t>Nelson Medical Centre</a:t>
              </a:r>
              <a:endParaRPr lang="en-GB" sz="1200" dirty="0">
                <a:solidFill>
                  <a:srgbClr val="000000"/>
                </a:solidFill>
                <a:latin typeface="Frutiger W01"/>
              </a:endParaRPr>
            </a:p>
            <a:p>
              <a:pPr>
                <a:lnSpc>
                  <a:spcPts val="1400"/>
                </a:lnSpc>
              </a:pPr>
              <a:r>
                <a:rPr lang="en-GB" sz="1200" dirty="0">
                  <a:solidFill>
                    <a:srgbClr val="0058AD"/>
                  </a:solidFill>
                  <a:latin typeface="Frutiger W01"/>
                  <a:hlinkClick r:id="rId30"/>
                </a:rPr>
                <a:t>Park Surgery</a:t>
              </a:r>
              <a:endParaRPr lang="en-GB" sz="1200" dirty="0">
                <a:solidFill>
                  <a:srgbClr val="000000"/>
                </a:solidFill>
                <a:latin typeface="Frutiger W01"/>
              </a:endParaRPr>
            </a:p>
          </p:txBody>
        </p:sp>
        <p:sp>
          <p:nvSpPr>
            <p:cNvPr id="148" name="TextBox 147">
              <a:extLst>
                <a:ext uri="{FF2B5EF4-FFF2-40B4-BE49-F238E27FC236}">
                  <a16:creationId xmlns:a16="http://schemas.microsoft.com/office/drawing/2014/main" id="{4EFAFCED-B040-FC5D-1F3B-B1852E890B8D}"/>
                </a:ext>
              </a:extLst>
            </p:cNvPr>
            <p:cNvSpPr txBox="1"/>
            <p:nvPr/>
          </p:nvSpPr>
          <p:spPr>
            <a:xfrm>
              <a:off x="9168339" y="1925495"/>
              <a:ext cx="2851257" cy="1849224"/>
            </a:xfrm>
            <a:prstGeom prst="rect">
              <a:avLst/>
            </a:prstGeom>
            <a:grpFill/>
          </p:spPr>
          <p:txBody>
            <a:bodyPr wrap="square">
              <a:spAutoFit/>
            </a:bodyPr>
            <a:lstStyle/>
            <a:p>
              <a:pPr marL="0" marR="0" lvl="0" indent="0" algn="l" defTabSz="914400" rtl="0" eaLnBrk="1" fontAlgn="auto" latinLnBrk="0" hangingPunct="1">
                <a:lnSpc>
                  <a:spcPts val="14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Frutiger W01"/>
                  <a:ea typeface="+mn-ea"/>
                  <a:cs typeface="+mn-cs"/>
                </a:rPr>
                <a:t>Lowestoft PCN</a:t>
              </a:r>
            </a:p>
            <a:p>
              <a:pPr marL="0" marR="0" lvl="0" indent="0" algn="l" defTabSz="914400" rtl="0" eaLnBrk="1" fontAlgn="auto" latinLnBrk="0" hangingPunct="1">
                <a:lnSpc>
                  <a:spcPts val="1400"/>
                </a:lnSpc>
                <a:spcBef>
                  <a:spcPts val="0"/>
                </a:spcBef>
                <a:spcAft>
                  <a:spcPts val="0"/>
                </a:spcAft>
                <a:buClrTx/>
                <a:buSzTx/>
                <a:tabLst/>
                <a:defRPr/>
              </a:pPr>
              <a:r>
                <a:rPr kumimoji="0" lang="en-GB" sz="1200" b="0" i="0" u="none" strike="noStrike" kern="1200" cap="none" spc="0" normalizeH="0" baseline="0" noProof="0" dirty="0">
                  <a:ln>
                    <a:noFill/>
                  </a:ln>
                  <a:solidFill>
                    <a:srgbClr val="0058AD"/>
                  </a:solidFill>
                  <a:effectLst/>
                  <a:uLnTx/>
                  <a:uFillTx/>
                  <a:latin typeface="Frutiger W01"/>
                  <a:ea typeface="+mn-ea"/>
                  <a:cs typeface="+mn-cs"/>
                  <a:hlinkClick r:id="rId31"/>
                </a:rPr>
                <a:t>Alexandra and Crestview Surgeries</a:t>
              </a:r>
              <a:endParaRPr kumimoji="0" lang="en-GB" sz="12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lnSpc>
                  <a:spcPts val="1400"/>
                </a:lnSpc>
                <a:spcBef>
                  <a:spcPts val="0"/>
                </a:spcBef>
                <a:spcAft>
                  <a:spcPts val="0"/>
                </a:spcAft>
                <a:buClrTx/>
                <a:buSzTx/>
                <a:tabLst/>
                <a:defRPr/>
              </a:pPr>
              <a:r>
                <a:rPr kumimoji="0" lang="en-GB" sz="1200" b="0" i="0" u="none" strike="noStrike" kern="1200" cap="none" spc="0" normalizeH="0" baseline="0" noProof="0" dirty="0">
                  <a:ln>
                    <a:noFill/>
                  </a:ln>
                  <a:solidFill>
                    <a:srgbClr val="0058AD"/>
                  </a:solidFill>
                  <a:effectLst/>
                  <a:uLnTx/>
                  <a:uFillTx/>
                  <a:latin typeface="Frutiger W01"/>
                  <a:ea typeface="+mn-ea"/>
                  <a:cs typeface="+mn-cs"/>
                  <a:hlinkClick r:id="rId32"/>
                </a:rPr>
                <a:t>Andaman Surgery</a:t>
              </a:r>
              <a:endParaRPr kumimoji="0" lang="en-GB" sz="12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lnSpc>
                  <a:spcPts val="1400"/>
                </a:lnSpc>
                <a:spcBef>
                  <a:spcPts val="0"/>
                </a:spcBef>
                <a:spcAft>
                  <a:spcPts val="0"/>
                </a:spcAft>
                <a:buClrTx/>
                <a:buSzTx/>
                <a:tabLst/>
                <a:defRPr/>
              </a:pPr>
              <a:r>
                <a:rPr kumimoji="0" lang="en-GB" sz="1200" b="0" i="0" u="none" strike="noStrike" kern="1200" cap="none" spc="0" normalizeH="0" baseline="0" noProof="0" dirty="0">
                  <a:ln>
                    <a:noFill/>
                  </a:ln>
                  <a:solidFill>
                    <a:srgbClr val="0058AD"/>
                  </a:solidFill>
                  <a:effectLst/>
                  <a:uLnTx/>
                  <a:uFillTx/>
                  <a:latin typeface="Frutiger W01"/>
                  <a:ea typeface="+mn-ea"/>
                  <a:cs typeface="+mn-cs"/>
                  <a:hlinkClick r:id="rId33"/>
                </a:rPr>
                <a:t>Bridge Road Surgery</a:t>
              </a:r>
              <a:endParaRPr kumimoji="0" lang="en-GB" sz="12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lnSpc>
                  <a:spcPts val="1400"/>
                </a:lnSpc>
                <a:spcBef>
                  <a:spcPts val="0"/>
                </a:spcBef>
                <a:spcAft>
                  <a:spcPts val="0"/>
                </a:spcAft>
                <a:buClrTx/>
                <a:buSzTx/>
                <a:tabLst/>
                <a:defRPr/>
              </a:pPr>
              <a:r>
                <a:rPr kumimoji="0" lang="en-GB" sz="1200" b="0" i="0" u="none" strike="noStrike" kern="1200" cap="none" spc="0" normalizeH="0" baseline="0" noProof="0" dirty="0">
                  <a:ln>
                    <a:noFill/>
                  </a:ln>
                  <a:solidFill>
                    <a:srgbClr val="0058AD"/>
                  </a:solidFill>
                  <a:effectLst/>
                  <a:uLnTx/>
                  <a:uFillTx/>
                  <a:latin typeface="Frutiger W01"/>
                  <a:ea typeface="+mn-ea"/>
                  <a:cs typeface="+mn-cs"/>
                  <a:hlinkClick r:id="rId34"/>
                </a:rPr>
                <a:t>High Street Surgery</a:t>
              </a:r>
              <a:endParaRPr kumimoji="0" lang="en-GB" sz="12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lnSpc>
                  <a:spcPts val="1400"/>
                </a:lnSpc>
                <a:spcBef>
                  <a:spcPts val="0"/>
                </a:spcBef>
                <a:spcAft>
                  <a:spcPts val="0"/>
                </a:spcAft>
                <a:buClrTx/>
                <a:buSzTx/>
                <a:tabLst/>
                <a:defRPr/>
              </a:pPr>
              <a:r>
                <a:rPr kumimoji="0" lang="en-GB" sz="1200" b="0" i="0" u="none" strike="noStrike" kern="1200" cap="none" spc="0" normalizeH="0" baseline="0" noProof="0" dirty="0">
                  <a:ln>
                    <a:noFill/>
                  </a:ln>
                  <a:solidFill>
                    <a:srgbClr val="0058AD"/>
                  </a:solidFill>
                  <a:effectLst/>
                  <a:uLnTx/>
                  <a:uFillTx/>
                  <a:latin typeface="Frutiger W01"/>
                  <a:ea typeface="+mn-ea"/>
                  <a:cs typeface="+mn-cs"/>
                  <a:hlinkClick r:id="rId35"/>
                </a:rPr>
                <a:t>Rosedale Surgery and</a:t>
              </a:r>
              <a:r>
                <a:rPr kumimoji="0" lang="en-GB" sz="1200" b="0" i="0" u="none" strike="noStrike" kern="1200" cap="none" spc="0" normalizeH="0" baseline="0" noProof="0" dirty="0">
                  <a:ln>
                    <a:noFill/>
                  </a:ln>
                  <a:solidFill>
                    <a:srgbClr val="0058AD"/>
                  </a:solidFill>
                  <a:effectLst/>
                  <a:uLnTx/>
                  <a:uFillTx/>
                  <a:latin typeface="Frutiger W01"/>
                  <a:ea typeface="+mn-ea"/>
                  <a:cs typeface="+mn-cs"/>
                </a:rPr>
                <a:t> </a:t>
              </a:r>
              <a:r>
                <a:rPr kumimoji="0" lang="en-GB" sz="1200" b="0" i="0" u="none" strike="noStrike" kern="1200" cap="none" spc="0" normalizeH="0" baseline="0" noProof="0" dirty="0">
                  <a:ln>
                    <a:noFill/>
                  </a:ln>
                  <a:solidFill>
                    <a:srgbClr val="0058AD"/>
                  </a:solidFill>
                  <a:effectLst/>
                  <a:uLnTx/>
                  <a:uFillTx/>
                  <a:latin typeface="Frutiger W01"/>
                  <a:ea typeface="+mn-ea"/>
                  <a:cs typeface="+mn-cs"/>
                  <a:hlinkClick r:id="rId36"/>
                </a:rPr>
                <a:t>Kirkley Mill</a:t>
              </a:r>
              <a:r>
                <a:rPr kumimoji="0" lang="en-GB" sz="1200" b="0" i="0" u="none" strike="noStrike" kern="1200" cap="none" spc="0" normalizeH="0" baseline="0" noProof="0" dirty="0">
                  <a:ln>
                    <a:noFill/>
                  </a:ln>
                  <a:solidFill>
                    <a:srgbClr val="000000"/>
                  </a:solidFill>
                  <a:effectLst/>
                  <a:uLnTx/>
                  <a:uFillTx/>
                  <a:latin typeface="Frutiger W01"/>
                  <a:ea typeface="+mn-ea"/>
                  <a:cs typeface="+mn-cs"/>
                </a:rPr>
                <a:t> </a:t>
              </a:r>
              <a:r>
                <a:rPr kumimoji="0" lang="en-GB" sz="1200" b="0" i="0" u="none" strike="noStrike" kern="1200" cap="none" spc="0" normalizeH="0" baseline="0" noProof="0" dirty="0">
                  <a:ln>
                    <a:noFill/>
                  </a:ln>
                  <a:solidFill>
                    <a:srgbClr val="0058AD"/>
                  </a:solidFill>
                  <a:effectLst/>
                  <a:uLnTx/>
                  <a:uFillTx/>
                  <a:latin typeface="Frutiger W01"/>
                  <a:ea typeface="+mn-ea"/>
                  <a:cs typeface="+mn-cs"/>
                  <a:hlinkClick r:id="rId35"/>
                </a:rPr>
                <a:t>Surgery</a:t>
              </a:r>
              <a:endParaRPr kumimoji="0" lang="en-GB" sz="12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lnSpc>
                  <a:spcPts val="1400"/>
                </a:lnSpc>
                <a:spcBef>
                  <a:spcPts val="0"/>
                </a:spcBef>
                <a:spcAft>
                  <a:spcPts val="0"/>
                </a:spcAft>
                <a:buClrTx/>
                <a:buSzTx/>
                <a:tabLst/>
                <a:defRPr/>
              </a:pPr>
              <a:r>
                <a:rPr kumimoji="0" lang="en-GB" sz="1200" b="0" i="0" u="none" strike="noStrike" kern="1200" cap="none" spc="0" normalizeH="0" baseline="0" noProof="0" dirty="0">
                  <a:ln>
                    <a:noFill/>
                  </a:ln>
                  <a:solidFill>
                    <a:srgbClr val="0058AD"/>
                  </a:solidFill>
                  <a:effectLst/>
                  <a:uLnTx/>
                  <a:uFillTx/>
                  <a:latin typeface="Frutiger W01"/>
                  <a:ea typeface="+mn-ea"/>
                  <a:cs typeface="+mn-cs"/>
                  <a:hlinkClick r:id="rId37"/>
                </a:rPr>
                <a:t>Victoria Road Surgery</a:t>
              </a:r>
              <a:endParaRPr kumimoji="0" lang="en-GB" sz="1200" b="0" i="0" u="none" strike="noStrike" kern="1200" cap="none" spc="0" normalizeH="0" baseline="0" noProof="0" dirty="0">
                <a:ln>
                  <a:noFill/>
                </a:ln>
                <a:solidFill>
                  <a:srgbClr val="0058AD"/>
                </a:solidFill>
                <a:effectLst/>
                <a:uLnTx/>
                <a:uFillTx/>
                <a:latin typeface="Frutiger W01"/>
                <a:ea typeface="+mn-ea"/>
                <a:cs typeface="+mn-cs"/>
              </a:endParaRPr>
            </a:p>
            <a:p>
              <a:pPr marL="0" marR="0" lvl="0" indent="0" algn="l" defTabSz="914400" rtl="0" eaLnBrk="1" fontAlgn="auto" latinLnBrk="0" hangingPunct="1">
                <a:lnSpc>
                  <a:spcPts val="1300"/>
                </a:lnSpc>
                <a:spcBef>
                  <a:spcPts val="0"/>
                </a:spcBef>
                <a:spcAft>
                  <a:spcPts val="0"/>
                </a:spcAft>
                <a:buClrTx/>
                <a:buSzTx/>
                <a:buFont typeface="Arial" panose="020B0604020202020204" pitchFamily="34" charset="0"/>
                <a:buChar char="•"/>
                <a:tabLst/>
                <a:defRPr/>
              </a:pPr>
              <a:endParaRPr lang="en-GB" sz="1200" dirty="0">
                <a:solidFill>
                  <a:srgbClr val="0058AD"/>
                </a:solidFill>
                <a:latin typeface="Frutiger W01"/>
              </a:endParaRPr>
            </a:p>
            <a:p>
              <a:pPr marL="0" marR="0" lvl="0" indent="0" algn="l" defTabSz="914400" rtl="0" eaLnBrk="1" fontAlgn="auto" latinLnBrk="0" hangingPunct="1">
                <a:lnSpc>
                  <a:spcPts val="13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a:ln>
                  <a:noFill/>
                </a:ln>
                <a:solidFill>
                  <a:srgbClr val="0058AD"/>
                </a:solidFill>
                <a:effectLst/>
                <a:uLnTx/>
                <a:uFillTx/>
                <a:latin typeface="Frutiger W01"/>
                <a:ea typeface="+mn-ea"/>
                <a:cs typeface="+mn-cs"/>
              </a:endParaRPr>
            </a:p>
            <a:p>
              <a:pPr marL="0" marR="0" lvl="0" indent="0" algn="l" defTabSz="914400" rtl="0" eaLnBrk="1" fontAlgn="auto" latinLnBrk="0" hangingPunct="1">
                <a:lnSpc>
                  <a:spcPts val="13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a:ln>
                  <a:noFill/>
                </a:ln>
                <a:solidFill>
                  <a:srgbClr val="0058AD"/>
                </a:solidFill>
                <a:effectLst/>
                <a:uLnTx/>
                <a:uFillTx/>
                <a:latin typeface="Frutiger W01"/>
                <a:ea typeface="+mn-ea"/>
                <a:cs typeface="+mn-cs"/>
              </a:endParaRPr>
            </a:p>
          </p:txBody>
        </p:sp>
      </p:grpSp>
      <p:sp>
        <p:nvSpPr>
          <p:cNvPr id="12" name="TextBox 11">
            <a:extLst>
              <a:ext uri="{FF2B5EF4-FFF2-40B4-BE49-F238E27FC236}">
                <a16:creationId xmlns:a16="http://schemas.microsoft.com/office/drawing/2014/main" id="{846A74CD-2991-C54C-9871-19B20BD73EAD}"/>
              </a:ext>
            </a:extLst>
          </p:cNvPr>
          <p:cNvSpPr txBox="1"/>
          <p:nvPr/>
        </p:nvSpPr>
        <p:spPr>
          <a:xfrm>
            <a:off x="7687990" y="1476972"/>
            <a:ext cx="4157758" cy="877163"/>
          </a:xfrm>
          <a:prstGeom prst="rect">
            <a:avLst/>
          </a:prstGeom>
          <a:noFill/>
        </p:spPr>
        <p:txBody>
          <a:bodyPr wrap="square" rtlCol="0">
            <a:spAutoFit/>
          </a:bodyPr>
          <a:lstStyle/>
          <a:p>
            <a:r>
              <a:rPr lang="en-GB" sz="1275" dirty="0">
                <a:ln/>
                <a:solidFill>
                  <a:srgbClr val="202122"/>
                </a:solidFill>
                <a:latin typeface="Calibri"/>
                <a:ea typeface="Calibri"/>
                <a:cs typeface="Calibri"/>
                <a:sym typeface="Calibri"/>
                <a:rtl val="0"/>
              </a:rPr>
              <a:t>Norfolk and Waveney Alliance </a:t>
            </a:r>
            <a:r>
              <a:rPr lang="en-GB" sz="1275" dirty="0">
                <a:ln/>
                <a:solidFill>
                  <a:srgbClr val="000000"/>
                </a:solidFill>
                <a:latin typeface="Calibri"/>
                <a:ea typeface="Calibri"/>
                <a:cs typeface="Calibri"/>
                <a:sym typeface="Calibri"/>
                <a:rtl val="0"/>
              </a:rPr>
              <a:t>serves a population of approximately 1,097,427. </a:t>
            </a:r>
            <a:r>
              <a:rPr lang="en-GB" sz="1275" spc="0" baseline="0" dirty="0">
                <a:ln/>
                <a:solidFill>
                  <a:srgbClr val="202122"/>
                </a:solidFill>
                <a:latin typeface="Calibri"/>
                <a:ea typeface="Calibri"/>
                <a:cs typeface="Calibri"/>
                <a:sym typeface="Calibri"/>
                <a:rtl val="0"/>
              </a:rPr>
              <a:t>There are 5 </a:t>
            </a:r>
            <a:r>
              <a:rPr lang="en-GB" sz="1275" b="1" spc="0" baseline="0" dirty="0">
                <a:ln/>
                <a:solidFill>
                  <a:schemeClr val="accent6">
                    <a:lumMod val="75000"/>
                  </a:schemeClr>
                </a:solidFill>
                <a:latin typeface="Calibri"/>
                <a:ea typeface="Calibri"/>
                <a:cs typeface="Calibri"/>
                <a:sym typeface="Calibri"/>
                <a:rtl val="0"/>
              </a:rPr>
              <a:t>localities </a:t>
            </a:r>
            <a:r>
              <a:rPr lang="en-GB" sz="1275" spc="0" baseline="0" dirty="0">
                <a:ln/>
                <a:solidFill>
                  <a:srgbClr val="202122"/>
                </a:solidFill>
                <a:latin typeface="Calibri"/>
                <a:ea typeface="Calibri"/>
                <a:cs typeface="Calibri"/>
                <a:sym typeface="Calibri"/>
                <a:rtl val="0"/>
              </a:rPr>
              <a:t>in the sub-ICB Norfolk &amp; Waveney.  In those localities are </a:t>
            </a:r>
            <a:r>
              <a:rPr lang="en-GB" sz="1275" b="1" spc="0" baseline="0" dirty="0">
                <a:ln/>
                <a:solidFill>
                  <a:srgbClr val="202122"/>
                </a:solidFill>
                <a:latin typeface="Calibri"/>
                <a:ea typeface="Calibri"/>
                <a:cs typeface="Calibri"/>
                <a:sym typeface="Calibri"/>
                <a:rtl val="0"/>
              </a:rPr>
              <a:t>18 PCNs </a:t>
            </a:r>
            <a:r>
              <a:rPr lang="en-GB" sz="1275" spc="0" baseline="0" dirty="0">
                <a:ln/>
                <a:solidFill>
                  <a:srgbClr val="202122"/>
                </a:solidFill>
                <a:latin typeface="Calibri"/>
                <a:ea typeface="Calibri"/>
                <a:cs typeface="Calibri"/>
                <a:sym typeface="Calibri"/>
                <a:rtl val="0"/>
              </a:rPr>
              <a:t>comprised of </a:t>
            </a:r>
            <a:r>
              <a:rPr lang="en-GB" sz="1275" dirty="0">
                <a:ln/>
                <a:solidFill>
                  <a:srgbClr val="202122"/>
                </a:solidFill>
                <a:latin typeface="Calibri"/>
                <a:ea typeface="Calibri"/>
                <a:cs typeface="Calibri"/>
                <a:sym typeface="Calibri"/>
                <a:rtl val="0"/>
              </a:rPr>
              <a:t>106</a:t>
            </a:r>
            <a:r>
              <a:rPr lang="en-GB" sz="1275" spc="0" baseline="0" dirty="0">
                <a:ln/>
                <a:solidFill>
                  <a:srgbClr val="202122"/>
                </a:solidFill>
                <a:latin typeface="Calibri"/>
                <a:ea typeface="Calibri"/>
                <a:cs typeface="Calibri"/>
                <a:sym typeface="Calibri"/>
                <a:rtl val="0"/>
              </a:rPr>
              <a:t> Practices.  </a:t>
            </a:r>
            <a:endParaRPr lang="en-GB" sz="1275" dirty="0">
              <a:ln/>
              <a:solidFill>
                <a:srgbClr val="000000"/>
              </a:solidFill>
              <a:latin typeface="Calibri"/>
              <a:ea typeface="Calibri"/>
              <a:cs typeface="Calibri"/>
              <a:sym typeface="Calibri"/>
              <a:rtl val="0"/>
            </a:endParaRPr>
          </a:p>
        </p:txBody>
      </p:sp>
      <p:pic>
        <p:nvPicPr>
          <p:cNvPr id="4" name="Picture 3" descr="Graph showing population profile for Norfolk and waveney">
            <a:hlinkClick r:id="rId38"/>
            <a:extLst>
              <a:ext uri="{FF2B5EF4-FFF2-40B4-BE49-F238E27FC236}">
                <a16:creationId xmlns:a16="http://schemas.microsoft.com/office/drawing/2014/main" id="{41F466E0-2B5F-285E-9BC7-5F323B87B627}"/>
              </a:ext>
            </a:extLst>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7687990" y="2477632"/>
            <a:ext cx="4110613" cy="2615378"/>
          </a:xfrm>
          <a:prstGeom prst="rect">
            <a:avLst/>
          </a:prstGeom>
        </p:spPr>
      </p:pic>
      <p:sp>
        <p:nvSpPr>
          <p:cNvPr id="6" name="TextBox 5">
            <a:extLst>
              <a:ext uri="{FF2B5EF4-FFF2-40B4-BE49-F238E27FC236}">
                <a16:creationId xmlns:a16="http://schemas.microsoft.com/office/drawing/2014/main" id="{304DC572-7970-7320-9DEA-712803770986}"/>
              </a:ext>
            </a:extLst>
          </p:cNvPr>
          <p:cNvSpPr txBox="1"/>
          <p:nvPr/>
        </p:nvSpPr>
        <p:spPr>
          <a:xfrm>
            <a:off x="9330439" y="5132315"/>
            <a:ext cx="1126836" cy="246221"/>
          </a:xfrm>
          <a:prstGeom prst="rect">
            <a:avLst/>
          </a:prstGeom>
          <a:noFill/>
        </p:spPr>
        <p:txBody>
          <a:bodyPr wrap="square" rtlCol="0">
            <a:spAutoFit/>
          </a:bodyPr>
          <a:lstStyle/>
          <a:p>
            <a:r>
              <a:rPr lang="en-GB" sz="1000" dirty="0"/>
              <a:t>Male  |  Female</a:t>
            </a:r>
          </a:p>
        </p:txBody>
      </p:sp>
      <p:sp>
        <p:nvSpPr>
          <p:cNvPr id="11" name="TextBox 10">
            <a:extLst>
              <a:ext uri="{FF2B5EF4-FFF2-40B4-BE49-F238E27FC236}">
                <a16:creationId xmlns:a16="http://schemas.microsoft.com/office/drawing/2014/main" id="{845E3CB0-3135-5F80-1248-C84A9F9D64F4}"/>
              </a:ext>
            </a:extLst>
          </p:cNvPr>
          <p:cNvSpPr txBox="1"/>
          <p:nvPr/>
        </p:nvSpPr>
        <p:spPr>
          <a:xfrm>
            <a:off x="8121985" y="5632687"/>
            <a:ext cx="3134884" cy="400110"/>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For more information on the Norfolk and Waveney Alliance please visit: </a:t>
            </a:r>
            <a:r>
              <a:rPr lang="en-GB" sz="1000" dirty="0">
                <a:hlinkClick r:id="rId40"/>
              </a:rPr>
              <a:t>Norfolk &amp; Suffolk ICB</a:t>
            </a:r>
            <a:endParaRPr lang="en-GB" sz="10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65E1DF45-041E-F2C8-96CF-5572A6C72826}"/>
              </a:ext>
            </a:extLst>
          </p:cNvPr>
          <p:cNvSpPr txBox="1"/>
          <p:nvPr/>
        </p:nvSpPr>
        <p:spPr>
          <a:xfrm>
            <a:off x="7002720" y="572277"/>
            <a:ext cx="1370540" cy="276999"/>
          </a:xfrm>
          <a:prstGeom prst="rect">
            <a:avLst/>
          </a:prstGeom>
          <a:solidFill>
            <a:schemeClr val="bg1"/>
          </a:solidFill>
          <a:effectLst>
            <a:softEdge rad="63500"/>
          </a:effectLst>
        </p:spPr>
        <p:txBody>
          <a:bodyPr wrap="square" rtlCol="0">
            <a:spAutoFit/>
          </a:bodyPr>
          <a:lstStyle/>
          <a:p>
            <a:pPr>
              <a:spcAft>
                <a:spcPts val="600"/>
              </a:spcAft>
            </a:pPr>
            <a:r>
              <a:rPr lang="en-GB" sz="600" dirty="0">
                <a:latin typeface="Arial" panose="020B0604020202020204" pitchFamily="34" charset="0"/>
                <a:cs typeface="Arial" panose="020B0604020202020204" pitchFamily="34" charset="0"/>
              </a:rPr>
              <a:t>Photo by Unknown Author, licensed under </a:t>
            </a:r>
            <a:r>
              <a:rPr lang="en-GB" sz="600" dirty="0">
                <a:latin typeface="Arial" panose="020B0604020202020204" pitchFamily="34" charset="0"/>
                <a:cs typeface="Arial" panose="020B0604020202020204" pitchFamily="34" charset="0"/>
                <a:hlinkClick r:id="rId41" tooltip="https://creativecommons.org/licenses/by-sa/3.0/"/>
              </a:rPr>
              <a:t>CC BY-SA</a:t>
            </a:r>
            <a:endParaRPr lang="en-GB" sz="600" dirty="0">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85575EF7-D51D-1FFC-7557-7429CE79D409}"/>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descr="Image of Norwich church">
            <a:extLst>
              <a:ext uri="{FF2B5EF4-FFF2-40B4-BE49-F238E27FC236}">
                <a16:creationId xmlns:a16="http://schemas.microsoft.com/office/drawing/2014/main" id="{A2BFF62C-4395-9D58-1B6D-69719AEE8F25}"/>
              </a:ext>
            </a:extLst>
          </p:cNvPr>
          <p:cNvPicPr>
            <a:picLocks noChangeAspect="1"/>
          </p:cNvPicPr>
          <p:nvPr/>
        </p:nvPicPr>
        <p:blipFill>
          <a:blip r:embed="rId42">
            <a:extLst>
              <a:ext uri="{28A0092B-C50C-407E-A947-70E740481C1C}">
                <a14:useLocalDpi xmlns:a14="http://schemas.microsoft.com/office/drawing/2010/main" val="0"/>
              </a:ext>
              <a:ext uri="{837473B0-CC2E-450A-ABE3-18F120FF3D39}">
                <a1611:picAttrSrcUrl xmlns:a1611="http://schemas.microsoft.com/office/drawing/2016/11/main" r:id="rId43"/>
              </a:ext>
            </a:extLst>
          </a:blip>
          <a:stretch>
            <a:fillRect/>
          </a:stretch>
        </p:blipFill>
        <p:spPr>
          <a:xfrm>
            <a:off x="5016599" y="110741"/>
            <a:ext cx="2006287" cy="1183396"/>
          </a:xfrm>
          <a:prstGeom prst="rect">
            <a:avLst/>
          </a:prstGeom>
          <a:effectLst>
            <a:softEdge rad="63500"/>
          </a:effectLst>
        </p:spPr>
      </p:pic>
    </p:spTree>
    <p:extLst>
      <p:ext uri="{BB962C8B-B14F-4D97-AF65-F5344CB8AC3E}">
        <p14:creationId xmlns:p14="http://schemas.microsoft.com/office/powerpoint/2010/main" val="2324967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5"/>
                                        </p:tgtEl>
                                        <p:attrNameLst>
                                          <p:attrName>style.visibility</p:attrName>
                                        </p:attrNameLst>
                                      </p:cBhvr>
                                      <p:to>
                                        <p:strVal val="visible"/>
                                      </p:to>
                                    </p:set>
                                    <p:animEffect transition="in" filter="fade">
                                      <p:cBhvr>
                                        <p:cTn id="7" dur="500"/>
                                        <p:tgtEl>
                                          <p:spTgt spid="15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2"/>
                                        </p:tgtEl>
                                        <p:attrNameLst>
                                          <p:attrName>style.visibility</p:attrName>
                                        </p:attrNameLst>
                                      </p:cBhvr>
                                      <p:to>
                                        <p:strVal val="visible"/>
                                      </p:to>
                                    </p:set>
                                    <p:animEffect transition="in" filter="fade">
                                      <p:cBhvr>
                                        <p:cTn id="10" dur="500"/>
                                        <p:tgtEl>
                                          <p:spTgt spid="15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6"/>
                                        </p:tgtEl>
                                        <p:attrNameLst>
                                          <p:attrName>style.visibility</p:attrName>
                                        </p:attrNameLst>
                                      </p:cBhvr>
                                      <p:to>
                                        <p:strVal val="visible"/>
                                      </p:to>
                                    </p:set>
                                    <p:animEffect transition="in" filter="fade">
                                      <p:cBhvr>
                                        <p:cTn id="15" dur="500"/>
                                        <p:tgtEl>
                                          <p:spTgt spid="146"/>
                                        </p:tgtEl>
                                      </p:cBhvr>
                                    </p:animEffect>
                                  </p:childTnLst>
                                </p:cTn>
                              </p:par>
                              <p:par>
                                <p:cTn id="16" presetID="10" presetClass="entr" presetSubtype="0" fill="hold" nodeType="withEffect">
                                  <p:stCondLst>
                                    <p:cond delay="0"/>
                                  </p:stCondLst>
                                  <p:childTnLst>
                                    <p:set>
                                      <p:cBhvr>
                                        <p:cTn id="17" dur="1" fill="hold">
                                          <p:stCondLst>
                                            <p:cond delay="0"/>
                                          </p:stCondLst>
                                        </p:cTn>
                                        <p:tgtEl>
                                          <p:spTgt spid="156"/>
                                        </p:tgtEl>
                                        <p:attrNameLst>
                                          <p:attrName>style.visibility</p:attrName>
                                        </p:attrNameLst>
                                      </p:cBhvr>
                                      <p:to>
                                        <p:strVal val="visible"/>
                                      </p:to>
                                    </p:set>
                                    <p:animEffect transition="in" filter="fade">
                                      <p:cBhvr>
                                        <p:cTn id="18" dur="500"/>
                                        <p:tgtEl>
                                          <p:spTgt spid="15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 grpId="0"/>
      <p:bldP spid="146" grpId="0"/>
      <p:bldP spid="12" grpId="0"/>
      <p:bldP spid="6"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89E76D6-8001-D588-ADC1-FF031DA28533}"/>
            </a:ext>
          </a:extLst>
        </p:cNvPr>
        <p:cNvGrpSpPr/>
        <p:nvPr/>
      </p:nvGrpSpPr>
      <p:grpSpPr>
        <a:xfrm>
          <a:off x="0" y="0"/>
          <a:ext cx="0" cy="0"/>
          <a:chOff x="0" y="0"/>
          <a:chExt cx="0" cy="0"/>
        </a:xfrm>
      </p:grpSpPr>
      <p:sp useBgFill="1">
        <p:nvSpPr>
          <p:cNvPr id="69" name="Rectangle 68">
            <a:extLst>
              <a:ext uri="{FF2B5EF4-FFF2-40B4-BE49-F238E27FC236}">
                <a16:creationId xmlns:a16="http://schemas.microsoft.com/office/drawing/2014/main" id="{714117EF-BEDF-EDD1-D00D-EEAC52E1BF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9094C4-C452-A2CB-245D-175D58C430C8}"/>
              </a:ext>
            </a:extLst>
          </p:cNvPr>
          <p:cNvSpPr>
            <a:spLocks noGrp="1"/>
          </p:cNvSpPr>
          <p:nvPr>
            <p:ph type="title"/>
          </p:nvPr>
        </p:nvSpPr>
        <p:spPr>
          <a:xfrm>
            <a:off x="602924" y="545575"/>
            <a:ext cx="5756564" cy="580790"/>
          </a:xfrm>
        </p:spPr>
        <p:txBody>
          <a:bodyPr vert="horz" lIns="91440" tIns="45720" rIns="91440" bIns="45720" rtlCol="0" anchor="ctr">
            <a:normAutofit fontScale="90000"/>
          </a:bodyPr>
          <a:lstStyle/>
          <a:p>
            <a:r>
              <a:rPr lang="en-US" sz="4000" dirty="0"/>
              <a:t>Norfolk and Waveney</a:t>
            </a:r>
            <a:br>
              <a:rPr lang="en-US" sz="4000" dirty="0"/>
            </a:br>
            <a:r>
              <a:rPr lang="en-US" sz="1800" dirty="0"/>
              <a:t>Localities continued</a:t>
            </a:r>
          </a:p>
        </p:txBody>
      </p:sp>
      <p:pic>
        <p:nvPicPr>
          <p:cNvPr id="5" name="Picture 4" descr="Training hub logo">
            <a:extLst>
              <a:ext uri="{FF2B5EF4-FFF2-40B4-BE49-F238E27FC236}">
                <a16:creationId xmlns:a16="http://schemas.microsoft.com/office/drawing/2014/main" id="{BA182221-4602-B697-7CB7-947FDD3709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grpSp>
        <p:nvGrpSpPr>
          <p:cNvPr id="13" name="Group 12" descr="List of West Norfolk GP Practices and PCNs">
            <a:extLst>
              <a:ext uri="{FF2B5EF4-FFF2-40B4-BE49-F238E27FC236}">
                <a16:creationId xmlns:a16="http://schemas.microsoft.com/office/drawing/2014/main" id="{07EB0669-65AE-50FF-C839-0A56B61446C4}"/>
              </a:ext>
            </a:extLst>
          </p:cNvPr>
          <p:cNvGrpSpPr/>
          <p:nvPr/>
        </p:nvGrpSpPr>
        <p:grpSpPr>
          <a:xfrm>
            <a:off x="6273224" y="1875575"/>
            <a:ext cx="5264955" cy="2462213"/>
            <a:chOff x="6546211" y="1423684"/>
            <a:chExt cx="5354076" cy="2466511"/>
          </a:xfrm>
          <a:solidFill>
            <a:schemeClr val="accent6">
              <a:lumMod val="20000"/>
              <a:lumOff val="80000"/>
            </a:schemeClr>
          </a:solidFill>
        </p:grpSpPr>
        <p:sp>
          <p:nvSpPr>
            <p:cNvPr id="134" name="TextBox 133">
              <a:extLst>
                <a:ext uri="{FF2B5EF4-FFF2-40B4-BE49-F238E27FC236}">
                  <a16:creationId xmlns:a16="http://schemas.microsoft.com/office/drawing/2014/main" id="{48F389C5-B8E1-D65D-0D26-7CF375C784B8}"/>
                </a:ext>
              </a:extLst>
            </p:cNvPr>
            <p:cNvSpPr txBox="1"/>
            <p:nvPr/>
          </p:nvSpPr>
          <p:spPr>
            <a:xfrm>
              <a:off x="6546211" y="1423684"/>
              <a:ext cx="2737234" cy="2466511"/>
            </a:xfrm>
            <a:prstGeom prst="rect">
              <a:avLst/>
            </a:prstGeom>
            <a:grpFill/>
          </p:spPr>
          <p:txBody>
            <a:bodyPr wrap="square">
              <a:spAutoFit/>
            </a:bodyPr>
            <a:lstStyle/>
            <a:p>
              <a:pPr indent="0" algn="l">
                <a:buNone/>
              </a:pPr>
              <a:r>
                <a:rPr lang="en-GB" sz="1100" b="1" i="0" dirty="0">
                  <a:solidFill>
                    <a:srgbClr val="000000"/>
                  </a:solidFill>
                  <a:effectLst/>
                  <a:latin typeface="Frutiger W01"/>
                </a:rPr>
                <a:t>Coastal PCN</a:t>
              </a:r>
            </a:p>
            <a:p>
              <a:pPr marL="0" marR="0" indent="0" algn="l"/>
              <a:r>
                <a:rPr lang="en-GB" sz="1100" b="0" i="0" dirty="0">
                  <a:solidFill>
                    <a:srgbClr val="0058AD"/>
                  </a:solidFill>
                  <a:effectLst/>
                  <a:latin typeface="Frutiger W01"/>
                  <a:hlinkClick r:id="rId3"/>
                </a:rPr>
                <a:t>The Burnham Surgery</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4"/>
                </a:rPr>
                <a:t>Great Massingham &amp; Docking Surgeries</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5"/>
                </a:rPr>
                <a:t>Grimston Medical Centre</a:t>
              </a:r>
              <a:endParaRPr lang="en-GB" sz="1100" b="0" i="0" dirty="0">
                <a:solidFill>
                  <a:srgbClr val="000000"/>
                </a:solidFill>
                <a:effectLst/>
                <a:latin typeface="Frutiger W01"/>
              </a:endParaRPr>
            </a:p>
            <a:p>
              <a:pPr marL="0" marR="0" indent="0" algn="l"/>
              <a:r>
                <a:rPr lang="en-GB" sz="1100" b="0" i="0" dirty="0" err="1">
                  <a:solidFill>
                    <a:srgbClr val="0058AD"/>
                  </a:solidFill>
                  <a:effectLst/>
                  <a:latin typeface="Frutiger W01"/>
                  <a:hlinkClick r:id="rId6"/>
                </a:rPr>
                <a:t>Heacham</a:t>
              </a:r>
              <a:r>
                <a:rPr lang="en-GB" sz="1100" b="0" i="0" dirty="0">
                  <a:solidFill>
                    <a:srgbClr val="0058AD"/>
                  </a:solidFill>
                  <a:effectLst/>
                  <a:latin typeface="Frutiger W01"/>
                  <a:hlinkClick r:id="rId6"/>
                </a:rPr>
                <a:t> Group Practice</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7"/>
                </a:rPr>
                <a:t>Wells Health Centre</a:t>
              </a:r>
              <a:endParaRPr lang="en-GB" sz="1100" b="0" i="0" dirty="0">
                <a:solidFill>
                  <a:srgbClr val="000000"/>
                </a:solidFill>
                <a:effectLst/>
                <a:latin typeface="Frutiger W01"/>
              </a:endParaRPr>
            </a:p>
            <a:p>
              <a:pPr indent="0" algn="l">
                <a:buNone/>
              </a:pPr>
              <a:endParaRPr lang="en-GB" sz="1100" b="1" i="0" dirty="0">
                <a:solidFill>
                  <a:srgbClr val="000000"/>
                </a:solidFill>
                <a:effectLst/>
                <a:latin typeface="Frutiger W01"/>
              </a:endParaRPr>
            </a:p>
            <a:p>
              <a:pPr indent="0" algn="l">
                <a:buNone/>
              </a:pPr>
              <a:r>
                <a:rPr lang="en-GB" sz="1100" b="1" i="0" dirty="0">
                  <a:solidFill>
                    <a:srgbClr val="000000"/>
                  </a:solidFill>
                  <a:effectLst/>
                  <a:latin typeface="Frutiger W01"/>
                </a:rPr>
                <a:t>Fens &amp; Brecks PCN</a:t>
              </a:r>
            </a:p>
            <a:p>
              <a:pPr marL="0" marR="0" indent="0" algn="l"/>
              <a:r>
                <a:rPr lang="en-GB" sz="1100" b="0" i="0" dirty="0">
                  <a:solidFill>
                    <a:srgbClr val="0058AD"/>
                  </a:solidFill>
                  <a:effectLst/>
                  <a:latin typeface="Frutiger W01"/>
                  <a:hlinkClick r:id="rId8"/>
                </a:rPr>
                <a:t>Boughton Surgery</a:t>
              </a:r>
              <a:endParaRPr lang="en-GB" sz="1100" b="0" i="0" dirty="0">
                <a:solidFill>
                  <a:srgbClr val="000000"/>
                </a:solidFill>
                <a:effectLst/>
                <a:latin typeface="Frutiger W01"/>
              </a:endParaRPr>
            </a:p>
            <a:p>
              <a:pPr marL="0" marR="0" indent="0" algn="l"/>
              <a:r>
                <a:rPr lang="en-GB" sz="1100" b="0" i="0" dirty="0" err="1">
                  <a:solidFill>
                    <a:srgbClr val="0058AD"/>
                  </a:solidFill>
                  <a:effectLst/>
                  <a:latin typeface="Frutiger W01"/>
                  <a:hlinkClick r:id="rId9"/>
                </a:rPr>
                <a:t>Feltwell</a:t>
              </a:r>
              <a:r>
                <a:rPr lang="en-GB" sz="1100" b="0" i="0" dirty="0">
                  <a:solidFill>
                    <a:srgbClr val="0058AD"/>
                  </a:solidFill>
                  <a:effectLst/>
                  <a:latin typeface="Frutiger W01"/>
                  <a:hlinkClick r:id="rId9"/>
                </a:rPr>
                <a:t> Surgery</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10"/>
                </a:rPr>
                <a:t>St Clements Surgery</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11"/>
                </a:rPr>
                <a:t>St Johns Surgery</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12"/>
                </a:rPr>
                <a:t>Upwell Medical Centre</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13"/>
                </a:rPr>
                <a:t>Watlington Medical Centre</a:t>
              </a:r>
              <a:endParaRPr lang="en-GB" sz="1100" b="1" i="0" dirty="0">
                <a:solidFill>
                  <a:srgbClr val="000000"/>
                </a:solidFill>
                <a:effectLst/>
                <a:latin typeface="Frutiger W01"/>
              </a:endParaRPr>
            </a:p>
          </p:txBody>
        </p:sp>
        <p:sp>
          <p:nvSpPr>
            <p:cNvPr id="7" name="TextBox 6">
              <a:extLst>
                <a:ext uri="{FF2B5EF4-FFF2-40B4-BE49-F238E27FC236}">
                  <a16:creationId xmlns:a16="http://schemas.microsoft.com/office/drawing/2014/main" id="{8D486464-F38B-016A-97E3-A73488924168}"/>
                </a:ext>
              </a:extLst>
            </p:cNvPr>
            <p:cNvSpPr txBox="1"/>
            <p:nvPr/>
          </p:nvSpPr>
          <p:spPr>
            <a:xfrm>
              <a:off x="9283445" y="1423684"/>
              <a:ext cx="2616842" cy="2466511"/>
            </a:xfrm>
            <a:prstGeom prst="rect">
              <a:avLst/>
            </a:prstGeom>
            <a:grpFill/>
          </p:spPr>
          <p:txBody>
            <a:bodyPr wrap="square">
              <a:spAutoFit/>
            </a:bodyPr>
            <a:lstStyle/>
            <a:p>
              <a:pPr marL="0" marR="0" lvl="0" indent="0" algn="l" defTabSz="914400" rtl="0" eaLnBrk="1" fontAlgn="auto" latinLnBrk="0" hangingPunct="1">
                <a:spcBef>
                  <a:spcPts val="0"/>
                </a:spcBef>
                <a:spcAft>
                  <a:spcPts val="0"/>
                </a:spcAft>
                <a:buClrTx/>
                <a:buSzTx/>
                <a:buFontTx/>
                <a:buNone/>
                <a:tabLst/>
                <a:defRPr/>
              </a:pPr>
              <a:r>
                <a:rPr kumimoji="0" lang="en-GB" sz="1100" b="1" i="0" u="none" strike="noStrike" kern="1200" cap="none" spc="0" normalizeH="0" baseline="0" noProof="0" dirty="0">
                  <a:ln>
                    <a:noFill/>
                  </a:ln>
                  <a:solidFill>
                    <a:srgbClr val="000000"/>
                  </a:solidFill>
                  <a:effectLst/>
                  <a:uLnTx/>
                  <a:uFillTx/>
                  <a:latin typeface="Frutiger W01"/>
                  <a:ea typeface="+mn-ea"/>
                  <a:cs typeface="+mn-cs"/>
                </a:rPr>
                <a:t>King’s Lynn PCN</a:t>
              </a: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err="1">
                  <a:ln>
                    <a:noFill/>
                  </a:ln>
                  <a:solidFill>
                    <a:srgbClr val="0058AD"/>
                  </a:solidFill>
                  <a:effectLst/>
                  <a:uLnTx/>
                  <a:uFillTx/>
                  <a:latin typeface="Frutiger W01"/>
                  <a:ea typeface="+mn-ea"/>
                  <a:cs typeface="+mn-cs"/>
                  <a:hlinkClick r:id="rId14"/>
                </a:rPr>
                <a:t>Southgates</a:t>
              </a: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14"/>
                </a:rPr>
                <a:t> Medical Centre</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15"/>
                </a:rPr>
                <a:t>St James Medical Practice</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14"/>
                </a:rPr>
                <a:t>The </a:t>
              </a:r>
              <a:r>
                <a:rPr kumimoji="0" lang="en-GB" sz="1100" b="0" i="0" u="none" strike="noStrike" kern="1200" cap="none" spc="0" normalizeH="0" baseline="0" noProof="0" dirty="0" err="1">
                  <a:ln>
                    <a:noFill/>
                  </a:ln>
                  <a:solidFill>
                    <a:srgbClr val="0058AD"/>
                  </a:solidFill>
                  <a:effectLst/>
                  <a:uLnTx/>
                  <a:uFillTx/>
                  <a:latin typeface="Frutiger W01"/>
                  <a:ea typeface="+mn-ea"/>
                  <a:cs typeface="+mn-cs"/>
                  <a:hlinkClick r:id="rId14"/>
                </a:rPr>
                <a:t>Woottons</a:t>
              </a: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14"/>
                </a:rPr>
                <a:t> Surgery</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16"/>
                </a:rPr>
                <a:t>Vida Healthcare</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buFontTx/>
                <a:buNone/>
                <a:tabLst/>
                <a:defRPr/>
              </a:pPr>
              <a:endParaRPr kumimoji="0" lang="en-GB" sz="1100" b="1"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buFontTx/>
                <a:buNone/>
                <a:tabLst/>
                <a:defRPr/>
              </a:pPr>
              <a:r>
                <a:rPr kumimoji="0" lang="en-GB" sz="1100" b="1" i="0" u="none" strike="noStrike" kern="1200" cap="none" spc="0" normalizeH="0" baseline="0" noProof="0" dirty="0">
                  <a:ln>
                    <a:noFill/>
                  </a:ln>
                  <a:solidFill>
                    <a:srgbClr val="000000"/>
                  </a:solidFill>
                  <a:effectLst/>
                  <a:uLnTx/>
                  <a:uFillTx/>
                  <a:latin typeface="Frutiger W01"/>
                  <a:ea typeface="+mn-ea"/>
                  <a:cs typeface="+mn-cs"/>
                </a:rPr>
                <a:t>Swaffham &amp; Downham PCN</a:t>
              </a: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17"/>
                </a:rPr>
                <a:t>Bridge Street Surgery</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err="1">
                  <a:ln>
                    <a:noFill/>
                  </a:ln>
                  <a:solidFill>
                    <a:srgbClr val="0058AD"/>
                  </a:solidFill>
                  <a:effectLst/>
                  <a:uLnTx/>
                  <a:uFillTx/>
                  <a:latin typeface="Frutiger W01"/>
                  <a:ea typeface="+mn-ea"/>
                  <a:cs typeface="+mn-cs"/>
                  <a:hlinkClick r:id="rId18"/>
                </a:rPr>
                <a:t>Campingland</a:t>
              </a: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18"/>
                </a:rPr>
                <a:t> Surgery</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16"/>
                </a:rPr>
                <a:t>The Hollies Surgery</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err="1">
                  <a:ln>
                    <a:noFill/>
                  </a:ln>
                  <a:solidFill>
                    <a:srgbClr val="0058AD"/>
                  </a:solidFill>
                  <a:effectLst/>
                  <a:uLnTx/>
                  <a:uFillTx/>
                  <a:latin typeface="Frutiger W01"/>
                  <a:ea typeface="+mn-ea"/>
                  <a:cs typeface="+mn-cs"/>
                  <a:hlinkClick r:id="rId19"/>
                </a:rPr>
                <a:t>Howdale</a:t>
              </a: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19"/>
                </a:rPr>
                <a:t> Medical Centre</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err="1">
                  <a:ln>
                    <a:noFill/>
                  </a:ln>
                  <a:solidFill>
                    <a:srgbClr val="0058AD"/>
                  </a:solidFill>
                  <a:effectLst/>
                  <a:uLnTx/>
                  <a:uFillTx/>
                  <a:latin typeface="Frutiger W01"/>
                  <a:ea typeface="+mn-ea"/>
                  <a:cs typeface="+mn-cs"/>
                  <a:hlinkClick r:id="rId20"/>
                </a:rPr>
                <a:t>Litcham</a:t>
              </a: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20"/>
                </a:rPr>
                <a:t> Health Centre</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21"/>
                </a:rPr>
                <a:t>Manor Farm Medical Centre</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22"/>
                </a:rPr>
                <a:t>The Plowright Medical Centre</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p:txBody>
        </p:sp>
      </p:grpSp>
      <p:sp>
        <p:nvSpPr>
          <p:cNvPr id="9" name="TextBox 8">
            <a:extLst>
              <a:ext uri="{FF2B5EF4-FFF2-40B4-BE49-F238E27FC236}">
                <a16:creationId xmlns:a16="http://schemas.microsoft.com/office/drawing/2014/main" id="{B0E9FF0C-8374-DA9F-EB39-6C2FCBBB261B}"/>
              </a:ext>
            </a:extLst>
          </p:cNvPr>
          <p:cNvSpPr txBox="1"/>
          <p:nvPr/>
        </p:nvSpPr>
        <p:spPr>
          <a:xfrm>
            <a:off x="6273224" y="1476416"/>
            <a:ext cx="2213224"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4EA72E">
                    <a:lumMod val="75000"/>
                  </a:srgbClr>
                </a:solidFill>
                <a:effectLst/>
                <a:uLnTx/>
                <a:uFillTx/>
                <a:latin typeface="Frutiger W01"/>
                <a:ea typeface="+mn-ea"/>
                <a:cs typeface="+mn-cs"/>
              </a:rPr>
              <a:t>West Norfolk</a:t>
            </a:r>
          </a:p>
        </p:txBody>
      </p:sp>
      <p:grpSp>
        <p:nvGrpSpPr>
          <p:cNvPr id="18" name="Group 17" descr="List of  North Norfolk GP Practices and PCNs">
            <a:extLst>
              <a:ext uri="{FF2B5EF4-FFF2-40B4-BE49-F238E27FC236}">
                <a16:creationId xmlns:a16="http://schemas.microsoft.com/office/drawing/2014/main" id="{FBB3E1B4-F57C-2EB8-F0E8-62641AABA866}"/>
              </a:ext>
            </a:extLst>
          </p:cNvPr>
          <p:cNvGrpSpPr/>
          <p:nvPr/>
        </p:nvGrpSpPr>
        <p:grpSpPr>
          <a:xfrm>
            <a:off x="602924" y="1875575"/>
            <a:ext cx="4792093" cy="2492990"/>
            <a:chOff x="516660" y="1512208"/>
            <a:chExt cx="5034267" cy="2444622"/>
          </a:xfrm>
          <a:solidFill>
            <a:schemeClr val="accent6">
              <a:lumMod val="20000"/>
              <a:lumOff val="80000"/>
            </a:schemeClr>
          </a:solidFill>
        </p:grpSpPr>
        <p:sp>
          <p:nvSpPr>
            <p:cNvPr id="138" name="TextBox 137">
              <a:extLst>
                <a:ext uri="{FF2B5EF4-FFF2-40B4-BE49-F238E27FC236}">
                  <a16:creationId xmlns:a16="http://schemas.microsoft.com/office/drawing/2014/main" id="{3690C18D-7A31-125B-C1B5-7788B5EF9301}"/>
                </a:ext>
              </a:extLst>
            </p:cNvPr>
            <p:cNvSpPr txBox="1"/>
            <p:nvPr/>
          </p:nvSpPr>
          <p:spPr>
            <a:xfrm>
              <a:off x="516660" y="1512208"/>
              <a:ext cx="2673157" cy="2444622"/>
            </a:xfrm>
            <a:prstGeom prst="rect">
              <a:avLst/>
            </a:prstGeom>
            <a:grpFill/>
          </p:spPr>
          <p:txBody>
            <a:bodyPr wrap="square">
              <a:spAutoFit/>
            </a:bodyPr>
            <a:lstStyle/>
            <a:p>
              <a:pPr indent="0" algn="l">
                <a:buNone/>
              </a:pPr>
              <a:r>
                <a:rPr lang="en-GB" sz="1100" b="1" i="0" dirty="0">
                  <a:solidFill>
                    <a:srgbClr val="000000"/>
                  </a:solidFill>
                  <a:effectLst/>
                  <a:latin typeface="Frutiger W01"/>
                </a:rPr>
                <a:t>NN1 PCN</a:t>
              </a:r>
            </a:p>
            <a:p>
              <a:pPr marL="0" marR="0" indent="0" algn="l"/>
              <a:r>
                <a:rPr lang="en-GB" sz="1100" b="0" i="0" dirty="0">
                  <a:solidFill>
                    <a:srgbClr val="0058AD"/>
                  </a:solidFill>
                  <a:effectLst/>
                  <a:latin typeface="Frutiger W01"/>
                  <a:hlinkClick r:id="rId23"/>
                </a:rPr>
                <a:t>Fakenham Medical Practice</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24"/>
                </a:rPr>
                <a:t>Holt Medical Practice</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25"/>
                </a:rPr>
                <a:t>Sheringham Medical Practice</a:t>
              </a:r>
              <a:endParaRPr lang="en-GB" sz="1100" b="0" i="0" dirty="0">
                <a:solidFill>
                  <a:srgbClr val="000000"/>
                </a:solidFill>
                <a:effectLst/>
                <a:latin typeface="Frutiger W01"/>
              </a:endParaRPr>
            </a:p>
            <a:p>
              <a:pPr indent="0" algn="l">
                <a:buNone/>
              </a:pPr>
              <a:endParaRPr lang="en-GB" sz="1100" b="1" i="0" dirty="0">
                <a:solidFill>
                  <a:srgbClr val="000000"/>
                </a:solidFill>
                <a:effectLst/>
                <a:latin typeface="Frutiger W01"/>
              </a:endParaRPr>
            </a:p>
            <a:p>
              <a:pPr indent="0" algn="l">
                <a:buNone/>
              </a:pPr>
              <a:endParaRPr lang="en-GB" sz="1100" b="1" i="0" dirty="0">
                <a:solidFill>
                  <a:srgbClr val="000000"/>
                </a:solidFill>
                <a:effectLst/>
                <a:latin typeface="Frutiger W01"/>
              </a:endParaRPr>
            </a:p>
            <a:p>
              <a:pPr indent="0" algn="l">
                <a:buNone/>
              </a:pPr>
              <a:r>
                <a:rPr lang="en-GB" sz="1100" b="1" i="0" dirty="0">
                  <a:solidFill>
                    <a:srgbClr val="000000"/>
                  </a:solidFill>
                  <a:effectLst/>
                  <a:latin typeface="Frutiger W01"/>
                </a:rPr>
                <a:t>NN2 PCN</a:t>
              </a:r>
            </a:p>
            <a:p>
              <a:pPr marL="0" marR="0" indent="0" algn="l"/>
              <a:r>
                <a:rPr lang="en-GB" sz="1100" b="0" i="0" dirty="0">
                  <a:solidFill>
                    <a:srgbClr val="0058AD"/>
                  </a:solidFill>
                  <a:effectLst/>
                  <a:latin typeface="Frutiger W01"/>
                  <a:hlinkClick r:id="rId26"/>
                </a:rPr>
                <a:t>Aldborough Surgery</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27"/>
                </a:rPr>
                <a:t>Birchwood Medical Practice</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28"/>
                </a:rPr>
                <a:t>Cromer Group Practice</a:t>
              </a:r>
              <a:endParaRPr lang="en-GB" sz="1100" b="0" i="0" dirty="0">
                <a:solidFill>
                  <a:srgbClr val="000000"/>
                </a:solidFill>
                <a:effectLst/>
                <a:latin typeface="Frutiger W01"/>
              </a:endParaRPr>
            </a:p>
            <a:p>
              <a:pPr marL="0" marR="0" indent="0" algn="l"/>
              <a:r>
                <a:rPr lang="en-GB" sz="1100" b="0" i="0" dirty="0" err="1">
                  <a:solidFill>
                    <a:srgbClr val="0058AD"/>
                  </a:solidFill>
                  <a:effectLst/>
                  <a:latin typeface="Frutiger W01"/>
                  <a:hlinkClick r:id="rId29"/>
                </a:rPr>
                <a:t>Mundesley</a:t>
              </a:r>
              <a:r>
                <a:rPr lang="en-GB" sz="1100" b="0" i="0" dirty="0">
                  <a:solidFill>
                    <a:srgbClr val="0058AD"/>
                  </a:solidFill>
                  <a:effectLst/>
                  <a:latin typeface="Frutiger W01"/>
                  <a:hlinkClick r:id="rId29"/>
                </a:rPr>
                <a:t> Medical Centre</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30"/>
                </a:rPr>
                <a:t>Paston Surgery</a:t>
              </a:r>
              <a:endParaRPr lang="en-GB" sz="1100" b="0" i="0" dirty="0">
                <a:solidFill>
                  <a:srgbClr val="000000"/>
                </a:solidFill>
                <a:effectLst/>
                <a:latin typeface="Frutiger W01"/>
              </a:endParaRPr>
            </a:p>
            <a:p>
              <a:pPr indent="0" algn="l">
                <a:buNone/>
              </a:pPr>
              <a:endParaRPr lang="en-GB" sz="1200" b="1" i="0" dirty="0">
                <a:solidFill>
                  <a:srgbClr val="000000"/>
                </a:solidFill>
                <a:effectLst/>
                <a:latin typeface="Frutiger W01"/>
              </a:endParaRPr>
            </a:p>
            <a:p>
              <a:pPr indent="0" algn="l">
                <a:buNone/>
              </a:pPr>
              <a:endParaRPr lang="en-GB" sz="1200" b="1" i="0" dirty="0">
                <a:solidFill>
                  <a:srgbClr val="000000"/>
                </a:solidFill>
                <a:effectLst/>
                <a:latin typeface="Frutiger W01"/>
              </a:endParaRPr>
            </a:p>
          </p:txBody>
        </p:sp>
        <p:sp>
          <p:nvSpPr>
            <p:cNvPr id="15" name="TextBox 14">
              <a:extLst>
                <a:ext uri="{FF2B5EF4-FFF2-40B4-BE49-F238E27FC236}">
                  <a16:creationId xmlns:a16="http://schemas.microsoft.com/office/drawing/2014/main" id="{528D7B64-14AF-895A-2A59-928582FCA826}"/>
                </a:ext>
              </a:extLst>
            </p:cNvPr>
            <p:cNvSpPr txBox="1"/>
            <p:nvPr/>
          </p:nvSpPr>
          <p:spPr>
            <a:xfrm>
              <a:off x="2950337" y="1512208"/>
              <a:ext cx="2600590" cy="2414442"/>
            </a:xfrm>
            <a:prstGeom prst="rect">
              <a:avLst/>
            </a:prstGeom>
            <a:grpFill/>
          </p:spPr>
          <p:txBody>
            <a:bodyPr wrap="square">
              <a:spAutoFit/>
            </a:bodyPr>
            <a:lstStyle/>
            <a:p>
              <a:pPr marL="0" marR="0" lvl="0" indent="0" algn="l" defTabSz="914400" rtl="0" eaLnBrk="1" fontAlgn="auto" latinLnBrk="0" hangingPunct="1">
                <a:spcBef>
                  <a:spcPts val="0"/>
                </a:spcBef>
                <a:spcAft>
                  <a:spcPts val="0"/>
                </a:spcAft>
                <a:buClrTx/>
                <a:buSzTx/>
                <a:buFontTx/>
                <a:buNone/>
                <a:tabLst/>
                <a:defRPr/>
              </a:pPr>
              <a:r>
                <a:rPr kumimoji="0" lang="en-GB" sz="1100" b="1" i="0" u="none" strike="noStrike" kern="1200" cap="none" spc="0" normalizeH="0" baseline="0" noProof="0" dirty="0">
                  <a:ln>
                    <a:noFill/>
                  </a:ln>
                  <a:solidFill>
                    <a:srgbClr val="000000"/>
                  </a:solidFill>
                  <a:effectLst/>
                  <a:uLnTx/>
                  <a:uFillTx/>
                  <a:latin typeface="Frutiger W01"/>
                  <a:ea typeface="+mn-ea"/>
                  <a:cs typeface="+mn-cs"/>
                </a:rPr>
                <a:t>NN3 PCN</a:t>
              </a: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err="1">
                  <a:ln>
                    <a:noFill/>
                  </a:ln>
                  <a:solidFill>
                    <a:srgbClr val="0058AD"/>
                  </a:solidFill>
                  <a:effectLst/>
                  <a:uLnTx/>
                  <a:uFillTx/>
                  <a:latin typeface="Frutiger W01"/>
                  <a:ea typeface="+mn-ea"/>
                  <a:cs typeface="+mn-cs"/>
                  <a:hlinkClick r:id="rId31"/>
                </a:rPr>
                <a:t>Coltishall</a:t>
              </a: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31"/>
                </a:rPr>
                <a:t> Medical Practice</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32"/>
                </a:rPr>
                <a:t>Drayton Medical Practice</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33"/>
                </a:rPr>
                <a:t>The Market Surgery</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err="1">
                  <a:ln>
                    <a:noFill/>
                  </a:ln>
                  <a:solidFill>
                    <a:srgbClr val="0058AD"/>
                  </a:solidFill>
                  <a:effectLst/>
                  <a:uLnTx/>
                  <a:uFillTx/>
                  <a:latin typeface="Frutiger W01"/>
                  <a:ea typeface="+mn-ea"/>
                  <a:cs typeface="+mn-cs"/>
                  <a:hlinkClick r:id="rId34"/>
                </a:rPr>
                <a:t>Reepham</a:t>
              </a: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34"/>
                </a:rPr>
                <a:t> &amp; Aylsham Medical Practice</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buFontTx/>
                <a:buNone/>
                <a:tabLst/>
                <a:defRPr/>
              </a:pPr>
              <a:endParaRPr kumimoji="0" lang="en-GB" sz="1100" b="1"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buFontTx/>
                <a:buNone/>
                <a:tabLst/>
                <a:defRPr/>
              </a:pPr>
              <a:endParaRPr kumimoji="0" lang="en-GB" sz="1100" b="1"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buFontTx/>
                <a:buNone/>
                <a:tabLst/>
                <a:defRPr/>
              </a:pPr>
              <a:r>
                <a:rPr kumimoji="0" lang="en-GB" sz="1100" b="1" i="0" u="none" strike="noStrike" kern="1200" cap="none" spc="0" normalizeH="0" baseline="0" noProof="0" dirty="0">
                  <a:ln>
                    <a:noFill/>
                  </a:ln>
                  <a:solidFill>
                    <a:srgbClr val="000000"/>
                  </a:solidFill>
                  <a:effectLst/>
                  <a:uLnTx/>
                  <a:uFillTx/>
                  <a:latin typeface="Frutiger W01"/>
                  <a:ea typeface="+mn-ea"/>
                  <a:cs typeface="+mn-cs"/>
                </a:rPr>
                <a:t>NN4 PCN</a:t>
              </a: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35"/>
                </a:rPr>
                <a:t>Acle Medical Partnership</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err="1">
                  <a:ln>
                    <a:noFill/>
                  </a:ln>
                  <a:solidFill>
                    <a:srgbClr val="0058AD"/>
                  </a:solidFill>
                  <a:effectLst/>
                  <a:uLnTx/>
                  <a:uFillTx/>
                  <a:latin typeface="Frutiger W01"/>
                  <a:ea typeface="+mn-ea"/>
                  <a:cs typeface="+mn-cs"/>
                  <a:hlinkClick r:id="rId36"/>
                </a:rPr>
                <a:t>Blofield</a:t>
              </a: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36"/>
                </a:rPr>
                <a:t> Surgery</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err="1">
                  <a:ln>
                    <a:noFill/>
                  </a:ln>
                  <a:solidFill>
                    <a:srgbClr val="0058AD"/>
                  </a:solidFill>
                  <a:effectLst/>
                  <a:uLnTx/>
                  <a:uFillTx/>
                  <a:latin typeface="Frutiger W01"/>
                  <a:ea typeface="+mn-ea"/>
                  <a:cs typeface="+mn-cs"/>
                  <a:hlinkClick r:id="rId37"/>
                </a:rPr>
                <a:t>Brundall</a:t>
              </a: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37"/>
                </a:rPr>
                <a:t> Medical Partnership</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err="1">
                  <a:ln>
                    <a:noFill/>
                  </a:ln>
                  <a:solidFill>
                    <a:srgbClr val="0058AD"/>
                  </a:solidFill>
                  <a:effectLst/>
                  <a:uLnTx/>
                  <a:uFillTx/>
                  <a:latin typeface="Frutiger W01"/>
                  <a:ea typeface="+mn-ea"/>
                  <a:cs typeface="+mn-cs"/>
                  <a:hlinkClick r:id="rId38"/>
                </a:rPr>
                <a:t>Hoveton</a:t>
              </a: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38"/>
                </a:rPr>
                <a:t> &amp; Wroxham Medical Centre</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err="1">
                  <a:ln>
                    <a:noFill/>
                  </a:ln>
                  <a:solidFill>
                    <a:srgbClr val="0058AD"/>
                  </a:solidFill>
                  <a:effectLst/>
                  <a:uLnTx/>
                  <a:uFillTx/>
                  <a:latin typeface="Frutiger W01"/>
                  <a:ea typeface="+mn-ea"/>
                  <a:cs typeface="+mn-cs"/>
                  <a:hlinkClick r:id="rId39"/>
                </a:rPr>
                <a:t>Ludham</a:t>
              </a: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39"/>
                </a:rPr>
                <a:t> &amp; </a:t>
              </a:r>
              <a:r>
                <a:rPr kumimoji="0" lang="en-GB" sz="1100" b="0" i="0" u="none" strike="noStrike" kern="1200" cap="none" spc="0" normalizeH="0" baseline="0" noProof="0" dirty="0" err="1">
                  <a:ln>
                    <a:noFill/>
                  </a:ln>
                  <a:solidFill>
                    <a:srgbClr val="0058AD"/>
                  </a:solidFill>
                  <a:effectLst/>
                  <a:uLnTx/>
                  <a:uFillTx/>
                  <a:latin typeface="Frutiger W01"/>
                  <a:ea typeface="+mn-ea"/>
                  <a:cs typeface="+mn-cs"/>
                  <a:hlinkClick r:id="rId39"/>
                </a:rPr>
                <a:t>Stalham</a:t>
              </a: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39"/>
                </a:rPr>
                <a:t> Green Surgeries</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a:p>
              <a:pPr marL="0" marR="0" lvl="0" indent="0" algn="l" defTabSz="914400" rtl="0" eaLnBrk="1" fontAlgn="auto" latinLnBrk="0" hangingPunct="1">
                <a:spcBef>
                  <a:spcPts val="0"/>
                </a:spcBef>
                <a:spcAft>
                  <a:spcPts val="0"/>
                </a:spcAft>
                <a:buClrTx/>
                <a:buSzTx/>
                <a:tabLst/>
                <a:defRPr/>
              </a:pPr>
              <a:r>
                <a:rPr kumimoji="0" lang="en-GB" sz="1100" b="0" i="0" u="none" strike="noStrike" kern="1200" cap="none" spc="0" normalizeH="0" baseline="0" noProof="0" dirty="0">
                  <a:ln>
                    <a:noFill/>
                  </a:ln>
                  <a:solidFill>
                    <a:srgbClr val="0058AD"/>
                  </a:solidFill>
                  <a:effectLst/>
                  <a:uLnTx/>
                  <a:uFillTx/>
                  <a:latin typeface="Frutiger W01"/>
                  <a:ea typeface="+mn-ea"/>
                  <a:cs typeface="+mn-cs"/>
                  <a:hlinkClick r:id="rId40"/>
                </a:rPr>
                <a:t>Staithe Surgery</a:t>
              </a:r>
              <a:endParaRPr kumimoji="0" lang="en-GB" sz="1100" b="0" i="0" u="none" strike="noStrike" kern="1200" cap="none" spc="0" normalizeH="0" baseline="0" noProof="0" dirty="0">
                <a:ln>
                  <a:noFill/>
                </a:ln>
                <a:solidFill>
                  <a:srgbClr val="000000"/>
                </a:solidFill>
                <a:effectLst/>
                <a:uLnTx/>
                <a:uFillTx/>
                <a:latin typeface="Frutiger W01"/>
                <a:ea typeface="+mn-ea"/>
                <a:cs typeface="+mn-cs"/>
              </a:endParaRPr>
            </a:p>
          </p:txBody>
        </p:sp>
      </p:grpSp>
      <p:sp>
        <p:nvSpPr>
          <p:cNvPr id="17" name="TextBox 16">
            <a:extLst>
              <a:ext uri="{FF2B5EF4-FFF2-40B4-BE49-F238E27FC236}">
                <a16:creationId xmlns:a16="http://schemas.microsoft.com/office/drawing/2014/main" id="{5C359BEF-0A8A-9991-0DB1-933365377A5C}"/>
              </a:ext>
            </a:extLst>
          </p:cNvPr>
          <p:cNvSpPr txBox="1"/>
          <p:nvPr/>
        </p:nvSpPr>
        <p:spPr>
          <a:xfrm>
            <a:off x="587420" y="1476415"/>
            <a:ext cx="157144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4EA72E">
                    <a:lumMod val="75000"/>
                  </a:srgbClr>
                </a:solidFill>
                <a:effectLst/>
                <a:uLnTx/>
                <a:uFillTx/>
                <a:latin typeface="Frutiger W01"/>
                <a:ea typeface="+mn-ea"/>
                <a:cs typeface="+mn-cs"/>
              </a:rPr>
              <a:t>North Norfolk</a:t>
            </a:r>
          </a:p>
        </p:txBody>
      </p:sp>
      <p:sp>
        <p:nvSpPr>
          <p:cNvPr id="20" name="TextBox 19">
            <a:extLst>
              <a:ext uri="{FF2B5EF4-FFF2-40B4-BE49-F238E27FC236}">
                <a16:creationId xmlns:a16="http://schemas.microsoft.com/office/drawing/2014/main" id="{E4D50A73-B56D-DFF4-C815-8BE4C2CFA917}"/>
              </a:ext>
            </a:extLst>
          </p:cNvPr>
          <p:cNvSpPr txBox="1"/>
          <p:nvPr/>
        </p:nvSpPr>
        <p:spPr>
          <a:xfrm>
            <a:off x="636677" y="5015700"/>
            <a:ext cx="231660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4EA72E">
                    <a:lumMod val="75000"/>
                  </a:srgbClr>
                </a:solidFill>
                <a:effectLst/>
                <a:uLnTx/>
                <a:uFillTx/>
                <a:latin typeface="Frutiger W01"/>
                <a:ea typeface="+mn-ea"/>
                <a:cs typeface="+mn-cs"/>
              </a:rPr>
              <a:t>South Norfolk</a:t>
            </a:r>
          </a:p>
        </p:txBody>
      </p:sp>
      <p:grpSp>
        <p:nvGrpSpPr>
          <p:cNvPr id="30" name="Group 29" descr="List of Sounth Norfolk GP Practices and PCNs">
            <a:extLst>
              <a:ext uri="{FF2B5EF4-FFF2-40B4-BE49-F238E27FC236}">
                <a16:creationId xmlns:a16="http://schemas.microsoft.com/office/drawing/2014/main" id="{E217C094-871D-385F-DDC6-531D43959776}"/>
              </a:ext>
            </a:extLst>
          </p:cNvPr>
          <p:cNvGrpSpPr/>
          <p:nvPr/>
        </p:nvGrpSpPr>
        <p:grpSpPr>
          <a:xfrm>
            <a:off x="636677" y="4420004"/>
            <a:ext cx="10901502" cy="1785104"/>
            <a:chOff x="645251" y="4525159"/>
            <a:chExt cx="10574437" cy="1785104"/>
          </a:xfrm>
          <a:solidFill>
            <a:schemeClr val="accent6">
              <a:lumMod val="20000"/>
              <a:lumOff val="80000"/>
            </a:schemeClr>
          </a:solidFill>
        </p:grpSpPr>
        <p:sp>
          <p:nvSpPr>
            <p:cNvPr id="22" name="TextBox 21">
              <a:extLst>
                <a:ext uri="{FF2B5EF4-FFF2-40B4-BE49-F238E27FC236}">
                  <a16:creationId xmlns:a16="http://schemas.microsoft.com/office/drawing/2014/main" id="{58EE18D6-E881-9676-7EE8-6574B77EA37D}"/>
                </a:ext>
              </a:extLst>
            </p:cNvPr>
            <p:cNvSpPr txBox="1"/>
            <p:nvPr/>
          </p:nvSpPr>
          <p:spPr>
            <a:xfrm>
              <a:off x="645251" y="5538924"/>
              <a:ext cx="1965677" cy="769441"/>
            </a:xfrm>
            <a:prstGeom prst="rect">
              <a:avLst/>
            </a:prstGeom>
            <a:grpFill/>
          </p:spPr>
          <p:txBody>
            <a:bodyPr wrap="square">
              <a:spAutoFit/>
            </a:bodyPr>
            <a:lstStyle/>
            <a:p>
              <a:pPr indent="0" algn="l">
                <a:buNone/>
              </a:pPr>
              <a:r>
                <a:rPr lang="en-GB" sz="1100" b="1" i="0" dirty="0">
                  <a:solidFill>
                    <a:srgbClr val="000000"/>
                  </a:solidFill>
                  <a:effectLst/>
                  <a:latin typeface="Frutiger W01"/>
                </a:rPr>
                <a:t>Breckland Alliance PCN</a:t>
              </a:r>
            </a:p>
            <a:p>
              <a:pPr marL="0" marR="0" indent="0" algn="l"/>
              <a:r>
                <a:rPr lang="en-GB" sz="1100" b="0" i="0" dirty="0">
                  <a:solidFill>
                    <a:srgbClr val="0058AD"/>
                  </a:solidFill>
                  <a:effectLst/>
                  <a:latin typeface="Frutiger W01"/>
                  <a:hlinkClick r:id="rId41"/>
                </a:rPr>
                <a:t>Grove Surgery</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42"/>
                </a:rPr>
                <a:t>School Lane Surgery</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43"/>
                </a:rPr>
                <a:t>Watton Medical Practice</a:t>
              </a:r>
              <a:endParaRPr lang="en-GB" sz="1100" b="0" i="0" dirty="0">
                <a:solidFill>
                  <a:srgbClr val="000000"/>
                </a:solidFill>
                <a:effectLst/>
                <a:latin typeface="Frutiger W01"/>
              </a:endParaRPr>
            </a:p>
          </p:txBody>
        </p:sp>
        <p:grpSp>
          <p:nvGrpSpPr>
            <p:cNvPr id="29" name="Group 28">
              <a:extLst>
                <a:ext uri="{FF2B5EF4-FFF2-40B4-BE49-F238E27FC236}">
                  <a16:creationId xmlns:a16="http://schemas.microsoft.com/office/drawing/2014/main" id="{E023DB7F-AB7B-8D1E-157E-F0E25E959A95}"/>
                </a:ext>
              </a:extLst>
            </p:cNvPr>
            <p:cNvGrpSpPr/>
            <p:nvPr/>
          </p:nvGrpSpPr>
          <p:grpSpPr>
            <a:xfrm>
              <a:off x="2500214" y="4525159"/>
              <a:ext cx="8719474" cy="1785104"/>
              <a:chOff x="2500214" y="4525159"/>
              <a:chExt cx="8719474" cy="1785104"/>
            </a:xfrm>
            <a:grpFill/>
          </p:grpSpPr>
          <p:sp>
            <p:nvSpPr>
              <p:cNvPr id="24" name="TextBox 23">
                <a:extLst>
                  <a:ext uri="{FF2B5EF4-FFF2-40B4-BE49-F238E27FC236}">
                    <a16:creationId xmlns:a16="http://schemas.microsoft.com/office/drawing/2014/main" id="{4603EDC1-1B9F-61F6-E138-B505AF83AC0F}"/>
                  </a:ext>
                </a:extLst>
              </p:cNvPr>
              <p:cNvSpPr txBox="1"/>
              <p:nvPr/>
            </p:nvSpPr>
            <p:spPr>
              <a:xfrm>
                <a:off x="2500214" y="5200369"/>
                <a:ext cx="2919409" cy="1107996"/>
              </a:xfrm>
              <a:prstGeom prst="rect">
                <a:avLst/>
              </a:prstGeom>
              <a:grpFill/>
            </p:spPr>
            <p:txBody>
              <a:bodyPr wrap="square">
                <a:spAutoFit/>
              </a:bodyPr>
              <a:lstStyle/>
              <a:p>
                <a:pPr indent="0" algn="l">
                  <a:buNone/>
                </a:pPr>
                <a:r>
                  <a:rPr lang="en-GB" sz="1100" b="1" i="0" dirty="0" err="1">
                    <a:solidFill>
                      <a:srgbClr val="000000"/>
                    </a:solidFill>
                    <a:effectLst/>
                    <a:latin typeface="Frutiger W01"/>
                  </a:rPr>
                  <a:t>Ketts</a:t>
                </a:r>
                <a:r>
                  <a:rPr lang="en-GB" sz="1100" b="1" i="0" dirty="0">
                    <a:solidFill>
                      <a:srgbClr val="000000"/>
                    </a:solidFill>
                    <a:effectLst/>
                    <a:latin typeface="Frutiger W01"/>
                  </a:rPr>
                  <a:t> Oak PCN</a:t>
                </a:r>
              </a:p>
              <a:p>
                <a:pPr marL="0" marR="0" indent="0" algn="l"/>
                <a:r>
                  <a:rPr lang="en-GB" sz="1100" b="0" i="0" dirty="0">
                    <a:solidFill>
                      <a:srgbClr val="0058AD"/>
                    </a:solidFill>
                    <a:effectLst/>
                    <a:latin typeface="Frutiger W01"/>
                    <a:hlinkClick r:id="rId44"/>
                  </a:rPr>
                  <a:t>East Harling &amp; </a:t>
                </a:r>
                <a:r>
                  <a:rPr lang="en-GB" sz="1100" b="0" i="0" dirty="0" err="1">
                    <a:solidFill>
                      <a:srgbClr val="0058AD"/>
                    </a:solidFill>
                    <a:effectLst/>
                    <a:latin typeface="Frutiger W01"/>
                    <a:hlinkClick r:id="rId44"/>
                  </a:rPr>
                  <a:t>Kenninghall</a:t>
                </a:r>
                <a:r>
                  <a:rPr lang="en-GB" sz="1100" b="0" i="0" dirty="0">
                    <a:solidFill>
                      <a:srgbClr val="0058AD"/>
                    </a:solidFill>
                    <a:effectLst/>
                    <a:latin typeface="Frutiger W01"/>
                    <a:hlinkClick r:id="rId44"/>
                  </a:rPr>
                  <a:t> Medical Practice</a:t>
                </a:r>
                <a:endParaRPr lang="en-GB" sz="1100" b="0" i="0" dirty="0">
                  <a:solidFill>
                    <a:srgbClr val="000000"/>
                  </a:solidFill>
                  <a:effectLst/>
                  <a:latin typeface="Frutiger W01"/>
                </a:endParaRPr>
              </a:p>
              <a:p>
                <a:pPr marL="0" marR="0" indent="0" algn="l"/>
                <a:r>
                  <a:rPr lang="en-GB" sz="1100" b="0" i="0" dirty="0" err="1">
                    <a:solidFill>
                      <a:srgbClr val="0058AD"/>
                    </a:solidFill>
                    <a:effectLst/>
                    <a:latin typeface="Frutiger W01"/>
                    <a:hlinkClick r:id="rId45"/>
                  </a:rPr>
                  <a:t>Humbleyard</a:t>
                </a:r>
                <a:r>
                  <a:rPr lang="en-GB" sz="1100" b="0" i="0" dirty="0">
                    <a:solidFill>
                      <a:srgbClr val="0058AD"/>
                    </a:solidFill>
                    <a:effectLst/>
                    <a:latin typeface="Frutiger W01"/>
                    <a:hlinkClick r:id="rId45"/>
                  </a:rPr>
                  <a:t> Practice</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46"/>
                  </a:rPr>
                  <a:t>Hingham Surgery</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47"/>
                  </a:rPr>
                  <a:t>Windmill Surgery</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48"/>
                  </a:rPr>
                  <a:t>Wymondham Medical Centre</a:t>
                </a:r>
                <a:endParaRPr lang="en-GB" sz="1100" b="0" i="0" dirty="0">
                  <a:solidFill>
                    <a:srgbClr val="000000"/>
                  </a:solidFill>
                  <a:effectLst/>
                  <a:latin typeface="Frutiger W01"/>
                </a:endParaRPr>
              </a:p>
            </p:txBody>
          </p:sp>
          <p:sp>
            <p:nvSpPr>
              <p:cNvPr id="26" name="TextBox 25">
                <a:extLst>
                  <a:ext uri="{FF2B5EF4-FFF2-40B4-BE49-F238E27FC236}">
                    <a16:creationId xmlns:a16="http://schemas.microsoft.com/office/drawing/2014/main" id="{776005A2-06C6-31A2-C744-D15D83FB598E}"/>
                  </a:ext>
                </a:extLst>
              </p:cNvPr>
              <p:cNvSpPr txBox="1"/>
              <p:nvPr/>
            </p:nvSpPr>
            <p:spPr>
              <a:xfrm>
                <a:off x="5422581" y="5200369"/>
                <a:ext cx="2513122" cy="1107996"/>
              </a:xfrm>
              <a:prstGeom prst="rect">
                <a:avLst/>
              </a:prstGeom>
              <a:grpFill/>
            </p:spPr>
            <p:txBody>
              <a:bodyPr wrap="square">
                <a:spAutoFit/>
              </a:bodyPr>
              <a:lstStyle/>
              <a:p>
                <a:pPr indent="0" algn="l">
                  <a:buNone/>
                </a:pPr>
                <a:r>
                  <a:rPr lang="en-GB" sz="1100" b="1" i="0" dirty="0">
                    <a:solidFill>
                      <a:srgbClr val="000000"/>
                    </a:solidFill>
                    <a:effectLst/>
                    <a:latin typeface="Frutiger W01"/>
                  </a:rPr>
                  <a:t>Mid-Norfolk PCN</a:t>
                </a:r>
              </a:p>
              <a:p>
                <a:pPr marL="0" marR="0" indent="0" algn="l"/>
                <a:r>
                  <a:rPr lang="en-GB" sz="1100" b="0" i="0" dirty="0">
                    <a:solidFill>
                      <a:srgbClr val="0058AD"/>
                    </a:solidFill>
                    <a:effectLst/>
                    <a:latin typeface="Frutiger W01"/>
                    <a:hlinkClick r:id="rId49"/>
                  </a:rPr>
                  <a:t>Elmham Surgery &amp; Swanton Morley</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50"/>
                  </a:rPr>
                  <a:t>Orchard Surgery</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51"/>
                  </a:rPr>
                  <a:t>Mattishall &amp; </a:t>
                </a:r>
                <a:r>
                  <a:rPr lang="en-GB" sz="1100" b="0" i="0" dirty="0" err="1">
                    <a:solidFill>
                      <a:srgbClr val="0058AD"/>
                    </a:solidFill>
                    <a:effectLst/>
                    <a:latin typeface="Frutiger W01"/>
                    <a:hlinkClick r:id="rId51"/>
                  </a:rPr>
                  <a:t>Lenwade</a:t>
                </a:r>
                <a:r>
                  <a:rPr lang="en-GB" sz="1100" b="0" i="0" dirty="0">
                    <a:solidFill>
                      <a:srgbClr val="0058AD"/>
                    </a:solidFill>
                    <a:effectLst/>
                    <a:latin typeface="Frutiger W01"/>
                    <a:hlinkClick r:id="rId51"/>
                  </a:rPr>
                  <a:t> Surgeries</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52"/>
                  </a:rPr>
                  <a:t>Shipdham Surgery</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53"/>
                  </a:rPr>
                  <a:t>Theatre Royal Surgery</a:t>
                </a:r>
                <a:endParaRPr lang="en-GB" sz="1100" b="0" i="0" dirty="0">
                  <a:solidFill>
                    <a:srgbClr val="000000"/>
                  </a:solidFill>
                  <a:effectLst/>
                  <a:latin typeface="Frutiger W01"/>
                </a:endParaRPr>
              </a:p>
            </p:txBody>
          </p:sp>
          <p:sp>
            <p:nvSpPr>
              <p:cNvPr id="28" name="TextBox 27">
                <a:extLst>
                  <a:ext uri="{FF2B5EF4-FFF2-40B4-BE49-F238E27FC236}">
                    <a16:creationId xmlns:a16="http://schemas.microsoft.com/office/drawing/2014/main" id="{17E13344-647E-93CC-F69C-82C51D04F816}"/>
                  </a:ext>
                </a:extLst>
              </p:cNvPr>
              <p:cNvSpPr txBox="1"/>
              <p:nvPr/>
            </p:nvSpPr>
            <p:spPr>
              <a:xfrm>
                <a:off x="7938660" y="4525159"/>
                <a:ext cx="3281028" cy="1785104"/>
              </a:xfrm>
              <a:prstGeom prst="rect">
                <a:avLst/>
              </a:prstGeom>
              <a:grpFill/>
            </p:spPr>
            <p:txBody>
              <a:bodyPr wrap="square">
                <a:spAutoFit/>
              </a:bodyPr>
              <a:lstStyle/>
              <a:p>
                <a:pPr indent="0" algn="l">
                  <a:buNone/>
                </a:pPr>
                <a:r>
                  <a:rPr lang="en-GB" sz="1100" b="1" i="0" dirty="0" err="1">
                    <a:solidFill>
                      <a:srgbClr val="000000"/>
                    </a:solidFill>
                    <a:effectLst/>
                    <a:latin typeface="Frutiger W01"/>
                  </a:rPr>
                  <a:t>SNhIP</a:t>
                </a:r>
                <a:r>
                  <a:rPr lang="en-GB" sz="1100" b="1" i="0" dirty="0">
                    <a:solidFill>
                      <a:srgbClr val="000000"/>
                    </a:solidFill>
                    <a:effectLst/>
                    <a:latin typeface="Frutiger W01"/>
                  </a:rPr>
                  <a:t> PCN</a:t>
                </a:r>
              </a:p>
              <a:p>
                <a:pPr marL="0" marR="0" indent="0" algn="l"/>
                <a:r>
                  <a:rPr lang="en-GB" sz="1100" b="0" i="0" dirty="0">
                    <a:solidFill>
                      <a:srgbClr val="0058AD"/>
                    </a:solidFill>
                    <a:effectLst/>
                    <a:latin typeface="Frutiger W01"/>
                    <a:hlinkClick r:id="rId54"/>
                  </a:rPr>
                  <a:t>Attleborough Surgeries</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55"/>
                  </a:rPr>
                  <a:t>Chet Valley Medical Practice</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56"/>
                  </a:rPr>
                  <a:t>Church Hill, Pulham Market</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57"/>
                  </a:rPr>
                  <a:t>Harleston Medical Practice</a:t>
                </a:r>
                <a:endParaRPr lang="en-GB" sz="1100" b="0" i="0" dirty="0">
                  <a:solidFill>
                    <a:srgbClr val="000000"/>
                  </a:solidFill>
                  <a:effectLst/>
                  <a:latin typeface="Frutiger W01"/>
                </a:endParaRPr>
              </a:p>
              <a:p>
                <a:pPr marL="0" marR="0" indent="0" algn="l"/>
                <a:r>
                  <a:rPr lang="en-GB" sz="1100" b="0" i="0" dirty="0" err="1">
                    <a:solidFill>
                      <a:srgbClr val="0058AD"/>
                    </a:solidFill>
                    <a:effectLst/>
                    <a:latin typeface="Frutiger W01"/>
                    <a:hlinkClick r:id="rId58"/>
                  </a:rPr>
                  <a:t>Heathgate</a:t>
                </a:r>
                <a:r>
                  <a:rPr lang="en-GB" sz="1100" b="0" i="0" dirty="0">
                    <a:solidFill>
                      <a:srgbClr val="0058AD"/>
                    </a:solidFill>
                    <a:effectLst/>
                    <a:latin typeface="Frutiger W01"/>
                    <a:hlinkClick r:id="rId58"/>
                  </a:rPr>
                  <a:t> Medical Practice</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59"/>
                  </a:rPr>
                  <a:t>Lawns Medical Practices</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60"/>
                  </a:rPr>
                  <a:t>Long Stratton Medical Practice (&amp; Newton </a:t>
                </a:r>
                <a:r>
                  <a:rPr lang="en-GB" sz="1100" b="0" i="0" dirty="0" err="1">
                    <a:solidFill>
                      <a:srgbClr val="0058AD"/>
                    </a:solidFill>
                    <a:effectLst/>
                    <a:latin typeface="Frutiger W01"/>
                    <a:hlinkClick r:id="rId60"/>
                  </a:rPr>
                  <a:t>Flotman</a:t>
                </a:r>
                <a:r>
                  <a:rPr lang="en-GB" sz="1100" b="0" i="0" dirty="0">
                    <a:solidFill>
                      <a:srgbClr val="0058AD"/>
                    </a:solidFill>
                    <a:effectLst/>
                    <a:latin typeface="Frutiger W01"/>
                    <a:hlinkClick r:id="rId60"/>
                  </a:rPr>
                  <a:t>)</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61"/>
                  </a:rPr>
                  <a:t>Old Mill &amp; </a:t>
                </a:r>
                <a:r>
                  <a:rPr lang="en-GB" sz="1100" b="0" i="0" dirty="0" err="1">
                    <a:solidFill>
                      <a:srgbClr val="0058AD"/>
                    </a:solidFill>
                    <a:effectLst/>
                    <a:latin typeface="Frutiger W01"/>
                    <a:hlinkClick r:id="rId61"/>
                  </a:rPr>
                  <a:t>Millgates</a:t>
                </a:r>
                <a:r>
                  <a:rPr lang="en-GB" sz="1100" b="0" i="0" dirty="0">
                    <a:solidFill>
                      <a:srgbClr val="0058AD"/>
                    </a:solidFill>
                    <a:effectLst/>
                    <a:latin typeface="Frutiger W01"/>
                    <a:hlinkClick r:id="rId61"/>
                  </a:rPr>
                  <a:t> Medical Practice</a:t>
                </a:r>
                <a:endParaRPr lang="en-GB" sz="1100" b="0" i="0" dirty="0">
                  <a:solidFill>
                    <a:srgbClr val="000000"/>
                  </a:solidFill>
                  <a:effectLst/>
                  <a:latin typeface="Frutiger W01"/>
                </a:endParaRPr>
              </a:p>
              <a:p>
                <a:pPr marL="0" marR="0" indent="0" algn="l"/>
                <a:r>
                  <a:rPr lang="en-GB" sz="1100" b="0" i="0" dirty="0">
                    <a:solidFill>
                      <a:srgbClr val="0058AD"/>
                    </a:solidFill>
                    <a:effectLst/>
                    <a:latin typeface="Frutiger W01"/>
                    <a:hlinkClick r:id="rId62"/>
                  </a:rPr>
                  <a:t>Parish Fields Practice</a:t>
                </a:r>
                <a:endParaRPr lang="en-GB" sz="1100" b="0" i="0" dirty="0">
                  <a:solidFill>
                    <a:srgbClr val="000000"/>
                  </a:solidFill>
                  <a:effectLst/>
                  <a:latin typeface="Frutiger W01"/>
                </a:endParaRPr>
              </a:p>
            </p:txBody>
          </p:sp>
        </p:grpSp>
      </p:grpSp>
      <p:sp>
        <p:nvSpPr>
          <p:cNvPr id="6" name="Rectangle 5">
            <a:extLst>
              <a:ext uri="{FF2B5EF4-FFF2-40B4-BE49-F238E27FC236}">
                <a16:creationId xmlns:a16="http://schemas.microsoft.com/office/drawing/2014/main" id="{A78E6616-F9D2-B165-D762-97F74F88F442}"/>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descr="Image of North Norfolk scene">
            <a:extLst>
              <a:ext uri="{FF2B5EF4-FFF2-40B4-BE49-F238E27FC236}">
                <a16:creationId xmlns:a16="http://schemas.microsoft.com/office/drawing/2014/main" id="{45C6C425-261A-4B71-446E-A7BA163C2341}"/>
              </a:ext>
            </a:extLst>
          </p:cNvPr>
          <p:cNvPicPr>
            <a:picLocks noChangeAspect="1"/>
          </p:cNvPicPr>
          <p:nvPr/>
        </p:nvPicPr>
        <p:blipFill>
          <a:blip r:embed="rId63">
            <a:extLst>
              <a:ext uri="{28A0092B-C50C-407E-A947-70E740481C1C}">
                <a14:useLocalDpi xmlns:a14="http://schemas.microsoft.com/office/drawing/2010/main" val="0"/>
              </a:ext>
              <a:ext uri="{837473B0-CC2E-450A-ABE3-18F120FF3D39}">
                <a1611:picAttrSrcUrl xmlns:a1611="http://schemas.microsoft.com/office/drawing/2016/11/main" r:id="rId64"/>
              </a:ext>
            </a:extLst>
          </a:blip>
          <a:stretch>
            <a:fillRect/>
          </a:stretch>
        </p:blipFill>
        <p:spPr>
          <a:xfrm>
            <a:off x="5445092" y="173613"/>
            <a:ext cx="1656264" cy="1242198"/>
          </a:xfrm>
          <a:prstGeom prst="rect">
            <a:avLst/>
          </a:prstGeom>
          <a:effectLst>
            <a:softEdge rad="63500"/>
          </a:effectLst>
        </p:spPr>
      </p:pic>
      <p:pic>
        <p:nvPicPr>
          <p:cNvPr id="21" name="Picture 20" descr="photo legal statement">
            <a:extLst>
              <a:ext uri="{FF2B5EF4-FFF2-40B4-BE49-F238E27FC236}">
                <a16:creationId xmlns:a16="http://schemas.microsoft.com/office/drawing/2014/main" id="{F86B13DD-2CAE-37F6-7D6B-0D581713FE86}"/>
              </a:ext>
            </a:extLst>
          </p:cNvPr>
          <p:cNvPicPr>
            <a:picLocks noChangeAspect="1"/>
          </p:cNvPicPr>
          <p:nvPr/>
        </p:nvPicPr>
        <p:blipFill>
          <a:blip r:embed="rId65"/>
          <a:stretch>
            <a:fillRect/>
          </a:stretch>
        </p:blipFill>
        <p:spPr>
          <a:xfrm>
            <a:off x="7030860" y="740046"/>
            <a:ext cx="1121761" cy="451143"/>
          </a:xfrm>
          <a:prstGeom prst="rect">
            <a:avLst/>
          </a:prstGeom>
        </p:spPr>
      </p:pic>
    </p:spTree>
    <p:extLst>
      <p:ext uri="{BB962C8B-B14F-4D97-AF65-F5344CB8AC3E}">
        <p14:creationId xmlns:p14="http://schemas.microsoft.com/office/powerpoint/2010/main" val="2466794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par>
                                <p:cTn id="24" presetID="10" presetClass="entr" presetSubtype="0"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7"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38DB106-1D93-489D-8E64-DA85EDCD1119}"/>
            </a:ext>
          </a:extLst>
        </p:cNvPr>
        <p:cNvGrpSpPr/>
        <p:nvPr/>
      </p:nvGrpSpPr>
      <p:grpSpPr>
        <a:xfrm>
          <a:off x="0" y="0"/>
          <a:ext cx="0" cy="0"/>
          <a:chOff x="0" y="0"/>
          <a:chExt cx="0" cy="0"/>
        </a:xfrm>
      </p:grpSpPr>
      <p:sp useBgFill="1">
        <p:nvSpPr>
          <p:cNvPr id="69" name="Rectangle 68">
            <a:extLst>
              <a:ext uri="{FF2B5EF4-FFF2-40B4-BE49-F238E27FC236}">
                <a16:creationId xmlns:a16="http://schemas.microsoft.com/office/drawing/2014/main" id="{EED81381-1DC4-5941-EA2E-A3BBE27EEE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raining Hub logo">
            <a:extLst>
              <a:ext uri="{FF2B5EF4-FFF2-40B4-BE49-F238E27FC236}">
                <a16:creationId xmlns:a16="http://schemas.microsoft.com/office/drawing/2014/main" id="{87C16CF0-83BE-1DAF-9215-718DB9674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
        <p:nvSpPr>
          <p:cNvPr id="119" name="TextBox 118">
            <a:extLst>
              <a:ext uri="{FF2B5EF4-FFF2-40B4-BE49-F238E27FC236}">
                <a16:creationId xmlns:a16="http://schemas.microsoft.com/office/drawing/2014/main" id="{DA4A14B0-4910-1F40-8FA2-1815FDF40A14}"/>
              </a:ext>
            </a:extLst>
          </p:cNvPr>
          <p:cNvSpPr txBox="1"/>
          <p:nvPr/>
        </p:nvSpPr>
        <p:spPr>
          <a:xfrm>
            <a:off x="750440" y="309402"/>
            <a:ext cx="2012950" cy="707886"/>
          </a:xfrm>
          <a:prstGeom prst="rect">
            <a:avLst/>
          </a:prstGeom>
          <a:noFill/>
        </p:spPr>
        <p:txBody>
          <a:bodyPr wrap="square" rtlCol="0">
            <a:spAutoFit/>
          </a:bodyPr>
          <a:lstStyle/>
          <a:p>
            <a:r>
              <a:rPr lang="en-GB" sz="4000" dirty="0"/>
              <a:t>Suffolk</a:t>
            </a:r>
          </a:p>
        </p:txBody>
      </p:sp>
      <p:sp>
        <p:nvSpPr>
          <p:cNvPr id="2" name="Title 1">
            <a:extLst>
              <a:ext uri="{FF2B5EF4-FFF2-40B4-BE49-F238E27FC236}">
                <a16:creationId xmlns:a16="http://schemas.microsoft.com/office/drawing/2014/main" id="{BE2024EF-0C71-B04F-3BA9-2D20A177F72D}"/>
              </a:ext>
            </a:extLst>
          </p:cNvPr>
          <p:cNvSpPr>
            <a:spLocks noGrp="1"/>
          </p:cNvSpPr>
          <p:nvPr>
            <p:ph type="title"/>
          </p:nvPr>
        </p:nvSpPr>
        <p:spPr>
          <a:xfrm>
            <a:off x="750440" y="978211"/>
            <a:ext cx="3339877" cy="327264"/>
          </a:xfrm>
        </p:spPr>
        <p:txBody>
          <a:bodyPr vert="horz" lIns="91440" tIns="45720" rIns="91440" bIns="45720" rtlCol="0" anchor="ctr">
            <a:normAutofit/>
          </a:bodyPr>
          <a:lstStyle/>
          <a:p>
            <a:r>
              <a:rPr lang="en-US" sz="1600" dirty="0"/>
              <a:t>Ipswich and East Suffolk Alliance</a:t>
            </a:r>
          </a:p>
        </p:txBody>
      </p:sp>
      <p:grpSp>
        <p:nvGrpSpPr>
          <p:cNvPr id="132" name="Group 131" descr="List of Ipswich aznd east Suffolk GP Practices and PCNs">
            <a:extLst>
              <a:ext uri="{FF2B5EF4-FFF2-40B4-BE49-F238E27FC236}">
                <a16:creationId xmlns:a16="http://schemas.microsoft.com/office/drawing/2014/main" id="{C4E066ED-1F12-8652-3AAE-B863FD913993}"/>
              </a:ext>
            </a:extLst>
          </p:cNvPr>
          <p:cNvGrpSpPr/>
          <p:nvPr/>
        </p:nvGrpSpPr>
        <p:grpSpPr>
          <a:xfrm>
            <a:off x="759526" y="1464195"/>
            <a:ext cx="7136955" cy="4836234"/>
            <a:chOff x="750439" y="1404488"/>
            <a:chExt cx="6623406" cy="4836234"/>
          </a:xfrm>
          <a:solidFill>
            <a:srgbClr val="95E5E3"/>
          </a:solidFill>
        </p:grpSpPr>
        <p:sp>
          <p:nvSpPr>
            <p:cNvPr id="125" name="TextBox 124">
              <a:extLst>
                <a:ext uri="{FF2B5EF4-FFF2-40B4-BE49-F238E27FC236}">
                  <a16:creationId xmlns:a16="http://schemas.microsoft.com/office/drawing/2014/main" id="{F98277AE-4BCF-E711-3C2D-3A2BDB90B275}"/>
                </a:ext>
              </a:extLst>
            </p:cNvPr>
            <p:cNvSpPr txBox="1"/>
            <p:nvPr/>
          </p:nvSpPr>
          <p:spPr>
            <a:xfrm>
              <a:off x="750440" y="1404488"/>
              <a:ext cx="3731286" cy="3046988"/>
            </a:xfrm>
            <a:prstGeom prst="rect">
              <a:avLst/>
            </a:prstGeom>
            <a:grpFill/>
          </p:spPr>
          <p:txBody>
            <a:bodyPr wrap="square">
              <a:spAutoFit/>
            </a:bodyPr>
            <a:lstStyle/>
            <a:p>
              <a:pPr indent="0" algn="l">
                <a:buNone/>
              </a:pPr>
              <a:r>
                <a:rPr lang="en-GB" sz="1200" b="1" i="0" dirty="0">
                  <a:solidFill>
                    <a:srgbClr val="000000"/>
                  </a:solidFill>
                  <a:effectLst/>
                  <a:latin typeface="Frutiger W01"/>
                </a:rPr>
                <a:t>Barrack Lane and Ivry Street Primary Care Network</a:t>
              </a:r>
            </a:p>
            <a:p>
              <a:pPr marL="0" marR="0" indent="0" algn="l"/>
              <a:r>
                <a:rPr lang="en-GB" sz="1200" b="0" i="0" dirty="0">
                  <a:solidFill>
                    <a:srgbClr val="0058AD"/>
                  </a:solidFill>
                  <a:effectLst/>
                  <a:latin typeface="Frutiger W01"/>
                  <a:hlinkClick r:id="rId3"/>
                </a:rPr>
                <a:t>Barrack Lane Medical Centre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4"/>
                </a:rPr>
                <a:t>Ivry Street Medical Practice</a:t>
              </a:r>
              <a:endParaRPr lang="en-GB" sz="1200" b="0" i="0" dirty="0">
                <a:solidFill>
                  <a:srgbClr val="000000"/>
                </a:solidFill>
                <a:effectLst/>
                <a:latin typeface="Frutiger W01"/>
              </a:endParaRPr>
            </a:p>
            <a:p>
              <a:pPr indent="0" algn="l">
                <a:buNone/>
              </a:pPr>
              <a:endParaRPr lang="en-GB" sz="1200" b="1" i="0" dirty="0">
                <a:solidFill>
                  <a:srgbClr val="000000"/>
                </a:solidFill>
                <a:effectLst/>
                <a:latin typeface="Frutiger W01"/>
              </a:endParaRPr>
            </a:p>
            <a:p>
              <a:pPr indent="0" algn="l">
                <a:buNone/>
              </a:pPr>
              <a:r>
                <a:rPr lang="en-GB" sz="1200" b="1" i="0" dirty="0">
                  <a:solidFill>
                    <a:srgbClr val="000000"/>
                  </a:solidFill>
                  <a:effectLst/>
                  <a:latin typeface="Frutiger W01"/>
                </a:rPr>
                <a:t>Deben Health Group South Primary Care Network</a:t>
              </a:r>
            </a:p>
            <a:p>
              <a:pPr marL="0" marR="0" indent="0" algn="l"/>
              <a:r>
                <a:rPr lang="en-GB" sz="1200" b="0" i="0" dirty="0" err="1">
                  <a:solidFill>
                    <a:srgbClr val="0058AD"/>
                  </a:solidFill>
                  <a:effectLst/>
                  <a:latin typeface="Frutiger W01"/>
                  <a:hlinkClick r:id="rId5"/>
                </a:rPr>
                <a:t>Framfield</a:t>
              </a:r>
              <a:r>
                <a:rPr lang="en-GB" sz="1200" b="0" i="0" dirty="0">
                  <a:solidFill>
                    <a:srgbClr val="0058AD"/>
                  </a:solidFill>
                  <a:effectLst/>
                  <a:latin typeface="Frutiger W01"/>
                  <a:hlinkClick r:id="rId5"/>
                </a:rPr>
                <a:t> House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6"/>
                </a:rPr>
                <a:t>Little St John’s Street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7"/>
                </a:rPr>
                <a:t>The Peninsula Practice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8"/>
                </a:rPr>
                <a:t>Wickham Market Medical Centre</a:t>
              </a:r>
              <a:endParaRPr lang="en-GB" sz="1200" b="0" i="0" dirty="0">
                <a:solidFill>
                  <a:srgbClr val="000000"/>
                </a:solidFill>
                <a:effectLst/>
                <a:latin typeface="Frutiger W01"/>
              </a:endParaRPr>
            </a:p>
            <a:p>
              <a:pPr indent="0" algn="l">
                <a:buNone/>
              </a:pPr>
              <a:endParaRPr lang="en-GB" sz="1200" b="1" i="0" dirty="0">
                <a:solidFill>
                  <a:srgbClr val="000000"/>
                </a:solidFill>
                <a:effectLst/>
                <a:latin typeface="Frutiger W01"/>
              </a:endParaRPr>
            </a:p>
            <a:p>
              <a:pPr indent="0" algn="l">
                <a:buNone/>
              </a:pPr>
              <a:r>
                <a:rPr lang="en-GB" sz="1200" b="1" i="0" dirty="0">
                  <a:solidFill>
                    <a:srgbClr val="000000"/>
                  </a:solidFill>
                  <a:effectLst/>
                  <a:latin typeface="Frutiger W01"/>
                </a:rPr>
                <a:t>East Ipswich Primary Care Network</a:t>
              </a:r>
            </a:p>
            <a:p>
              <a:pPr marL="0" marR="0" indent="0" algn="l"/>
              <a:r>
                <a:rPr lang="en-GB" sz="1200" b="0" i="0" dirty="0">
                  <a:solidFill>
                    <a:srgbClr val="0058AD"/>
                  </a:solidFill>
                  <a:effectLst/>
                  <a:latin typeface="Frutiger W01"/>
                  <a:hlinkClick r:id="rId9"/>
                </a:rPr>
                <a:t>Drs Solway &amp; Mallick</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0"/>
                </a:rPr>
                <a:t>Orchard Medical Practice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1"/>
                </a:rPr>
                <a:t>Ravenswood Medical Practice</a:t>
              </a:r>
              <a:endParaRPr lang="en-GB" sz="1200" b="0" i="0" dirty="0">
                <a:solidFill>
                  <a:srgbClr val="0058AD"/>
                </a:solidFill>
                <a:effectLst/>
                <a:latin typeface="Frutiger W01"/>
              </a:endParaRPr>
            </a:p>
            <a:p>
              <a:pPr marL="0" marR="0" indent="0" algn="l"/>
              <a:endParaRPr lang="en-GB" sz="1200" b="0" i="0" dirty="0">
                <a:solidFill>
                  <a:srgbClr val="000000"/>
                </a:solidFill>
                <a:effectLst/>
                <a:latin typeface="Frutiger W01"/>
              </a:endParaRPr>
            </a:p>
            <a:p>
              <a:pPr marL="0" marR="0" indent="0" algn="l"/>
              <a:endParaRPr lang="en-GB" sz="1200" b="0" i="0" dirty="0">
                <a:solidFill>
                  <a:srgbClr val="000000"/>
                </a:solidFill>
                <a:effectLst/>
                <a:latin typeface="Frutiger W01"/>
              </a:endParaRPr>
            </a:p>
          </p:txBody>
        </p:sp>
        <p:sp>
          <p:nvSpPr>
            <p:cNvPr id="127" name="TextBox 126">
              <a:extLst>
                <a:ext uri="{FF2B5EF4-FFF2-40B4-BE49-F238E27FC236}">
                  <a16:creationId xmlns:a16="http://schemas.microsoft.com/office/drawing/2014/main" id="{D7512D0C-FD25-D4EE-F59B-B2A0BB7B2D6E}"/>
                </a:ext>
              </a:extLst>
            </p:cNvPr>
            <p:cNvSpPr txBox="1"/>
            <p:nvPr/>
          </p:nvSpPr>
          <p:spPr>
            <a:xfrm>
              <a:off x="750439" y="4296024"/>
              <a:ext cx="3743635" cy="1938992"/>
            </a:xfrm>
            <a:prstGeom prst="rect">
              <a:avLst/>
            </a:prstGeom>
            <a:grpFill/>
          </p:spPr>
          <p:txBody>
            <a:bodyPr wrap="square">
              <a:spAutoFit/>
            </a:bodyPr>
            <a:lstStyle/>
            <a:p>
              <a:pPr indent="0" algn="l">
                <a:buNone/>
              </a:pPr>
              <a:r>
                <a:rPr lang="en-GB" sz="1200" b="1" i="0" dirty="0">
                  <a:solidFill>
                    <a:srgbClr val="000000"/>
                  </a:solidFill>
                  <a:effectLst/>
                  <a:latin typeface="Frutiger W01"/>
                </a:rPr>
                <a:t>East Suffolk Primary Care Network</a:t>
              </a:r>
            </a:p>
            <a:p>
              <a:pPr marL="0" marR="0" indent="0" algn="l"/>
              <a:r>
                <a:rPr lang="en-GB" sz="1200" b="0" i="0" dirty="0">
                  <a:solidFill>
                    <a:srgbClr val="0058AD"/>
                  </a:solidFill>
                  <a:effectLst/>
                  <a:latin typeface="Frutiger W01"/>
                  <a:hlinkClick r:id="rId12"/>
                </a:rPr>
                <a:t>Combs Ford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3"/>
                </a:rPr>
                <a:t>Debenham Group Practice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4"/>
                </a:rPr>
                <a:t>Derby Road Practice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5"/>
                </a:rPr>
                <a:t>Eye Health Centre</a:t>
              </a:r>
              <a:endParaRPr lang="en-GB" sz="1200" b="0" i="0" dirty="0">
                <a:solidFill>
                  <a:srgbClr val="000000"/>
                </a:solidFill>
                <a:effectLst/>
                <a:latin typeface="Frutiger W01"/>
              </a:endParaRPr>
            </a:p>
            <a:p>
              <a:pPr marL="0" marR="0" indent="0" algn="l"/>
              <a:r>
                <a:rPr lang="en-GB" sz="1200" b="0" i="0" dirty="0" err="1">
                  <a:solidFill>
                    <a:srgbClr val="0058AD"/>
                  </a:solidFill>
                  <a:effectLst/>
                  <a:latin typeface="Frutiger W01"/>
                  <a:hlinkClick r:id="rId16"/>
                </a:rPr>
                <a:t>Fressingfield</a:t>
              </a:r>
              <a:r>
                <a:rPr lang="en-GB" sz="1200" b="0" i="0" dirty="0">
                  <a:solidFill>
                    <a:srgbClr val="0058AD"/>
                  </a:solidFill>
                  <a:effectLst/>
                  <a:latin typeface="Frutiger W01"/>
                  <a:hlinkClick r:id="rId16"/>
                </a:rPr>
                <a:t> Medical Centre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7"/>
                </a:rPr>
                <a:t>Haven Health</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8"/>
                </a:rPr>
                <a:t>Howard House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9"/>
                </a:rPr>
                <a:t>Mendlesham Health Centre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20"/>
                </a:rPr>
                <a:t>Stow Health</a:t>
              </a:r>
              <a:endParaRPr lang="en-GB" sz="1200" b="0" i="0" dirty="0">
                <a:solidFill>
                  <a:srgbClr val="000000"/>
                </a:solidFill>
                <a:effectLst/>
                <a:latin typeface="Frutiger W01"/>
              </a:endParaRPr>
            </a:p>
          </p:txBody>
        </p:sp>
        <p:sp>
          <p:nvSpPr>
            <p:cNvPr id="129" name="TextBox 128">
              <a:extLst>
                <a:ext uri="{FF2B5EF4-FFF2-40B4-BE49-F238E27FC236}">
                  <a16:creationId xmlns:a16="http://schemas.microsoft.com/office/drawing/2014/main" id="{ED627AA3-A8DE-16E1-79F9-DD5B0AB6933A}"/>
                </a:ext>
              </a:extLst>
            </p:cNvPr>
            <p:cNvSpPr txBox="1"/>
            <p:nvPr/>
          </p:nvSpPr>
          <p:spPr>
            <a:xfrm>
              <a:off x="4481725" y="1404488"/>
              <a:ext cx="2892119" cy="2862322"/>
            </a:xfrm>
            <a:prstGeom prst="rect">
              <a:avLst/>
            </a:prstGeom>
            <a:grpFill/>
          </p:spPr>
          <p:txBody>
            <a:bodyPr wrap="square">
              <a:spAutoFit/>
            </a:bodyPr>
            <a:lstStyle/>
            <a:p>
              <a:pPr indent="0" algn="l">
                <a:buNone/>
              </a:pPr>
              <a:r>
                <a:rPr lang="en-GB" sz="1200" b="1" i="0" dirty="0">
                  <a:solidFill>
                    <a:srgbClr val="000000"/>
                  </a:solidFill>
                  <a:effectLst/>
                  <a:latin typeface="Frutiger W01"/>
                </a:rPr>
                <a:t>North East Coastal Primary Care Network</a:t>
              </a:r>
            </a:p>
            <a:p>
              <a:pPr marL="0" marR="0" indent="0" algn="l"/>
              <a:r>
                <a:rPr lang="en-GB" sz="1200" b="0" i="0" dirty="0">
                  <a:solidFill>
                    <a:srgbClr val="0058AD"/>
                  </a:solidFill>
                  <a:effectLst/>
                  <a:latin typeface="Frutiger W01"/>
                  <a:hlinkClick r:id="rId21"/>
                </a:rPr>
                <a:t>Framlingham Medical Practice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22"/>
                </a:rPr>
                <a:t>Leiston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23"/>
                </a:rPr>
                <a:t>Saxmundham Health</a:t>
              </a:r>
              <a:endParaRPr lang="en-GB" sz="1200" b="0" i="0" dirty="0">
                <a:solidFill>
                  <a:srgbClr val="000000"/>
                </a:solidFill>
                <a:effectLst/>
                <a:latin typeface="Frutiger W01"/>
              </a:endParaRPr>
            </a:p>
            <a:p>
              <a:pPr indent="0" algn="l">
                <a:buNone/>
              </a:pPr>
              <a:endParaRPr lang="en-GB" sz="1200" b="1" i="0" dirty="0">
                <a:solidFill>
                  <a:srgbClr val="000000"/>
                </a:solidFill>
                <a:effectLst/>
                <a:latin typeface="Frutiger W01"/>
              </a:endParaRPr>
            </a:p>
            <a:p>
              <a:pPr indent="0" algn="l">
                <a:buNone/>
              </a:pPr>
              <a:r>
                <a:rPr lang="en-GB" sz="1200" b="1" i="0" dirty="0">
                  <a:solidFill>
                    <a:srgbClr val="000000"/>
                  </a:solidFill>
                  <a:effectLst/>
                  <a:latin typeface="Frutiger W01"/>
                </a:rPr>
                <a:t>North East Ipswich Primary Care Network</a:t>
              </a:r>
            </a:p>
            <a:p>
              <a:pPr marL="0" marR="0" indent="0" algn="l"/>
              <a:r>
                <a:rPr lang="en-GB" sz="1200" b="0" i="0" dirty="0">
                  <a:solidFill>
                    <a:srgbClr val="0058AD"/>
                  </a:solidFill>
                  <a:effectLst/>
                  <a:latin typeface="Frutiger W01"/>
                  <a:hlinkClick r:id="rId24"/>
                </a:rPr>
                <a:t>Felixstowe Road Medical Practice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25"/>
                </a:rPr>
                <a:t>Two Rivers Medical Centre</a:t>
              </a:r>
              <a:endParaRPr lang="en-GB" sz="1200" b="0" i="0" dirty="0">
                <a:solidFill>
                  <a:srgbClr val="000000"/>
                </a:solidFill>
                <a:effectLst/>
                <a:latin typeface="Frutiger W01"/>
              </a:endParaRPr>
            </a:p>
            <a:p>
              <a:pPr indent="0" algn="l">
                <a:buNone/>
              </a:pPr>
              <a:endParaRPr lang="en-GB" sz="1200" b="1" i="0" dirty="0">
                <a:solidFill>
                  <a:srgbClr val="000000"/>
                </a:solidFill>
                <a:effectLst/>
                <a:latin typeface="Frutiger W01"/>
              </a:endParaRPr>
            </a:p>
            <a:p>
              <a:pPr indent="0" algn="l">
                <a:buNone/>
              </a:pPr>
              <a:r>
                <a:rPr lang="en-GB" sz="1200" b="1" i="0" dirty="0">
                  <a:solidFill>
                    <a:srgbClr val="000000"/>
                  </a:solidFill>
                  <a:effectLst/>
                  <a:latin typeface="Frutiger W01"/>
                </a:rPr>
                <a:t>Orwell Primary Care Network</a:t>
              </a:r>
            </a:p>
            <a:p>
              <a:pPr marL="0" marR="0" indent="0" algn="l"/>
              <a:r>
                <a:rPr lang="en-GB" sz="1200" b="0" i="0" dirty="0">
                  <a:solidFill>
                    <a:srgbClr val="0058AD"/>
                  </a:solidFill>
                  <a:effectLst/>
                  <a:latin typeface="Frutiger W01"/>
                  <a:hlinkClick r:id="rId26"/>
                </a:rPr>
                <a:t>Burlington Primary Care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27"/>
                </a:rPr>
                <a:t>Grove Medical Centre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28"/>
                </a:rPr>
                <a:t>Hawthorn Drive Surgery</a:t>
              </a:r>
              <a:endParaRPr lang="en-GB" sz="1200" b="0" i="0" dirty="0">
                <a:solidFill>
                  <a:srgbClr val="0058AD"/>
                </a:solidFill>
                <a:effectLst/>
                <a:latin typeface="Frutiger W01"/>
              </a:endParaRPr>
            </a:p>
            <a:p>
              <a:pPr marL="0" marR="0" indent="0" algn="l">
                <a:buFont typeface="Arial" panose="020B0604020202020204" pitchFamily="34" charset="0"/>
                <a:buChar char="•"/>
              </a:pPr>
              <a:endParaRPr lang="en-GB" sz="1200" dirty="0">
                <a:solidFill>
                  <a:srgbClr val="0058AD"/>
                </a:solidFill>
                <a:latin typeface="Frutiger W01"/>
              </a:endParaRPr>
            </a:p>
            <a:p>
              <a:pPr marL="0" marR="0" indent="0" algn="l"/>
              <a:endParaRPr lang="en-GB" sz="1200" b="0" i="0" dirty="0">
                <a:solidFill>
                  <a:srgbClr val="000000"/>
                </a:solidFill>
                <a:effectLst/>
                <a:latin typeface="Frutiger W01"/>
              </a:endParaRPr>
            </a:p>
          </p:txBody>
        </p:sp>
        <p:sp>
          <p:nvSpPr>
            <p:cNvPr id="131" name="TextBox 130">
              <a:extLst>
                <a:ext uri="{FF2B5EF4-FFF2-40B4-BE49-F238E27FC236}">
                  <a16:creationId xmlns:a16="http://schemas.microsoft.com/office/drawing/2014/main" id="{70F25C19-DBCD-8309-8BA3-A2C7F0E16AB1}"/>
                </a:ext>
              </a:extLst>
            </p:cNvPr>
            <p:cNvSpPr txBox="1"/>
            <p:nvPr/>
          </p:nvSpPr>
          <p:spPr>
            <a:xfrm>
              <a:off x="4481726" y="4117064"/>
              <a:ext cx="2892119" cy="2123658"/>
            </a:xfrm>
            <a:prstGeom prst="rect">
              <a:avLst/>
            </a:prstGeom>
            <a:grpFill/>
          </p:spPr>
          <p:txBody>
            <a:bodyPr wrap="square">
              <a:spAutoFit/>
            </a:bodyPr>
            <a:lstStyle/>
            <a:p>
              <a:pPr indent="0" algn="l">
                <a:buNone/>
              </a:pPr>
              <a:r>
                <a:rPr lang="en-GB" sz="1200" b="1" i="0" dirty="0">
                  <a:solidFill>
                    <a:srgbClr val="000000"/>
                  </a:solidFill>
                  <a:effectLst/>
                  <a:latin typeface="Frutiger W01"/>
                </a:rPr>
                <a:t>South Rural Primary Care Network</a:t>
              </a:r>
            </a:p>
            <a:p>
              <a:pPr marL="0" marR="0" indent="0" algn="l"/>
              <a:r>
                <a:rPr lang="en-GB" sz="1200" b="0" i="0" dirty="0" err="1">
                  <a:solidFill>
                    <a:srgbClr val="0058AD"/>
                  </a:solidFill>
                  <a:effectLst/>
                  <a:latin typeface="Frutiger W01"/>
                  <a:hlinkClick r:id="rId29"/>
                </a:rPr>
                <a:t>Bildeston</a:t>
              </a:r>
              <a:r>
                <a:rPr lang="en-GB" sz="1200" b="0" i="0" dirty="0">
                  <a:solidFill>
                    <a:srgbClr val="0058AD"/>
                  </a:solidFill>
                  <a:effectLst/>
                  <a:latin typeface="Frutiger W01"/>
                  <a:hlinkClick r:id="rId29"/>
                </a:rPr>
                <a:t> Health Centre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30"/>
                </a:rPr>
                <a:t>Constable Country Medical Practice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31"/>
                </a:rPr>
                <a:t>Hadleigh &amp; Boxford Group</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32"/>
                </a:rPr>
                <a:t>Needham Market Country Practice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33"/>
                </a:rPr>
                <a:t>The Holbrook and Shotley Practice</a:t>
              </a:r>
              <a:endParaRPr lang="en-GB" sz="1200" b="0" i="0" dirty="0">
                <a:solidFill>
                  <a:srgbClr val="000000"/>
                </a:solidFill>
                <a:effectLst/>
                <a:latin typeface="Frutiger W01"/>
              </a:endParaRPr>
            </a:p>
            <a:p>
              <a:pPr indent="0" algn="l">
                <a:buNone/>
              </a:pPr>
              <a:endParaRPr lang="en-GB" sz="1200" b="1" i="0" dirty="0">
                <a:solidFill>
                  <a:srgbClr val="000000"/>
                </a:solidFill>
                <a:effectLst/>
                <a:latin typeface="Frutiger W01"/>
              </a:endParaRPr>
            </a:p>
            <a:p>
              <a:pPr indent="0" algn="l">
                <a:buNone/>
              </a:pPr>
              <a:r>
                <a:rPr lang="en-GB" sz="1200" b="1" i="0" dirty="0">
                  <a:solidFill>
                    <a:srgbClr val="000000"/>
                  </a:solidFill>
                  <a:effectLst/>
                  <a:latin typeface="Frutiger W01"/>
                </a:rPr>
                <a:t>Wolsey Primary Care Network</a:t>
              </a:r>
            </a:p>
            <a:p>
              <a:pPr marL="0" marR="0" indent="0" algn="l"/>
              <a:r>
                <a:rPr lang="en-GB" sz="1200" b="0" i="0" dirty="0">
                  <a:solidFill>
                    <a:srgbClr val="0058AD"/>
                  </a:solidFill>
                  <a:effectLst/>
                  <a:latin typeface="Frutiger W01"/>
                  <a:hlinkClick r:id="rId34"/>
                </a:rPr>
                <a:t>Cardinal Medical Practice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35"/>
                </a:rPr>
                <a:t>Martlesham Heath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36"/>
                </a:rPr>
                <a:t>Embrace Medical Centre</a:t>
              </a:r>
              <a:endParaRPr lang="en-GB" sz="1200" b="0" i="0" dirty="0">
                <a:solidFill>
                  <a:srgbClr val="000000"/>
                </a:solidFill>
                <a:effectLst/>
                <a:latin typeface="Frutiger W01"/>
              </a:endParaRPr>
            </a:p>
          </p:txBody>
        </p:sp>
      </p:grpSp>
      <p:sp>
        <p:nvSpPr>
          <p:cNvPr id="121" name="TextBox 120">
            <a:extLst>
              <a:ext uri="{FF2B5EF4-FFF2-40B4-BE49-F238E27FC236}">
                <a16:creationId xmlns:a16="http://schemas.microsoft.com/office/drawing/2014/main" id="{E3F5E57F-4EBC-0F17-C7D2-1E6A62296FE4}"/>
              </a:ext>
            </a:extLst>
          </p:cNvPr>
          <p:cNvSpPr txBox="1"/>
          <p:nvPr/>
        </p:nvSpPr>
        <p:spPr>
          <a:xfrm>
            <a:off x="8262618" y="1321459"/>
            <a:ext cx="3560197" cy="680956"/>
          </a:xfrm>
          <a:prstGeom prst="rect">
            <a:avLst/>
          </a:prstGeom>
          <a:noFill/>
        </p:spPr>
        <p:txBody>
          <a:bodyPr wrap="square" rtlCol="0">
            <a:spAutoFit/>
          </a:bodyPr>
          <a:lstStyle/>
          <a:p>
            <a:pPr algn="l"/>
            <a:r>
              <a:rPr lang="en-GB" sz="1275" spc="0" baseline="0" dirty="0">
                <a:ln/>
                <a:solidFill>
                  <a:srgbClr val="000000"/>
                </a:solidFill>
                <a:latin typeface="Calibri"/>
                <a:ea typeface="Calibri"/>
                <a:cs typeface="Calibri"/>
                <a:sym typeface="Calibri"/>
                <a:rtl val="0"/>
              </a:rPr>
              <a:t>Ipswich &amp; East Suffolk Alliance serves a population of approximately 417,361</a:t>
            </a:r>
          </a:p>
          <a:p>
            <a:pPr algn="l"/>
            <a:r>
              <a:rPr lang="en-GB" sz="1275" spc="0" baseline="0" dirty="0">
                <a:ln/>
                <a:solidFill>
                  <a:srgbClr val="000000"/>
                </a:solidFill>
                <a:latin typeface="Calibri"/>
                <a:ea typeface="Calibri"/>
                <a:cs typeface="Calibri"/>
                <a:sym typeface="Calibri"/>
                <a:rtl val="0"/>
              </a:rPr>
              <a:t>.</a:t>
            </a:r>
          </a:p>
        </p:txBody>
      </p:sp>
      <p:sp>
        <p:nvSpPr>
          <p:cNvPr id="123" name="TextBox 122">
            <a:extLst>
              <a:ext uri="{FF2B5EF4-FFF2-40B4-BE49-F238E27FC236}">
                <a16:creationId xmlns:a16="http://schemas.microsoft.com/office/drawing/2014/main" id="{4060E13B-A947-19D1-66DE-4BEF865E5DB3}"/>
              </a:ext>
            </a:extLst>
          </p:cNvPr>
          <p:cNvSpPr txBox="1"/>
          <p:nvPr/>
        </p:nvSpPr>
        <p:spPr>
          <a:xfrm>
            <a:off x="8262619" y="1789595"/>
            <a:ext cx="3415685" cy="484748"/>
          </a:xfrm>
          <a:prstGeom prst="rect">
            <a:avLst/>
          </a:prstGeom>
          <a:noFill/>
        </p:spPr>
        <p:txBody>
          <a:bodyPr wrap="square" rtlCol="0">
            <a:spAutoFit/>
          </a:bodyPr>
          <a:lstStyle/>
          <a:p>
            <a:pPr algn="l"/>
            <a:r>
              <a:rPr lang="en-GB" sz="1275" spc="0" baseline="0" dirty="0">
                <a:ln/>
                <a:solidFill>
                  <a:srgbClr val="000000"/>
                </a:solidFill>
                <a:latin typeface="Calibri"/>
                <a:ea typeface="Calibri"/>
                <a:cs typeface="Calibri"/>
                <a:sym typeface="Calibri"/>
                <a:rtl val="0"/>
              </a:rPr>
              <a:t>There are </a:t>
            </a:r>
            <a:r>
              <a:rPr lang="en-GB" sz="1275" dirty="0">
                <a:ln/>
                <a:solidFill>
                  <a:srgbClr val="000000"/>
                </a:solidFill>
                <a:latin typeface="Calibri"/>
                <a:ea typeface="Calibri"/>
                <a:cs typeface="Calibri"/>
                <a:sym typeface="Calibri"/>
                <a:rtl val="0"/>
              </a:rPr>
              <a:t>9</a:t>
            </a:r>
            <a:r>
              <a:rPr lang="en-GB" sz="1275" spc="0" baseline="0" dirty="0">
                <a:ln/>
                <a:solidFill>
                  <a:srgbClr val="000000"/>
                </a:solidFill>
                <a:latin typeface="Calibri"/>
                <a:ea typeface="Calibri"/>
                <a:cs typeface="Calibri"/>
                <a:sym typeface="Calibri"/>
                <a:rtl val="0"/>
              </a:rPr>
              <a:t> Primary Care Networks (PCNs) comprised of 34 practices</a:t>
            </a:r>
          </a:p>
        </p:txBody>
      </p:sp>
      <p:pic>
        <p:nvPicPr>
          <p:cNvPr id="134" name="Picture 133" descr="Graph showing population profile for suffolk">
            <a:hlinkClick r:id="rId37"/>
            <a:extLst>
              <a:ext uri="{FF2B5EF4-FFF2-40B4-BE49-F238E27FC236}">
                <a16:creationId xmlns:a16="http://schemas.microsoft.com/office/drawing/2014/main" id="{30AB0AD3-9A41-F12F-337E-B0D023EF4B18}"/>
              </a:ext>
            </a:extLst>
          </p:cNvPr>
          <p:cNvPicPr>
            <a:picLocks noChangeAspect="1"/>
          </p:cNvPicPr>
          <p:nvPr/>
        </p:nvPicPr>
        <p:blipFill>
          <a:blip r:embed="rId38"/>
          <a:stretch>
            <a:fillRect/>
          </a:stretch>
        </p:blipFill>
        <p:spPr>
          <a:xfrm>
            <a:off x="8082574" y="2414433"/>
            <a:ext cx="3920284" cy="2513882"/>
          </a:xfrm>
          <a:prstGeom prst="rect">
            <a:avLst/>
          </a:prstGeom>
        </p:spPr>
      </p:pic>
      <p:sp>
        <p:nvSpPr>
          <p:cNvPr id="6" name="TextBox 5">
            <a:extLst>
              <a:ext uri="{FF2B5EF4-FFF2-40B4-BE49-F238E27FC236}">
                <a16:creationId xmlns:a16="http://schemas.microsoft.com/office/drawing/2014/main" id="{0B0D4DDC-FA76-1FC0-3183-F2C393C14BE4}"/>
              </a:ext>
            </a:extLst>
          </p:cNvPr>
          <p:cNvSpPr txBox="1"/>
          <p:nvPr/>
        </p:nvSpPr>
        <p:spPr>
          <a:xfrm>
            <a:off x="9573547" y="4928315"/>
            <a:ext cx="1126836" cy="246221"/>
          </a:xfrm>
          <a:prstGeom prst="rect">
            <a:avLst/>
          </a:prstGeom>
          <a:noFill/>
        </p:spPr>
        <p:txBody>
          <a:bodyPr wrap="square" rtlCol="0">
            <a:spAutoFit/>
          </a:bodyPr>
          <a:lstStyle/>
          <a:p>
            <a:r>
              <a:rPr lang="en-GB" sz="1000" dirty="0"/>
              <a:t>Male  |  Female</a:t>
            </a:r>
          </a:p>
        </p:txBody>
      </p:sp>
      <p:sp>
        <p:nvSpPr>
          <p:cNvPr id="11" name="TextBox 10">
            <a:extLst>
              <a:ext uri="{FF2B5EF4-FFF2-40B4-BE49-F238E27FC236}">
                <a16:creationId xmlns:a16="http://schemas.microsoft.com/office/drawing/2014/main" id="{5BDCEAE2-8C0B-A823-7880-A992573A1BCE}"/>
              </a:ext>
            </a:extLst>
          </p:cNvPr>
          <p:cNvSpPr txBox="1"/>
          <p:nvPr/>
        </p:nvSpPr>
        <p:spPr>
          <a:xfrm>
            <a:off x="8262617" y="5536541"/>
            <a:ext cx="3415687" cy="400110"/>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For more information on Ipswich and east Alliance please visit: </a:t>
            </a:r>
            <a:r>
              <a:rPr kumimoji="0" lang="en-GB" sz="1000" b="0" i="0" u="none" strike="noStrike" kern="1200" cap="none" spc="0" normalizeH="0" baseline="0" noProof="0" dirty="0">
                <a:ln>
                  <a:noFill/>
                </a:ln>
                <a:solidFill>
                  <a:prstClr val="black"/>
                </a:solidFill>
                <a:effectLst/>
                <a:uLnTx/>
                <a:uFillTx/>
                <a:latin typeface="Aptos" panose="02110004020202020204"/>
                <a:ea typeface="+mn-ea"/>
                <a:cs typeface="+mn-cs"/>
                <a:hlinkClick r:id="rId39"/>
              </a:rPr>
              <a:t>Norfolk &amp; Suffolk ICB</a:t>
            </a:r>
            <a:endParaRPr lang="en-GB" sz="1000" dirty="0">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3E27CB7D-91A6-2F70-9C9B-BFAB30F5A795}"/>
              </a:ext>
            </a:extLst>
          </p:cNvPr>
          <p:cNvSpPr txBox="1"/>
          <p:nvPr/>
        </p:nvSpPr>
        <p:spPr>
          <a:xfrm>
            <a:off x="6661120" y="557571"/>
            <a:ext cx="1120604" cy="446276"/>
          </a:xfrm>
          <a:prstGeom prst="rect">
            <a:avLst/>
          </a:prstGeom>
          <a:solidFill>
            <a:schemeClr val="bg1"/>
          </a:solidFill>
          <a:effectLst>
            <a:softEdge rad="63500"/>
          </a:effectLst>
        </p:spPr>
        <p:txBody>
          <a:bodyPr wrap="square" rtlCol="0">
            <a:spAutoFit/>
          </a:bodyPr>
          <a:lstStyle/>
          <a:p>
            <a:pPr algn="r">
              <a:spcAft>
                <a:spcPts val="600"/>
              </a:spcAft>
            </a:pPr>
            <a:r>
              <a:rPr lang="en-GB" sz="600" dirty="0">
                <a:latin typeface="Arial" panose="020B0604020202020204" pitchFamily="34" charset="0"/>
                <a:cs typeface="Arial" panose="020B0604020202020204" pitchFamily="34" charset="0"/>
              </a:rPr>
              <a:t>Photo by Unknown Author, licensed under </a:t>
            </a:r>
            <a:r>
              <a:rPr lang="en-GB" sz="600" dirty="0">
                <a:latin typeface="Arial" panose="020B0604020202020204" pitchFamily="34" charset="0"/>
                <a:cs typeface="Arial" panose="020B0604020202020204" pitchFamily="34" charset="0"/>
                <a:hlinkClick r:id="rId40" tooltip="https://creativecommons.org/licenses/by-sa/3.0/"/>
              </a:rPr>
              <a:t>CC BY-SA</a:t>
            </a:r>
            <a:endParaRPr lang="en-GB" sz="600" dirty="0">
              <a:latin typeface="Arial" panose="020B0604020202020204" pitchFamily="34" charset="0"/>
              <a:cs typeface="Arial" panose="020B0604020202020204" pitchFamily="34" charset="0"/>
            </a:endParaRPr>
          </a:p>
          <a:p>
            <a:pPr algn="r">
              <a:spcAft>
                <a:spcPts val="600"/>
              </a:spcAft>
            </a:pPr>
            <a:endParaRPr lang="en-GB" sz="600" dirty="0"/>
          </a:p>
        </p:txBody>
      </p:sp>
      <p:pic>
        <p:nvPicPr>
          <p:cNvPr id="5" name="Picture 4" descr="A group of boats in a harbour">
            <a:extLst>
              <a:ext uri="{FF2B5EF4-FFF2-40B4-BE49-F238E27FC236}">
                <a16:creationId xmlns:a16="http://schemas.microsoft.com/office/drawing/2014/main" id="{B6D8BDFD-7005-83E3-0713-5D67AEB32E52}"/>
              </a:ext>
            </a:extLst>
          </p:cNvPr>
          <p:cNvPicPr>
            <a:picLocks noChangeAspect="1"/>
          </p:cNvPicPr>
          <p:nvPr/>
        </p:nvPicPr>
        <p:blipFill>
          <a:blip r:embed="rId41">
            <a:extLst>
              <a:ext uri="{28A0092B-C50C-407E-A947-70E740481C1C}">
                <a14:useLocalDpi xmlns:a14="http://schemas.microsoft.com/office/drawing/2010/main" val="0"/>
              </a:ext>
              <a:ext uri="{837473B0-CC2E-450A-ABE3-18F120FF3D39}">
                <a1611:picAttrSrcUrl xmlns:a1611="http://schemas.microsoft.com/office/drawing/2016/11/main" r:id="rId42"/>
              </a:ext>
            </a:extLst>
          </a:blip>
          <a:stretch>
            <a:fillRect/>
          </a:stretch>
        </p:blipFill>
        <p:spPr>
          <a:xfrm>
            <a:off x="4840758" y="101471"/>
            <a:ext cx="1897972" cy="1264821"/>
          </a:xfrm>
          <a:prstGeom prst="rect">
            <a:avLst/>
          </a:prstGeom>
          <a:effectLst>
            <a:softEdge rad="63500"/>
          </a:effectLst>
        </p:spPr>
      </p:pic>
      <p:sp>
        <p:nvSpPr>
          <p:cNvPr id="8" name="Rectangle 7">
            <a:extLst>
              <a:ext uri="{FF2B5EF4-FFF2-40B4-BE49-F238E27FC236}">
                <a16:creationId xmlns:a16="http://schemas.microsoft.com/office/drawing/2014/main" id="{4CC3554C-20E4-80EB-60BF-43642534210F}"/>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6173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fade">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1"/>
                                        </p:tgtEl>
                                        <p:attrNameLst>
                                          <p:attrName>style.visibility</p:attrName>
                                        </p:attrNameLst>
                                      </p:cBhvr>
                                      <p:to>
                                        <p:strVal val="visible"/>
                                      </p:to>
                                    </p:set>
                                    <p:animEffect transition="in" filter="fade">
                                      <p:cBhvr>
                                        <p:cTn id="15" dur="500"/>
                                        <p:tgtEl>
                                          <p:spTgt spid="12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3"/>
                                        </p:tgtEl>
                                        <p:attrNameLst>
                                          <p:attrName>style.visibility</p:attrName>
                                        </p:attrNameLst>
                                      </p:cBhvr>
                                      <p:to>
                                        <p:strVal val="visible"/>
                                      </p:to>
                                    </p:set>
                                    <p:animEffect transition="in" filter="fade">
                                      <p:cBhvr>
                                        <p:cTn id="18" dur="500"/>
                                        <p:tgtEl>
                                          <p:spTgt spid="123"/>
                                        </p:tgtEl>
                                      </p:cBhvr>
                                    </p:animEffect>
                                  </p:childTnLst>
                                </p:cTn>
                              </p:par>
                              <p:par>
                                <p:cTn id="19" presetID="10" presetClass="entr" presetSubtype="0" fill="hold" nodeType="withEffect">
                                  <p:stCondLst>
                                    <p:cond delay="0"/>
                                  </p:stCondLst>
                                  <p:childTnLst>
                                    <p:set>
                                      <p:cBhvr>
                                        <p:cTn id="20" dur="1" fill="hold">
                                          <p:stCondLst>
                                            <p:cond delay="0"/>
                                          </p:stCondLst>
                                        </p:cTn>
                                        <p:tgtEl>
                                          <p:spTgt spid="134"/>
                                        </p:tgtEl>
                                        <p:attrNameLst>
                                          <p:attrName>style.visibility</p:attrName>
                                        </p:attrNameLst>
                                      </p:cBhvr>
                                      <p:to>
                                        <p:strVal val="visible"/>
                                      </p:to>
                                    </p:set>
                                    <p:animEffect transition="in" filter="fade">
                                      <p:cBhvr>
                                        <p:cTn id="21" dur="500"/>
                                        <p:tgtEl>
                                          <p:spTgt spid="13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1" grpId="0"/>
      <p:bldP spid="123" grpId="0"/>
      <p:bldP spid="6"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C962D10-A928-2E8E-B5A7-F9625E1F5F45}"/>
            </a:ext>
          </a:extLst>
        </p:cNvPr>
        <p:cNvGrpSpPr/>
        <p:nvPr/>
      </p:nvGrpSpPr>
      <p:grpSpPr>
        <a:xfrm>
          <a:off x="0" y="0"/>
          <a:ext cx="0" cy="0"/>
          <a:chOff x="0" y="0"/>
          <a:chExt cx="0" cy="0"/>
        </a:xfrm>
      </p:grpSpPr>
      <p:sp useBgFill="1">
        <p:nvSpPr>
          <p:cNvPr id="69" name="Rectangle 68">
            <a:extLst>
              <a:ext uri="{FF2B5EF4-FFF2-40B4-BE49-F238E27FC236}">
                <a16:creationId xmlns:a16="http://schemas.microsoft.com/office/drawing/2014/main" id="{8833484A-FA12-5B59-173E-63CA0589F4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raining hub logo">
            <a:extLst>
              <a:ext uri="{FF2B5EF4-FFF2-40B4-BE49-F238E27FC236}">
                <a16:creationId xmlns:a16="http://schemas.microsoft.com/office/drawing/2014/main" id="{08088F93-2218-180E-F22E-6F607C3941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
        <p:nvSpPr>
          <p:cNvPr id="110" name="TextBox 109">
            <a:extLst>
              <a:ext uri="{FF2B5EF4-FFF2-40B4-BE49-F238E27FC236}">
                <a16:creationId xmlns:a16="http://schemas.microsoft.com/office/drawing/2014/main" id="{66B40B2A-3386-7C54-0EEB-D273F253C190}"/>
              </a:ext>
            </a:extLst>
          </p:cNvPr>
          <p:cNvSpPr txBox="1"/>
          <p:nvPr/>
        </p:nvSpPr>
        <p:spPr>
          <a:xfrm>
            <a:off x="750440" y="309402"/>
            <a:ext cx="2012950" cy="707886"/>
          </a:xfrm>
          <a:prstGeom prst="rect">
            <a:avLst/>
          </a:prstGeom>
          <a:noFill/>
        </p:spPr>
        <p:txBody>
          <a:bodyPr wrap="square" rtlCol="0">
            <a:spAutoFit/>
          </a:bodyPr>
          <a:lstStyle/>
          <a:p>
            <a:r>
              <a:rPr lang="en-GB" sz="4000" dirty="0"/>
              <a:t>Suffolk</a:t>
            </a:r>
          </a:p>
        </p:txBody>
      </p:sp>
      <p:sp>
        <p:nvSpPr>
          <p:cNvPr id="2" name="Title 1">
            <a:extLst>
              <a:ext uri="{FF2B5EF4-FFF2-40B4-BE49-F238E27FC236}">
                <a16:creationId xmlns:a16="http://schemas.microsoft.com/office/drawing/2014/main" id="{E6FFCEE4-BE25-00D5-7D3D-6EE1EE0BF674}"/>
              </a:ext>
            </a:extLst>
          </p:cNvPr>
          <p:cNvSpPr>
            <a:spLocks noGrp="1"/>
          </p:cNvSpPr>
          <p:nvPr>
            <p:ph type="title"/>
          </p:nvPr>
        </p:nvSpPr>
        <p:spPr>
          <a:xfrm>
            <a:off x="761356" y="931299"/>
            <a:ext cx="2956560" cy="541133"/>
          </a:xfrm>
        </p:spPr>
        <p:txBody>
          <a:bodyPr vert="horz" lIns="91440" tIns="45720" rIns="91440" bIns="45720" rtlCol="0" anchor="ctr">
            <a:normAutofit/>
          </a:bodyPr>
          <a:lstStyle/>
          <a:p>
            <a:r>
              <a:rPr lang="en-US" sz="1600" dirty="0"/>
              <a:t>West Suffolk Alliance</a:t>
            </a:r>
          </a:p>
        </p:txBody>
      </p:sp>
      <p:grpSp>
        <p:nvGrpSpPr>
          <p:cNvPr id="108" name="Group 107" descr="List of West Suffolk GP practices and PCNs">
            <a:extLst>
              <a:ext uri="{FF2B5EF4-FFF2-40B4-BE49-F238E27FC236}">
                <a16:creationId xmlns:a16="http://schemas.microsoft.com/office/drawing/2014/main" id="{96DBD4EA-A110-9DE4-0326-AAE7517DC69C}"/>
              </a:ext>
            </a:extLst>
          </p:cNvPr>
          <p:cNvGrpSpPr/>
          <p:nvPr/>
        </p:nvGrpSpPr>
        <p:grpSpPr>
          <a:xfrm>
            <a:off x="838199" y="1540519"/>
            <a:ext cx="6888481" cy="3992930"/>
            <a:chOff x="853440" y="1745462"/>
            <a:chExt cx="5854157" cy="3098099"/>
          </a:xfrm>
          <a:solidFill>
            <a:srgbClr val="F0CCDB"/>
          </a:solidFill>
        </p:grpSpPr>
        <p:sp>
          <p:nvSpPr>
            <p:cNvPr id="101" name="TextBox 100">
              <a:extLst>
                <a:ext uri="{FF2B5EF4-FFF2-40B4-BE49-F238E27FC236}">
                  <a16:creationId xmlns:a16="http://schemas.microsoft.com/office/drawing/2014/main" id="{D6C318BD-6F1C-12C5-E70F-0C5F6D114A3E}"/>
                </a:ext>
              </a:extLst>
            </p:cNvPr>
            <p:cNvSpPr txBox="1"/>
            <p:nvPr/>
          </p:nvSpPr>
          <p:spPr>
            <a:xfrm>
              <a:off x="853440" y="1745462"/>
              <a:ext cx="2999128" cy="1217893"/>
            </a:xfrm>
            <a:prstGeom prst="rect">
              <a:avLst/>
            </a:prstGeom>
            <a:grpFill/>
          </p:spPr>
          <p:txBody>
            <a:bodyPr wrap="square">
              <a:spAutoFit/>
            </a:bodyPr>
            <a:lstStyle/>
            <a:p>
              <a:pPr indent="0" algn="l">
                <a:buNone/>
              </a:pPr>
              <a:endParaRPr lang="en-GB" sz="1200" b="1" i="0" dirty="0">
                <a:solidFill>
                  <a:srgbClr val="000000"/>
                </a:solidFill>
                <a:effectLst/>
                <a:latin typeface="Frutiger W01"/>
              </a:endParaRPr>
            </a:p>
            <a:p>
              <a:pPr indent="0" algn="l">
                <a:buNone/>
              </a:pPr>
              <a:r>
                <a:rPr lang="en-GB" sz="1200" b="1" i="0" dirty="0">
                  <a:solidFill>
                    <a:srgbClr val="000000"/>
                  </a:solidFill>
                  <a:effectLst/>
                  <a:latin typeface="Frutiger W01"/>
                </a:rPr>
                <a:t>Blackbourne Primary Care Network </a:t>
              </a:r>
            </a:p>
            <a:p>
              <a:pPr marL="0" marR="0" indent="0" algn="l"/>
              <a:r>
                <a:rPr lang="en-GB" sz="1200" b="0" i="0" dirty="0" err="1">
                  <a:solidFill>
                    <a:srgbClr val="0058AD"/>
                  </a:solidFill>
                  <a:effectLst/>
                  <a:latin typeface="Frutiger W01"/>
                  <a:hlinkClick r:id="rId3"/>
                </a:rPr>
                <a:t>Botesdale</a:t>
              </a:r>
              <a:r>
                <a:rPr lang="en-GB" sz="1200" b="0" i="0" dirty="0">
                  <a:solidFill>
                    <a:srgbClr val="0058AD"/>
                  </a:solidFill>
                  <a:effectLst/>
                  <a:latin typeface="Frutiger W01"/>
                  <a:hlinkClick r:id="rId3"/>
                </a:rPr>
                <a:t> Health Centre</a:t>
              </a:r>
              <a:endParaRPr lang="en-GB" sz="1200" b="0" i="0" dirty="0">
                <a:solidFill>
                  <a:srgbClr val="000000"/>
                </a:solidFill>
                <a:effectLst/>
                <a:latin typeface="Frutiger W01"/>
              </a:endParaRPr>
            </a:p>
            <a:p>
              <a:pPr marL="0" marR="0" indent="0" algn="l"/>
              <a:r>
                <a:rPr lang="en-GB" sz="1200" b="0" i="0" dirty="0" err="1">
                  <a:solidFill>
                    <a:srgbClr val="0058AD"/>
                  </a:solidFill>
                  <a:effectLst/>
                  <a:latin typeface="Frutiger W01"/>
                  <a:hlinkClick r:id="rId4"/>
                </a:rPr>
                <a:t>Ixworth</a:t>
              </a:r>
              <a:r>
                <a:rPr lang="en-GB" sz="1200" b="0" i="0" dirty="0">
                  <a:solidFill>
                    <a:srgbClr val="0058AD"/>
                  </a:solidFill>
                  <a:effectLst/>
                  <a:latin typeface="Frutiger W01"/>
                  <a:hlinkClick r:id="rId4"/>
                </a:rPr>
                <a:t>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5"/>
                </a:rPr>
                <a:t>Stanton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6"/>
                </a:rPr>
                <a:t>Woolpit Health Centre</a:t>
              </a:r>
              <a:endParaRPr lang="en-GB" sz="1200" b="0" i="0" dirty="0">
                <a:solidFill>
                  <a:srgbClr val="0058AD"/>
                </a:solidFill>
                <a:effectLst/>
                <a:latin typeface="Frutiger W01"/>
              </a:endParaRPr>
            </a:p>
            <a:p>
              <a:pPr marL="0" marR="0" indent="0" algn="l">
                <a:buFont typeface="Arial" panose="020B0604020202020204" pitchFamily="34" charset="0"/>
                <a:buChar char="•"/>
              </a:pPr>
              <a:endParaRPr lang="en-GB" sz="1200" dirty="0">
                <a:solidFill>
                  <a:srgbClr val="0058AD"/>
                </a:solidFill>
                <a:latin typeface="Frutiger W01"/>
              </a:endParaRPr>
            </a:p>
            <a:p>
              <a:pPr marL="0" marR="0" indent="0" algn="l">
                <a:buFont typeface="Arial" panose="020B0604020202020204" pitchFamily="34" charset="0"/>
                <a:buChar char="•"/>
              </a:pPr>
              <a:endParaRPr lang="en-GB" sz="1200" b="0" i="0" dirty="0">
                <a:solidFill>
                  <a:srgbClr val="000000"/>
                </a:solidFill>
                <a:effectLst/>
                <a:latin typeface="Frutiger W01"/>
              </a:endParaRPr>
            </a:p>
          </p:txBody>
        </p:sp>
        <p:sp>
          <p:nvSpPr>
            <p:cNvPr id="103" name="TextBox 102">
              <a:extLst>
                <a:ext uri="{FF2B5EF4-FFF2-40B4-BE49-F238E27FC236}">
                  <a16:creationId xmlns:a16="http://schemas.microsoft.com/office/drawing/2014/main" id="{3EAB3A51-23AA-D140-61A7-1EBF5ADBCFA4}"/>
                </a:ext>
              </a:extLst>
            </p:cNvPr>
            <p:cNvSpPr txBox="1"/>
            <p:nvPr/>
          </p:nvSpPr>
          <p:spPr>
            <a:xfrm>
              <a:off x="3852568" y="1745462"/>
              <a:ext cx="2855029" cy="1683559"/>
            </a:xfrm>
            <a:prstGeom prst="rect">
              <a:avLst/>
            </a:prstGeom>
            <a:grpFill/>
          </p:spPr>
          <p:txBody>
            <a:bodyPr wrap="square">
              <a:spAutoFit/>
            </a:bodyPr>
            <a:lstStyle/>
            <a:p>
              <a:pPr indent="0" algn="l">
                <a:buNone/>
              </a:pPr>
              <a:endParaRPr lang="en-GB" sz="1200" b="1" i="0" dirty="0">
                <a:solidFill>
                  <a:srgbClr val="000000"/>
                </a:solidFill>
                <a:effectLst/>
                <a:latin typeface="Frutiger W01"/>
              </a:endParaRPr>
            </a:p>
            <a:p>
              <a:pPr indent="0" algn="l">
                <a:buNone/>
              </a:pPr>
              <a:r>
                <a:rPr lang="en-GB" sz="1200" b="1" i="0" dirty="0">
                  <a:solidFill>
                    <a:srgbClr val="000000"/>
                  </a:solidFill>
                  <a:effectLst/>
                  <a:latin typeface="Frutiger W01"/>
                </a:rPr>
                <a:t>Bury St Edmunds Primary Care Network  </a:t>
              </a:r>
            </a:p>
            <a:p>
              <a:pPr marL="0" marR="0" indent="0" algn="l">
                <a:lnSpc>
                  <a:spcPts val="1800"/>
                </a:lnSpc>
              </a:pPr>
              <a:r>
                <a:rPr lang="en-GB" sz="1200" b="0" i="0" dirty="0">
                  <a:solidFill>
                    <a:srgbClr val="0058AD"/>
                  </a:solidFill>
                  <a:effectLst/>
                  <a:latin typeface="Frutiger W01"/>
                  <a:hlinkClick r:id="rId7"/>
                </a:rPr>
                <a:t>Angel Hill General Practice</a:t>
              </a:r>
              <a:endParaRPr lang="en-GB" sz="1200" b="0" i="0" dirty="0">
                <a:solidFill>
                  <a:srgbClr val="000000"/>
                </a:solidFill>
                <a:effectLst/>
                <a:latin typeface="Frutiger W01"/>
              </a:endParaRPr>
            </a:p>
            <a:p>
              <a:pPr marL="0" marR="0" indent="0" algn="l">
                <a:lnSpc>
                  <a:spcPts val="1800"/>
                </a:lnSpc>
              </a:pPr>
              <a:r>
                <a:rPr lang="en-GB" sz="1200" b="0" i="0" dirty="0">
                  <a:solidFill>
                    <a:srgbClr val="0058AD"/>
                  </a:solidFill>
                  <a:effectLst/>
                  <a:latin typeface="Frutiger W01"/>
                  <a:hlinkClick r:id="rId8"/>
                </a:rPr>
                <a:t>Guildhall and Barrow Surgery</a:t>
              </a:r>
              <a:endParaRPr lang="en-GB" sz="1200" b="0" i="0" dirty="0">
                <a:solidFill>
                  <a:srgbClr val="000000"/>
                </a:solidFill>
                <a:effectLst/>
                <a:latin typeface="Frutiger W01"/>
              </a:endParaRPr>
            </a:p>
            <a:p>
              <a:pPr marL="0" marR="0" indent="0" algn="l">
                <a:lnSpc>
                  <a:spcPts val="1800"/>
                </a:lnSpc>
              </a:pPr>
              <a:r>
                <a:rPr lang="en-GB" sz="1200" b="0" i="0" dirty="0">
                  <a:solidFill>
                    <a:srgbClr val="0058AD"/>
                  </a:solidFill>
                  <a:effectLst/>
                  <a:latin typeface="Frutiger W01"/>
                  <a:hlinkClick r:id="rId9"/>
                </a:rPr>
                <a:t>Mount Farm Surgery</a:t>
              </a:r>
              <a:endParaRPr lang="en-GB" sz="1200" b="0" i="0" dirty="0">
                <a:solidFill>
                  <a:srgbClr val="000000"/>
                </a:solidFill>
                <a:effectLst/>
                <a:latin typeface="Frutiger W01"/>
              </a:endParaRPr>
            </a:p>
            <a:p>
              <a:pPr marL="0" marR="0" indent="0" algn="l">
                <a:lnSpc>
                  <a:spcPts val="1800"/>
                </a:lnSpc>
              </a:pPr>
              <a:r>
                <a:rPr lang="en-GB" sz="1200" b="0" i="0" dirty="0">
                  <a:solidFill>
                    <a:srgbClr val="0058AD"/>
                  </a:solidFill>
                  <a:effectLst/>
                  <a:latin typeface="Frutiger W01"/>
                  <a:hlinkClick r:id="rId10"/>
                </a:rPr>
                <a:t>Swan Surgery</a:t>
              </a:r>
              <a:endParaRPr lang="en-GB" sz="1200" b="0" i="0" dirty="0">
                <a:solidFill>
                  <a:srgbClr val="000000"/>
                </a:solidFill>
                <a:effectLst/>
                <a:latin typeface="Frutiger W01"/>
              </a:endParaRPr>
            </a:p>
            <a:p>
              <a:pPr marL="0" marR="0" indent="0" algn="l">
                <a:lnSpc>
                  <a:spcPts val="1800"/>
                </a:lnSpc>
              </a:pPr>
              <a:r>
                <a:rPr lang="en-GB" sz="1200" b="0" i="0" dirty="0">
                  <a:solidFill>
                    <a:srgbClr val="0058AD"/>
                  </a:solidFill>
                  <a:effectLst/>
                  <a:latin typeface="Frutiger W01"/>
                  <a:hlinkClick r:id="rId11"/>
                </a:rPr>
                <a:t>Victoria Surgery</a:t>
              </a:r>
              <a:endParaRPr lang="en-GB" sz="1200" b="0" i="0" dirty="0">
                <a:solidFill>
                  <a:srgbClr val="0058AD"/>
                </a:solidFill>
                <a:effectLst/>
                <a:latin typeface="Frutiger W01"/>
              </a:endParaRPr>
            </a:p>
            <a:p>
              <a:pPr marL="0" marR="0" indent="0" algn="l">
                <a:buFont typeface="Arial" panose="020B0604020202020204" pitchFamily="34" charset="0"/>
                <a:buChar char="•"/>
              </a:pPr>
              <a:endParaRPr lang="en-GB" sz="1200" dirty="0">
                <a:solidFill>
                  <a:srgbClr val="0058AD"/>
                </a:solidFill>
                <a:latin typeface="Frutiger W01"/>
              </a:endParaRPr>
            </a:p>
            <a:p>
              <a:pPr marL="0" marR="0" indent="0" algn="l">
                <a:buFont typeface="Arial" panose="020B0604020202020204" pitchFamily="34" charset="0"/>
                <a:buChar char="•"/>
              </a:pPr>
              <a:endParaRPr lang="en-GB" sz="1200" b="0" i="0" dirty="0">
                <a:solidFill>
                  <a:srgbClr val="0058AD"/>
                </a:solidFill>
                <a:effectLst/>
                <a:latin typeface="Frutiger W01"/>
              </a:endParaRPr>
            </a:p>
            <a:p>
              <a:pPr marL="0" marR="0" indent="0" algn="l">
                <a:buFont typeface="Arial" panose="020B0604020202020204" pitchFamily="34" charset="0"/>
                <a:buChar char="•"/>
              </a:pPr>
              <a:endParaRPr lang="en-GB" sz="1200" b="0" i="0" dirty="0">
                <a:solidFill>
                  <a:srgbClr val="000000"/>
                </a:solidFill>
                <a:effectLst/>
                <a:latin typeface="Frutiger W01"/>
              </a:endParaRPr>
            </a:p>
          </p:txBody>
        </p:sp>
        <p:sp>
          <p:nvSpPr>
            <p:cNvPr id="105" name="TextBox 104">
              <a:extLst>
                <a:ext uri="{FF2B5EF4-FFF2-40B4-BE49-F238E27FC236}">
                  <a16:creationId xmlns:a16="http://schemas.microsoft.com/office/drawing/2014/main" id="{69BD3735-B4D5-035D-7E65-1F9BCD4E806F}"/>
                </a:ext>
              </a:extLst>
            </p:cNvPr>
            <p:cNvSpPr txBox="1"/>
            <p:nvPr/>
          </p:nvSpPr>
          <p:spPr>
            <a:xfrm>
              <a:off x="3852568" y="3339105"/>
              <a:ext cx="2855028" cy="1504456"/>
            </a:xfrm>
            <a:prstGeom prst="rect">
              <a:avLst/>
            </a:prstGeom>
            <a:grpFill/>
          </p:spPr>
          <p:txBody>
            <a:bodyPr wrap="square">
              <a:spAutoFit/>
            </a:bodyPr>
            <a:lstStyle/>
            <a:p>
              <a:pPr indent="0" algn="l">
                <a:buNone/>
              </a:pPr>
              <a:r>
                <a:rPr lang="en-GB" sz="1200" b="1" i="0" dirty="0">
                  <a:solidFill>
                    <a:srgbClr val="000000"/>
                  </a:solidFill>
                  <a:effectLst/>
                  <a:latin typeface="Frutiger W01"/>
                </a:rPr>
                <a:t>Forest Heath Primary Care Network</a:t>
              </a:r>
            </a:p>
            <a:p>
              <a:pPr marL="0" marR="0" indent="0" algn="l"/>
              <a:r>
                <a:rPr lang="en-GB" sz="1200" b="0" i="0" dirty="0">
                  <a:solidFill>
                    <a:srgbClr val="0058AD"/>
                  </a:solidFill>
                  <a:effectLst/>
                  <a:latin typeface="Frutiger W01"/>
                  <a:hlinkClick r:id="rId12"/>
                </a:rPr>
                <a:t>Brandon Medical Practice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3"/>
                </a:rPr>
                <a:t>Forest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4"/>
                </a:rPr>
                <a:t>Lakenheath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5"/>
                </a:rPr>
                <a:t>Market Cross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6"/>
                </a:rPr>
                <a:t>Oakfield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7"/>
                </a:rPr>
                <a:t>Orchard House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8"/>
                </a:rPr>
                <a:t>The Reynard Surgery</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19"/>
                </a:rPr>
                <a:t>The Rookery Medical Centre</a:t>
              </a:r>
              <a:endParaRPr lang="en-GB" sz="1200" b="0" i="0" dirty="0">
                <a:solidFill>
                  <a:srgbClr val="0058AD"/>
                </a:solidFill>
                <a:effectLst/>
                <a:latin typeface="Frutiger W01"/>
              </a:endParaRPr>
            </a:p>
            <a:p>
              <a:pPr marL="0" marR="0" indent="0" algn="l"/>
              <a:endParaRPr lang="en-GB" sz="1200" b="0" i="0" dirty="0">
                <a:solidFill>
                  <a:srgbClr val="000000"/>
                </a:solidFill>
                <a:effectLst/>
                <a:latin typeface="Frutiger W01"/>
              </a:endParaRPr>
            </a:p>
          </p:txBody>
        </p:sp>
        <p:sp>
          <p:nvSpPr>
            <p:cNvPr id="107" name="TextBox 106">
              <a:extLst>
                <a:ext uri="{FF2B5EF4-FFF2-40B4-BE49-F238E27FC236}">
                  <a16:creationId xmlns:a16="http://schemas.microsoft.com/office/drawing/2014/main" id="{9F27AF40-A87B-6081-FBCF-1E6CE6F37507}"/>
                </a:ext>
              </a:extLst>
            </p:cNvPr>
            <p:cNvSpPr txBox="1"/>
            <p:nvPr/>
          </p:nvSpPr>
          <p:spPr>
            <a:xfrm>
              <a:off x="853440" y="2765977"/>
              <a:ext cx="2999128" cy="2077583"/>
            </a:xfrm>
            <a:prstGeom prst="rect">
              <a:avLst/>
            </a:prstGeom>
            <a:grpFill/>
          </p:spPr>
          <p:txBody>
            <a:bodyPr wrap="square">
              <a:spAutoFit/>
            </a:bodyPr>
            <a:lstStyle/>
            <a:p>
              <a:pPr indent="0" algn="l">
                <a:buNone/>
              </a:pPr>
              <a:r>
                <a:rPr lang="en-GB" sz="1200" b="1" i="0" dirty="0">
                  <a:solidFill>
                    <a:srgbClr val="000000"/>
                  </a:solidFill>
                  <a:effectLst/>
                  <a:latin typeface="Frutiger W01"/>
                </a:rPr>
                <a:t>Haverhill Primary Care Network</a:t>
              </a:r>
            </a:p>
            <a:p>
              <a:pPr marL="0" marR="0" indent="0" algn="l"/>
              <a:r>
                <a:rPr lang="en-GB" sz="1200" b="0" i="0" dirty="0">
                  <a:solidFill>
                    <a:srgbClr val="0058AD"/>
                  </a:solidFill>
                  <a:effectLst/>
                  <a:latin typeface="Frutiger W01"/>
                  <a:hlinkClick r:id="rId20"/>
                </a:rPr>
                <a:t>Haverhill Family Practice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21"/>
                </a:rPr>
                <a:t>Unity Healthcare</a:t>
              </a:r>
              <a:endParaRPr lang="en-GB" sz="1200" b="0" i="0" dirty="0">
                <a:solidFill>
                  <a:srgbClr val="000000"/>
                </a:solidFill>
                <a:effectLst/>
                <a:latin typeface="Frutiger W01"/>
              </a:endParaRPr>
            </a:p>
            <a:p>
              <a:pPr indent="0" algn="l">
                <a:buNone/>
              </a:pPr>
              <a:endParaRPr lang="en-GB" sz="1200" b="1" i="0" dirty="0">
                <a:solidFill>
                  <a:srgbClr val="000000"/>
                </a:solidFill>
                <a:effectLst/>
                <a:latin typeface="Frutiger W01"/>
              </a:endParaRPr>
            </a:p>
            <a:p>
              <a:pPr indent="0" algn="l">
                <a:buNone/>
              </a:pPr>
              <a:endParaRPr lang="en-GB" sz="1200" b="1" i="0" dirty="0">
                <a:solidFill>
                  <a:srgbClr val="000000"/>
                </a:solidFill>
                <a:effectLst/>
                <a:latin typeface="Frutiger W01"/>
              </a:endParaRPr>
            </a:p>
            <a:p>
              <a:pPr indent="0" algn="l">
                <a:buNone/>
              </a:pPr>
              <a:r>
                <a:rPr lang="en-GB" sz="1200" b="1" i="0" dirty="0">
                  <a:solidFill>
                    <a:srgbClr val="000000"/>
                  </a:solidFill>
                  <a:effectLst/>
                  <a:latin typeface="Frutiger W01"/>
                </a:rPr>
                <a:t>Sudbury Primary Care Network</a:t>
              </a:r>
            </a:p>
            <a:p>
              <a:pPr marL="0" marR="0" indent="0" algn="l"/>
              <a:r>
                <a:rPr lang="en-GB" sz="1200" b="0" i="0" dirty="0">
                  <a:solidFill>
                    <a:srgbClr val="0058AD"/>
                  </a:solidFill>
                  <a:effectLst/>
                  <a:latin typeface="Frutiger W01"/>
                  <a:hlinkClick r:id="rId22"/>
                </a:rPr>
                <a:t>Hardwicke House Group Practice</a:t>
              </a:r>
              <a:endParaRPr lang="en-GB" sz="1200" b="0" i="0" dirty="0">
                <a:solidFill>
                  <a:srgbClr val="000000"/>
                </a:solidFill>
                <a:effectLst/>
                <a:latin typeface="Frutiger W01"/>
              </a:endParaRPr>
            </a:p>
            <a:p>
              <a:pPr marL="0" marR="0" indent="0" algn="l"/>
              <a:r>
                <a:rPr lang="en-GB" sz="1200" b="0" i="0" dirty="0">
                  <a:solidFill>
                    <a:srgbClr val="0058AD"/>
                  </a:solidFill>
                  <a:effectLst/>
                  <a:latin typeface="Frutiger W01"/>
                  <a:hlinkClick r:id="rId23"/>
                </a:rPr>
                <a:t>Siam Surgery</a:t>
              </a:r>
              <a:endParaRPr lang="en-GB" sz="1200" b="0" i="0" dirty="0">
                <a:solidFill>
                  <a:srgbClr val="000000"/>
                </a:solidFill>
                <a:effectLst/>
                <a:latin typeface="Frutiger W01"/>
              </a:endParaRPr>
            </a:p>
            <a:p>
              <a:pPr indent="0" algn="l">
                <a:buNone/>
              </a:pPr>
              <a:endParaRPr lang="en-GB" sz="1200" b="1" i="0" dirty="0">
                <a:solidFill>
                  <a:srgbClr val="000000"/>
                </a:solidFill>
                <a:effectLst/>
                <a:latin typeface="Frutiger W01"/>
              </a:endParaRPr>
            </a:p>
            <a:p>
              <a:pPr indent="0" algn="l">
                <a:buNone/>
              </a:pPr>
              <a:endParaRPr lang="en-GB" sz="1200" b="1" i="0" dirty="0">
                <a:solidFill>
                  <a:srgbClr val="000000"/>
                </a:solidFill>
                <a:effectLst/>
                <a:latin typeface="Frutiger W01"/>
              </a:endParaRPr>
            </a:p>
            <a:p>
              <a:pPr indent="0" algn="l">
                <a:buNone/>
              </a:pPr>
              <a:r>
                <a:rPr lang="en-GB" sz="1200" b="1" i="0" dirty="0">
                  <a:solidFill>
                    <a:srgbClr val="000000"/>
                  </a:solidFill>
                  <a:effectLst/>
                  <a:latin typeface="Frutiger W01"/>
                </a:rPr>
                <a:t>West Suffolk Rural Primary Care Network</a:t>
              </a:r>
            </a:p>
            <a:p>
              <a:pPr marL="0" marR="0" indent="0" algn="l"/>
              <a:r>
                <a:rPr lang="en-GB" sz="1200" b="0" i="0" dirty="0">
                  <a:solidFill>
                    <a:srgbClr val="0058AD"/>
                  </a:solidFill>
                  <a:effectLst/>
                  <a:latin typeface="Frutiger W01"/>
                  <a:hlinkClick r:id="rId24"/>
                </a:rPr>
                <a:t>Clare Guildhall Surgery</a:t>
              </a:r>
              <a:endParaRPr lang="en-GB" sz="1200" b="0" i="0" dirty="0">
                <a:solidFill>
                  <a:srgbClr val="000000"/>
                </a:solidFill>
                <a:effectLst/>
                <a:latin typeface="Frutiger W01"/>
              </a:endParaRPr>
            </a:p>
            <a:p>
              <a:pPr marL="0" marR="0" indent="0" algn="l"/>
              <a:r>
                <a:rPr lang="en-GB" sz="1200" b="0" i="0" dirty="0" err="1">
                  <a:solidFill>
                    <a:srgbClr val="0058AD"/>
                  </a:solidFill>
                  <a:effectLst/>
                  <a:latin typeface="Frutiger W01"/>
                  <a:hlinkClick r:id="rId25"/>
                </a:rPr>
                <a:t>Wickhambrook</a:t>
              </a:r>
              <a:r>
                <a:rPr lang="en-GB" sz="1200" b="0" i="0" dirty="0">
                  <a:solidFill>
                    <a:srgbClr val="0058AD"/>
                  </a:solidFill>
                  <a:effectLst/>
                  <a:latin typeface="Frutiger W01"/>
                  <a:hlinkClick r:id="rId25"/>
                </a:rPr>
                <a:t> Surgery</a:t>
              </a:r>
              <a:endParaRPr lang="en-GB" sz="1200" b="0" i="0" dirty="0">
                <a:solidFill>
                  <a:srgbClr val="0058AD"/>
                </a:solidFill>
                <a:effectLst/>
                <a:latin typeface="Frutiger W01"/>
              </a:endParaRPr>
            </a:p>
            <a:p>
              <a:pPr marL="0" marR="0" indent="0" algn="l"/>
              <a:endParaRPr lang="en-GB" sz="1200" b="0" i="0" dirty="0">
                <a:solidFill>
                  <a:srgbClr val="000000"/>
                </a:solidFill>
                <a:effectLst/>
                <a:latin typeface="Frutiger W01"/>
              </a:endParaRPr>
            </a:p>
          </p:txBody>
        </p:sp>
      </p:grpSp>
      <p:sp>
        <p:nvSpPr>
          <p:cNvPr id="99" name="Text Box 4">
            <a:extLst>
              <a:ext uri="{FF2B5EF4-FFF2-40B4-BE49-F238E27FC236}">
                <a16:creationId xmlns:a16="http://schemas.microsoft.com/office/drawing/2014/main" id="{BC798FA8-B70D-1CDD-84DF-726B10FE4DEA}"/>
              </a:ext>
            </a:extLst>
          </p:cNvPr>
          <p:cNvSpPr txBox="1"/>
          <p:nvPr/>
        </p:nvSpPr>
        <p:spPr>
          <a:xfrm>
            <a:off x="8158209" y="1540519"/>
            <a:ext cx="3395137" cy="64716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pPr>
            <a:r>
              <a:rPr lang="en-GB" sz="1200" dirty="0">
                <a:effectLst/>
                <a:latin typeface="Arial" panose="020B0604020202020204" pitchFamily="34" charset="0"/>
                <a:ea typeface="Calibri" panose="020F0502020204030204" pitchFamily="34" charset="0"/>
                <a:cs typeface="Calibri" panose="020F0502020204030204" pitchFamily="34" charset="0"/>
              </a:rPr>
              <a:t>West Suffolk serves a population of approximately 280,454. </a:t>
            </a:r>
          </a:p>
          <a:p>
            <a:pPr>
              <a:lnSpc>
                <a:spcPct val="115000"/>
              </a:lnSpc>
            </a:pPr>
            <a:endParaRPr lang="en-GB" sz="1200" dirty="0">
              <a:latin typeface="Arial" panose="020B0604020202020204" pitchFamily="34" charset="0"/>
              <a:ea typeface="Calibri" panose="020F0502020204030204" pitchFamily="34" charset="0"/>
              <a:cs typeface="Calibri" panose="020F0502020204030204" pitchFamily="34" charset="0"/>
            </a:endParaRPr>
          </a:p>
          <a:p>
            <a:pPr>
              <a:lnSpc>
                <a:spcPct val="115000"/>
              </a:lnSpc>
            </a:pPr>
            <a:r>
              <a:rPr lang="en-GB" sz="1200" dirty="0">
                <a:latin typeface="Arial" panose="020B0604020202020204" pitchFamily="34" charset="0"/>
                <a:ea typeface="Calibri" panose="020F0502020204030204" pitchFamily="34" charset="0"/>
                <a:cs typeface="Calibri" panose="020F0502020204030204" pitchFamily="34" charset="0"/>
              </a:rPr>
              <a:t>There are 6 PCNs comprised of 23 practices</a:t>
            </a:r>
            <a:endParaRPr lang="en-GB" sz="1200" dirty="0">
              <a:effectLst/>
              <a:latin typeface="Arial" panose="020B0604020202020204" pitchFamily="34" charset="0"/>
              <a:ea typeface="Calibri" panose="020F0502020204030204" pitchFamily="34" charset="0"/>
              <a:cs typeface="Calibri" panose="020F0502020204030204" pitchFamily="34" charset="0"/>
            </a:endParaRPr>
          </a:p>
        </p:txBody>
      </p:sp>
      <p:pic>
        <p:nvPicPr>
          <p:cNvPr id="7" name="Picture 6" descr="Graph of population profile for west suffolk">
            <a:hlinkClick r:id="rId26"/>
            <a:extLst>
              <a:ext uri="{FF2B5EF4-FFF2-40B4-BE49-F238E27FC236}">
                <a16:creationId xmlns:a16="http://schemas.microsoft.com/office/drawing/2014/main" id="{BD767CA7-7420-6D00-0286-BD9B63B2B49F}"/>
              </a:ext>
            </a:extLst>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7986856" y="2573009"/>
            <a:ext cx="3737842" cy="2396891"/>
          </a:xfrm>
          <a:prstGeom prst="rect">
            <a:avLst/>
          </a:prstGeom>
        </p:spPr>
      </p:pic>
      <p:sp>
        <p:nvSpPr>
          <p:cNvPr id="9" name="TextBox 8">
            <a:extLst>
              <a:ext uri="{FF2B5EF4-FFF2-40B4-BE49-F238E27FC236}">
                <a16:creationId xmlns:a16="http://schemas.microsoft.com/office/drawing/2014/main" id="{935B27DD-A6FF-7F64-63B1-7D6ADD659C12}"/>
              </a:ext>
            </a:extLst>
          </p:cNvPr>
          <p:cNvSpPr txBox="1"/>
          <p:nvPr/>
        </p:nvSpPr>
        <p:spPr>
          <a:xfrm>
            <a:off x="9413566" y="4969900"/>
            <a:ext cx="1126836" cy="246221"/>
          </a:xfrm>
          <a:prstGeom prst="rect">
            <a:avLst/>
          </a:prstGeom>
          <a:noFill/>
        </p:spPr>
        <p:txBody>
          <a:bodyPr wrap="square" rtlCol="0">
            <a:spAutoFit/>
          </a:bodyPr>
          <a:lstStyle/>
          <a:p>
            <a:r>
              <a:rPr lang="en-GB" sz="1000" dirty="0"/>
              <a:t>Male  |  Female</a:t>
            </a:r>
          </a:p>
        </p:txBody>
      </p:sp>
      <p:sp>
        <p:nvSpPr>
          <p:cNvPr id="11" name="TextBox 10">
            <a:extLst>
              <a:ext uri="{FF2B5EF4-FFF2-40B4-BE49-F238E27FC236}">
                <a16:creationId xmlns:a16="http://schemas.microsoft.com/office/drawing/2014/main" id="{9BA94809-519E-832F-1B56-9DDE8AD348E2}"/>
              </a:ext>
            </a:extLst>
          </p:cNvPr>
          <p:cNvSpPr txBox="1"/>
          <p:nvPr/>
        </p:nvSpPr>
        <p:spPr>
          <a:xfrm>
            <a:off x="8158209" y="5502960"/>
            <a:ext cx="3637551" cy="400110"/>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For more information on West Suffolk please visit: </a:t>
            </a:r>
            <a:r>
              <a:rPr kumimoji="0" lang="en-GB" sz="1000" b="0" i="0" u="none" strike="noStrike" kern="1200" cap="none" spc="0" normalizeH="0" baseline="0" noProof="0" dirty="0">
                <a:ln>
                  <a:noFill/>
                </a:ln>
                <a:solidFill>
                  <a:prstClr val="black"/>
                </a:solidFill>
                <a:effectLst/>
                <a:uLnTx/>
                <a:uFillTx/>
                <a:latin typeface="Aptos" panose="02110004020202020204"/>
                <a:ea typeface="+mn-ea"/>
                <a:cs typeface="+mn-cs"/>
                <a:hlinkClick r:id="rId28"/>
              </a:rPr>
              <a:t>Norfolk &amp; Suffolk ICB</a:t>
            </a:r>
            <a:endParaRPr lang="en-GB" sz="1000" b="1" dirty="0">
              <a:solidFill>
                <a:srgbClr val="FF0000"/>
              </a:solidFill>
              <a:latin typeface="Arial" panose="020B0604020202020204" pitchFamily="34" charset="0"/>
              <a:cs typeface="Arial" panose="020B0604020202020204" pitchFamily="34" charset="0"/>
            </a:endParaRPr>
          </a:p>
        </p:txBody>
      </p:sp>
      <p:pic>
        <p:nvPicPr>
          <p:cNvPr id="8" name="Picture 7" descr="Bury St Edmunds - Abbey ruins - View over Presbytery">
            <a:extLst>
              <a:ext uri="{FF2B5EF4-FFF2-40B4-BE49-F238E27FC236}">
                <a16:creationId xmlns:a16="http://schemas.microsoft.com/office/drawing/2014/main" id="{7F57BBE0-E397-6BFF-E1C9-8A3FB92F67EE}"/>
              </a:ext>
            </a:extLst>
          </p:cNvPr>
          <p:cNvPicPr>
            <a:picLocks noChangeAspect="1"/>
          </p:cNvPicPr>
          <p:nvPr/>
        </p:nvPicPr>
        <p:blipFill>
          <a:blip r:embed="rId29"/>
          <a:stretch>
            <a:fillRect/>
          </a:stretch>
        </p:blipFill>
        <p:spPr>
          <a:xfrm>
            <a:off x="4856000" y="106181"/>
            <a:ext cx="1821669" cy="1366251"/>
          </a:xfrm>
          <a:prstGeom prst="rect">
            <a:avLst/>
          </a:prstGeom>
          <a:effectLst>
            <a:softEdge rad="63500"/>
          </a:effectLst>
        </p:spPr>
      </p:pic>
      <p:sp>
        <p:nvSpPr>
          <p:cNvPr id="12" name="Rectangle 11">
            <a:extLst>
              <a:ext uri="{FF2B5EF4-FFF2-40B4-BE49-F238E27FC236}">
                <a16:creationId xmlns:a16="http://schemas.microsoft.com/office/drawing/2014/main" id="{C8028ABC-72AF-A4FB-C4FA-1F153972A8B3}"/>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Photo legal statement">
            <a:extLst>
              <a:ext uri="{FF2B5EF4-FFF2-40B4-BE49-F238E27FC236}">
                <a16:creationId xmlns:a16="http://schemas.microsoft.com/office/drawing/2014/main" id="{4821AAF6-D9F5-2416-789A-CAB96B8E1776}"/>
              </a:ext>
            </a:extLst>
          </p:cNvPr>
          <p:cNvPicPr>
            <a:picLocks noChangeAspect="1"/>
          </p:cNvPicPr>
          <p:nvPr/>
        </p:nvPicPr>
        <p:blipFill>
          <a:blip r:embed="rId30"/>
          <a:stretch>
            <a:fillRect/>
          </a:stretch>
        </p:blipFill>
        <p:spPr>
          <a:xfrm>
            <a:off x="6647293" y="691206"/>
            <a:ext cx="1121761" cy="451143"/>
          </a:xfrm>
          <a:prstGeom prst="rect">
            <a:avLst/>
          </a:prstGeom>
        </p:spPr>
      </p:pic>
    </p:spTree>
    <p:extLst>
      <p:ext uri="{BB962C8B-B14F-4D97-AF65-F5344CB8AC3E}">
        <p14:creationId xmlns:p14="http://schemas.microsoft.com/office/powerpoint/2010/main" val="2112677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108"/>
                                        </p:tgtEl>
                                        <p:attrNameLst>
                                          <p:attrName>style.visibility</p:attrName>
                                        </p:attrNameLst>
                                      </p:cBhvr>
                                      <p:to>
                                        <p:strVal val="visible"/>
                                      </p:to>
                                    </p:set>
                                    <p:animEffect transition="in" filter="fade">
                                      <p:cBhvr>
                                        <p:cTn id="10" dur="500"/>
                                        <p:tgtEl>
                                          <p:spTgt spid="10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9"/>
                                        </p:tgtEl>
                                        <p:attrNameLst>
                                          <p:attrName>style.visibility</p:attrName>
                                        </p:attrNameLst>
                                      </p:cBhvr>
                                      <p:to>
                                        <p:strVal val="visible"/>
                                      </p:to>
                                    </p:set>
                                    <p:animEffect transition="in" filter="fade">
                                      <p:cBhvr>
                                        <p:cTn id="15" dur="500"/>
                                        <p:tgtEl>
                                          <p:spTgt spid="99"/>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9" grpId="0"/>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5E95D02-3CEA-E364-7FE8-57CFCA74CBF3}"/>
            </a:ext>
          </a:extLst>
        </p:cNvPr>
        <p:cNvGrpSpPr/>
        <p:nvPr/>
      </p:nvGrpSpPr>
      <p:grpSpPr>
        <a:xfrm>
          <a:off x="0" y="0"/>
          <a:ext cx="0" cy="0"/>
          <a:chOff x="0" y="0"/>
          <a:chExt cx="0" cy="0"/>
        </a:xfrm>
      </p:grpSpPr>
      <p:sp useBgFill="1">
        <p:nvSpPr>
          <p:cNvPr id="69" name="Rectangle 68">
            <a:extLst>
              <a:ext uri="{FF2B5EF4-FFF2-40B4-BE49-F238E27FC236}">
                <a16:creationId xmlns:a16="http://schemas.microsoft.com/office/drawing/2014/main" id="{23B5E461-6287-E1C7-41DD-78F9DD4891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raining hub l,ogo">
            <a:extLst>
              <a:ext uri="{FF2B5EF4-FFF2-40B4-BE49-F238E27FC236}">
                <a16:creationId xmlns:a16="http://schemas.microsoft.com/office/drawing/2014/main" id="{7E2C47D7-B3EF-4B1A-BD84-EC22813440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
        <p:nvSpPr>
          <p:cNvPr id="110" name="TextBox 109">
            <a:extLst>
              <a:ext uri="{FF2B5EF4-FFF2-40B4-BE49-F238E27FC236}">
                <a16:creationId xmlns:a16="http://schemas.microsoft.com/office/drawing/2014/main" id="{D1DE0B27-ADE1-D92B-C3B2-48A8DCB212BB}"/>
              </a:ext>
            </a:extLst>
          </p:cNvPr>
          <p:cNvSpPr txBox="1"/>
          <p:nvPr/>
        </p:nvSpPr>
        <p:spPr>
          <a:xfrm>
            <a:off x="750440" y="309402"/>
            <a:ext cx="2012950" cy="707886"/>
          </a:xfrm>
          <a:prstGeom prst="rect">
            <a:avLst/>
          </a:prstGeom>
          <a:noFill/>
        </p:spPr>
        <p:txBody>
          <a:bodyPr wrap="square" rtlCol="0">
            <a:spAutoFit/>
          </a:bodyPr>
          <a:lstStyle/>
          <a:p>
            <a:r>
              <a:rPr lang="en-GB" sz="4000" dirty="0"/>
              <a:t>Essex</a:t>
            </a:r>
          </a:p>
        </p:txBody>
      </p:sp>
      <p:sp>
        <p:nvSpPr>
          <p:cNvPr id="2" name="Title 1">
            <a:extLst>
              <a:ext uri="{FF2B5EF4-FFF2-40B4-BE49-F238E27FC236}">
                <a16:creationId xmlns:a16="http://schemas.microsoft.com/office/drawing/2014/main" id="{E8A51731-0C84-F2B1-2442-2EEC98DAF0D6}"/>
              </a:ext>
            </a:extLst>
          </p:cNvPr>
          <p:cNvSpPr>
            <a:spLocks noGrp="1"/>
          </p:cNvSpPr>
          <p:nvPr>
            <p:ph type="title"/>
          </p:nvPr>
        </p:nvSpPr>
        <p:spPr>
          <a:xfrm>
            <a:off x="750439" y="990009"/>
            <a:ext cx="2956560" cy="395391"/>
          </a:xfrm>
        </p:spPr>
        <p:txBody>
          <a:bodyPr vert="horz" lIns="91440" tIns="45720" rIns="91440" bIns="45720" rtlCol="0" anchor="ctr">
            <a:normAutofit/>
          </a:bodyPr>
          <a:lstStyle/>
          <a:p>
            <a:r>
              <a:rPr lang="en-US" sz="1600" dirty="0"/>
              <a:t>North Essex Alliance</a:t>
            </a:r>
          </a:p>
        </p:txBody>
      </p:sp>
      <p:grpSp>
        <p:nvGrpSpPr>
          <p:cNvPr id="19" name="Group 18" descr="List of North Essex GP Practices and PCNs">
            <a:extLst>
              <a:ext uri="{FF2B5EF4-FFF2-40B4-BE49-F238E27FC236}">
                <a16:creationId xmlns:a16="http://schemas.microsoft.com/office/drawing/2014/main" id="{B2F31C52-B6E5-B4C0-4EC9-8D44DAAD2908}"/>
              </a:ext>
            </a:extLst>
          </p:cNvPr>
          <p:cNvGrpSpPr/>
          <p:nvPr/>
        </p:nvGrpSpPr>
        <p:grpSpPr>
          <a:xfrm>
            <a:off x="748703" y="1657241"/>
            <a:ext cx="6940642" cy="4485097"/>
            <a:chOff x="748703" y="1657241"/>
            <a:chExt cx="6719788" cy="4485097"/>
          </a:xfrm>
        </p:grpSpPr>
        <p:sp>
          <p:nvSpPr>
            <p:cNvPr id="103" name="TextBox 102">
              <a:extLst>
                <a:ext uri="{FF2B5EF4-FFF2-40B4-BE49-F238E27FC236}">
                  <a16:creationId xmlns:a16="http://schemas.microsoft.com/office/drawing/2014/main" id="{6CCC091B-1612-5587-F394-54397B4DF22A}"/>
                </a:ext>
              </a:extLst>
            </p:cNvPr>
            <p:cNvSpPr txBox="1"/>
            <p:nvPr/>
          </p:nvSpPr>
          <p:spPr>
            <a:xfrm>
              <a:off x="4108770" y="1666043"/>
              <a:ext cx="3359461" cy="1533753"/>
            </a:xfrm>
            <a:prstGeom prst="rect">
              <a:avLst/>
            </a:prstGeom>
            <a:solidFill>
              <a:srgbClr val="FFE48F"/>
            </a:solidFill>
          </p:spPr>
          <p:txBody>
            <a:bodyPr wrap="square">
              <a:spAutoFit/>
            </a:bodyPr>
            <a:lstStyle/>
            <a:p>
              <a:pPr marL="0" marR="0">
                <a:buNone/>
              </a:pPr>
              <a:r>
                <a:rPr lang="en-GB" sz="1200" b="1" dirty="0">
                  <a:effectLst/>
                  <a:latin typeface="Frutiger W01"/>
                </a:rPr>
                <a:t>Abbey Field Primary Care Network</a:t>
              </a:r>
            </a:p>
            <a:p>
              <a:pPr lvl="0">
                <a:lnSpc>
                  <a:spcPts val="1400"/>
                </a:lnSpc>
                <a:buSzPct val="97000"/>
              </a:pPr>
              <a:r>
                <a:rPr lang="en-GB" sz="1200" u="sng" dirty="0">
                  <a:solidFill>
                    <a:srgbClr val="0056A9"/>
                  </a:solidFill>
                  <a:effectLst/>
                  <a:latin typeface="Frutiger W01"/>
                  <a:ea typeface="Times New Roman" panose="02020603050405020304" pitchFamily="18" charset="0"/>
                  <a:hlinkClick r:id="rId3"/>
                </a:rPr>
                <a:t>Abbey Field Medical Centre</a:t>
              </a:r>
              <a:endParaRPr lang="en-GB" sz="1200" dirty="0">
                <a:effectLst/>
                <a:latin typeface="Frutiger W01"/>
                <a:ea typeface="Times New Roman" panose="02020603050405020304" pitchFamily="18" charset="0"/>
              </a:endParaRPr>
            </a:p>
            <a:p>
              <a:pPr lvl="0">
                <a:lnSpc>
                  <a:spcPts val="1400"/>
                </a:lnSpc>
                <a:buSzPct val="97000"/>
              </a:pPr>
              <a:r>
                <a:rPr lang="en-GB" sz="1200" u="sng" dirty="0">
                  <a:solidFill>
                    <a:srgbClr val="0056A9"/>
                  </a:solidFill>
                  <a:effectLst/>
                  <a:latin typeface="Frutiger W01"/>
                  <a:ea typeface="Times New Roman" panose="02020603050405020304" pitchFamily="18" charset="0"/>
                  <a:hlinkClick r:id="rId4"/>
                </a:rPr>
                <a:t>Ambrose Avenue Group Practice</a:t>
              </a:r>
              <a:endParaRPr lang="en-GB" sz="1200" dirty="0">
                <a:effectLst/>
                <a:latin typeface="Frutiger W01"/>
                <a:ea typeface="Times New Roman" panose="02020603050405020304" pitchFamily="18" charset="0"/>
              </a:endParaRPr>
            </a:p>
            <a:p>
              <a:pPr lvl="0">
                <a:lnSpc>
                  <a:spcPts val="1400"/>
                </a:lnSpc>
                <a:buSzPct val="97000"/>
              </a:pPr>
              <a:r>
                <a:rPr lang="en-GB" sz="1200" u="sng" dirty="0">
                  <a:solidFill>
                    <a:srgbClr val="0056A9"/>
                  </a:solidFill>
                  <a:effectLst/>
                  <a:latin typeface="Frutiger W01"/>
                  <a:ea typeface="Times New Roman" panose="02020603050405020304" pitchFamily="18" charset="0"/>
                  <a:hlinkClick r:id="rId5"/>
                </a:rPr>
                <a:t>East Hill Surgery</a:t>
              </a:r>
              <a:endParaRPr lang="en-GB" sz="1200" dirty="0">
                <a:effectLst/>
                <a:latin typeface="Frutiger W01"/>
                <a:ea typeface="Times New Roman" panose="02020603050405020304" pitchFamily="18" charset="0"/>
              </a:endParaRPr>
            </a:p>
            <a:p>
              <a:pPr lvl="0">
                <a:lnSpc>
                  <a:spcPts val="1400"/>
                </a:lnSpc>
                <a:buSzPct val="97000"/>
              </a:pPr>
              <a:r>
                <a:rPr lang="en-GB" sz="1200" u="sng" dirty="0" err="1">
                  <a:solidFill>
                    <a:srgbClr val="0056A9"/>
                  </a:solidFill>
                  <a:effectLst/>
                  <a:latin typeface="Frutiger W01"/>
                  <a:ea typeface="Times New Roman" panose="02020603050405020304" pitchFamily="18" charset="0"/>
                  <a:hlinkClick r:id="rId6"/>
                </a:rPr>
                <a:t>Rowhedge</a:t>
              </a:r>
              <a:r>
                <a:rPr lang="en-GB" sz="1200" u="sng" dirty="0">
                  <a:solidFill>
                    <a:srgbClr val="0056A9"/>
                  </a:solidFill>
                  <a:effectLst/>
                  <a:latin typeface="Frutiger W01"/>
                  <a:ea typeface="Times New Roman" panose="02020603050405020304" pitchFamily="18" charset="0"/>
                  <a:hlinkClick r:id="rId6"/>
                </a:rPr>
                <a:t> </a:t>
              </a:r>
              <a:r>
                <a:rPr lang="en-GB" sz="1200" u="sng" dirty="0">
                  <a:solidFill>
                    <a:srgbClr val="0056A9"/>
                  </a:solidFill>
                  <a:effectLst/>
                  <a:latin typeface="Frutiger W01"/>
                  <a:ea typeface="Times New Roman" panose="02020603050405020304" pitchFamily="18" charset="0"/>
                  <a:hlinkClick r:id="rId7"/>
                </a:rPr>
                <a:t>&amp; University of Essex Medical Practice</a:t>
              </a:r>
              <a:endParaRPr lang="en-GB" sz="1200" dirty="0">
                <a:effectLst/>
                <a:latin typeface="Frutiger W01"/>
                <a:ea typeface="Times New Roman" panose="02020603050405020304" pitchFamily="18" charset="0"/>
              </a:endParaRPr>
            </a:p>
            <a:p>
              <a:pPr lvl="0">
                <a:lnSpc>
                  <a:spcPts val="1400"/>
                </a:lnSpc>
                <a:buSzPct val="97000"/>
              </a:pPr>
              <a:r>
                <a:rPr lang="en-GB" sz="1200" u="sng" dirty="0">
                  <a:solidFill>
                    <a:srgbClr val="0056A9"/>
                  </a:solidFill>
                  <a:effectLst/>
                  <a:latin typeface="Frutiger W01"/>
                  <a:ea typeface="Times New Roman" panose="02020603050405020304" pitchFamily="18" charset="0"/>
                  <a:hlinkClick r:id="rId8"/>
                </a:rPr>
                <a:t>Tollgate Health Centre</a:t>
              </a:r>
              <a:endParaRPr lang="en-GB" sz="1200" dirty="0">
                <a:effectLst/>
                <a:latin typeface="Frutiger W01"/>
                <a:ea typeface="Times New Roman" panose="02020603050405020304" pitchFamily="18" charset="0"/>
              </a:endParaRPr>
            </a:p>
            <a:p>
              <a:pPr lvl="0">
                <a:lnSpc>
                  <a:spcPts val="1400"/>
                </a:lnSpc>
              </a:pPr>
              <a:r>
                <a:rPr lang="en-GB" sz="1200" u="sng" dirty="0">
                  <a:solidFill>
                    <a:srgbClr val="0056A9"/>
                  </a:solidFill>
                  <a:effectLst/>
                  <a:latin typeface="Frutiger W01"/>
                  <a:ea typeface="Times New Roman" panose="02020603050405020304" pitchFamily="18" charset="0"/>
                  <a:hlinkClick r:id="rId9"/>
                </a:rPr>
                <a:t>Wivenhoe Surgery</a:t>
              </a:r>
              <a:endParaRPr lang="en-GB" sz="1200" u="sng" dirty="0">
                <a:solidFill>
                  <a:srgbClr val="0056A9"/>
                </a:solidFill>
                <a:effectLst/>
                <a:latin typeface="Frutiger W01"/>
                <a:ea typeface="Times New Roman" panose="02020603050405020304" pitchFamily="18" charset="0"/>
              </a:endParaRPr>
            </a:p>
            <a:p>
              <a:pPr lvl="0">
                <a:lnSpc>
                  <a:spcPts val="1400"/>
                </a:lnSpc>
              </a:pPr>
              <a:endParaRPr lang="en-GB" sz="1200" b="0" i="0" dirty="0">
                <a:solidFill>
                  <a:srgbClr val="000000"/>
                </a:solidFill>
                <a:effectLst/>
                <a:latin typeface="Frutiger W01"/>
              </a:endParaRPr>
            </a:p>
          </p:txBody>
        </p:sp>
        <p:sp>
          <p:nvSpPr>
            <p:cNvPr id="105" name="TextBox 104">
              <a:extLst>
                <a:ext uri="{FF2B5EF4-FFF2-40B4-BE49-F238E27FC236}">
                  <a16:creationId xmlns:a16="http://schemas.microsoft.com/office/drawing/2014/main" id="{5ABC42BF-1A75-53A6-1106-E49597093536}"/>
                </a:ext>
              </a:extLst>
            </p:cNvPr>
            <p:cNvSpPr txBox="1"/>
            <p:nvPr/>
          </p:nvSpPr>
          <p:spPr>
            <a:xfrm>
              <a:off x="4109031" y="3088338"/>
              <a:ext cx="3359460" cy="1533753"/>
            </a:xfrm>
            <a:prstGeom prst="rect">
              <a:avLst/>
            </a:prstGeom>
            <a:solidFill>
              <a:srgbClr val="FFE48F"/>
            </a:solidFill>
          </p:spPr>
          <p:txBody>
            <a:bodyPr wrap="square">
              <a:spAutoFit/>
            </a:bodyPr>
            <a:lstStyle/>
            <a:p>
              <a:pPr indent="0" algn="l">
                <a:buNone/>
              </a:pPr>
              <a:r>
                <a:rPr lang="en-GB" sz="1200" b="1" i="0" dirty="0">
                  <a:solidFill>
                    <a:srgbClr val="000000"/>
                  </a:solidFill>
                  <a:effectLst/>
                  <a:latin typeface="Frutiger W01"/>
                </a:rPr>
                <a:t>North Colchester Primary Care Network</a:t>
              </a:r>
            </a:p>
            <a:p>
              <a:pPr>
                <a:lnSpc>
                  <a:spcPts val="1400"/>
                </a:lnSpc>
                <a:buNone/>
              </a:pPr>
              <a:r>
                <a:rPr lang="en-GB" sz="1200" u="sng" kern="100" dirty="0">
                  <a:solidFill>
                    <a:srgbClr val="0000FF"/>
                  </a:solidFill>
                  <a:effectLst/>
                  <a:latin typeface="Frutiger W01"/>
                  <a:ea typeface="Aptos" panose="020B0004020202020204" pitchFamily="34" charset="0"/>
                  <a:cs typeface="Times New Roman" panose="02020603050405020304" pitchFamily="18" charset="0"/>
                  <a:hlinkClick r:id="rId10"/>
                </a:rPr>
                <a:t>Highwoods Surgery </a:t>
              </a:r>
              <a:endParaRPr lang="en-GB" sz="1200" kern="100" dirty="0">
                <a:effectLst/>
                <a:latin typeface="Frutiger W01"/>
                <a:ea typeface="Aptos" panose="020B0004020202020204" pitchFamily="34" charset="0"/>
                <a:cs typeface="Times New Roman" panose="02020603050405020304" pitchFamily="18" charset="0"/>
              </a:endParaRPr>
            </a:p>
            <a:p>
              <a:pPr>
                <a:lnSpc>
                  <a:spcPts val="1400"/>
                </a:lnSpc>
                <a:buNone/>
              </a:pPr>
              <a:r>
                <a:rPr lang="en-GB" sz="1200" u="sng" kern="100" dirty="0">
                  <a:solidFill>
                    <a:srgbClr val="0000FF"/>
                  </a:solidFill>
                  <a:effectLst/>
                  <a:latin typeface="Frutiger W01"/>
                  <a:ea typeface="Aptos" panose="020B0004020202020204" pitchFamily="34" charset="0"/>
                  <a:cs typeface="Times New Roman" panose="02020603050405020304" pitchFamily="18" charset="0"/>
                  <a:hlinkClick r:id="rId11"/>
                </a:rPr>
                <a:t>Lawford Surgery </a:t>
              </a:r>
              <a:endParaRPr lang="en-GB" sz="1200" kern="100" dirty="0">
                <a:effectLst/>
                <a:latin typeface="Frutiger W01"/>
                <a:ea typeface="Aptos" panose="020B0004020202020204" pitchFamily="34" charset="0"/>
                <a:cs typeface="Times New Roman" panose="02020603050405020304" pitchFamily="18" charset="0"/>
              </a:endParaRPr>
            </a:p>
            <a:p>
              <a:pPr>
                <a:lnSpc>
                  <a:spcPts val="1400"/>
                </a:lnSpc>
                <a:buNone/>
              </a:pPr>
              <a:r>
                <a:rPr lang="en-GB" sz="1200" u="sng" kern="100" dirty="0">
                  <a:solidFill>
                    <a:srgbClr val="0000FF"/>
                  </a:solidFill>
                  <a:effectLst/>
                  <a:latin typeface="Frutiger W01"/>
                  <a:ea typeface="Aptos" panose="020B0004020202020204" pitchFamily="34" charset="0"/>
                  <a:cs typeface="Times New Roman" panose="02020603050405020304" pitchFamily="18" charset="0"/>
                  <a:hlinkClick r:id="rId12"/>
                </a:rPr>
                <a:t>Mersea Island Medical Centre</a:t>
              </a:r>
              <a:endParaRPr lang="en-GB" sz="1200" kern="100" dirty="0">
                <a:effectLst/>
                <a:latin typeface="Frutiger W01"/>
                <a:ea typeface="Aptos" panose="020B0004020202020204" pitchFamily="34" charset="0"/>
                <a:cs typeface="Times New Roman" panose="02020603050405020304" pitchFamily="18" charset="0"/>
              </a:endParaRPr>
            </a:p>
            <a:p>
              <a:pPr>
                <a:lnSpc>
                  <a:spcPts val="1400"/>
                </a:lnSpc>
                <a:buNone/>
              </a:pPr>
              <a:r>
                <a:rPr lang="en-GB" sz="1200" u="sng" kern="100" dirty="0">
                  <a:solidFill>
                    <a:srgbClr val="0000FF"/>
                  </a:solidFill>
                  <a:effectLst/>
                  <a:latin typeface="Frutiger W01"/>
                  <a:ea typeface="Aptos" panose="020B0004020202020204" pitchFamily="34" charset="0"/>
                  <a:cs typeface="Times New Roman" panose="02020603050405020304" pitchFamily="18" charset="0"/>
                  <a:hlinkClick r:id="rId13"/>
                </a:rPr>
                <a:t>Mill Road Surgery </a:t>
              </a:r>
              <a:endParaRPr lang="en-GB" sz="1200" kern="100" dirty="0">
                <a:effectLst/>
                <a:latin typeface="Frutiger W01"/>
                <a:ea typeface="Aptos" panose="020B0004020202020204" pitchFamily="34" charset="0"/>
                <a:cs typeface="Times New Roman" panose="02020603050405020304" pitchFamily="18" charset="0"/>
              </a:endParaRPr>
            </a:p>
            <a:p>
              <a:pPr>
                <a:lnSpc>
                  <a:spcPts val="1400"/>
                </a:lnSpc>
                <a:buNone/>
              </a:pPr>
              <a:r>
                <a:rPr lang="en-GB" sz="1200" u="sng" kern="100" dirty="0">
                  <a:solidFill>
                    <a:srgbClr val="0000FF"/>
                  </a:solidFill>
                  <a:effectLst/>
                  <a:latin typeface="Frutiger W01"/>
                  <a:ea typeface="Aptos" panose="020B0004020202020204" pitchFamily="34" charset="0"/>
                  <a:cs typeface="Times New Roman" panose="02020603050405020304" pitchFamily="18" charset="0"/>
                  <a:hlinkClick r:id="rId14"/>
                </a:rPr>
                <a:t>Tiptree Medical Centre </a:t>
              </a:r>
              <a:endParaRPr lang="en-GB" sz="1200" kern="100" dirty="0">
                <a:effectLst/>
                <a:latin typeface="Frutiger W01"/>
                <a:ea typeface="Aptos" panose="020B0004020202020204" pitchFamily="34" charset="0"/>
                <a:cs typeface="Times New Roman" panose="02020603050405020304" pitchFamily="18" charset="0"/>
              </a:endParaRPr>
            </a:p>
            <a:p>
              <a:pPr>
                <a:lnSpc>
                  <a:spcPts val="1400"/>
                </a:lnSpc>
                <a:buNone/>
              </a:pPr>
              <a:r>
                <a:rPr lang="en-GB" sz="1200" u="sng" kern="100" dirty="0">
                  <a:solidFill>
                    <a:srgbClr val="0000FF"/>
                  </a:solidFill>
                  <a:effectLst/>
                  <a:latin typeface="Frutiger W01"/>
                  <a:ea typeface="Aptos" panose="020B0004020202020204" pitchFamily="34" charset="0"/>
                  <a:cs typeface="Times New Roman" panose="02020603050405020304" pitchFamily="18" charset="0"/>
                  <a:hlinkClick r:id="rId15"/>
                </a:rPr>
                <a:t>Winstree Medical Practice</a:t>
              </a:r>
              <a:endParaRPr lang="en-GB" sz="1200" u="sng" kern="100" dirty="0">
                <a:solidFill>
                  <a:srgbClr val="0000FF"/>
                </a:solidFill>
                <a:effectLst/>
                <a:latin typeface="Frutiger W01"/>
                <a:ea typeface="Aptos" panose="020B0004020202020204" pitchFamily="34" charset="0"/>
                <a:cs typeface="Times New Roman" panose="02020603050405020304" pitchFamily="18" charset="0"/>
              </a:endParaRPr>
            </a:p>
            <a:p>
              <a:pPr>
                <a:lnSpc>
                  <a:spcPts val="1400"/>
                </a:lnSpc>
                <a:buNone/>
              </a:pPr>
              <a:endParaRPr lang="en-GB" sz="1200" kern="100" dirty="0">
                <a:effectLst/>
                <a:latin typeface="Frutiger W01"/>
                <a:ea typeface="Aptos" panose="020B0004020202020204" pitchFamily="34" charset="0"/>
                <a:cs typeface="Times New Roman" panose="02020603050405020304" pitchFamily="18" charset="0"/>
              </a:endParaRPr>
            </a:p>
          </p:txBody>
        </p:sp>
        <p:sp>
          <p:nvSpPr>
            <p:cNvPr id="107" name="TextBox 106">
              <a:extLst>
                <a:ext uri="{FF2B5EF4-FFF2-40B4-BE49-F238E27FC236}">
                  <a16:creationId xmlns:a16="http://schemas.microsoft.com/office/drawing/2014/main" id="{A3870BD7-F167-27BC-C8A8-5BF8E530B789}"/>
                </a:ext>
              </a:extLst>
            </p:cNvPr>
            <p:cNvSpPr txBox="1"/>
            <p:nvPr/>
          </p:nvSpPr>
          <p:spPr>
            <a:xfrm>
              <a:off x="750005" y="2811828"/>
              <a:ext cx="3359460" cy="1174681"/>
            </a:xfrm>
            <a:prstGeom prst="rect">
              <a:avLst/>
            </a:prstGeom>
            <a:solidFill>
              <a:srgbClr val="FFE48F"/>
            </a:solidFill>
          </p:spPr>
          <p:txBody>
            <a:bodyPr wrap="square">
              <a:spAutoFit/>
            </a:bodyPr>
            <a:lstStyle/>
            <a:p>
              <a:pPr indent="0" algn="l">
                <a:buNone/>
              </a:pPr>
              <a:r>
                <a:rPr lang="en-GB" sz="1200" b="1" i="0" dirty="0">
                  <a:solidFill>
                    <a:srgbClr val="000000"/>
                  </a:solidFill>
                  <a:effectLst/>
                  <a:latin typeface="Frutiger W01"/>
                </a:rPr>
                <a:t>Colchester Medical Practice Primary Care Network</a:t>
              </a:r>
            </a:p>
            <a:p>
              <a:pPr>
                <a:lnSpc>
                  <a:spcPts val="1400"/>
                </a:lnSpc>
                <a:buNone/>
              </a:pPr>
              <a:r>
                <a:rPr lang="en-GB" sz="1200" u="sng" kern="100" dirty="0">
                  <a:solidFill>
                    <a:srgbClr val="0000FF"/>
                  </a:solidFill>
                  <a:effectLst/>
                  <a:latin typeface="Aptos" panose="020B0004020202020204" pitchFamily="34" charset="0"/>
                  <a:ea typeface="Aptos" panose="020B0004020202020204" pitchFamily="34" charset="0"/>
                  <a:cs typeface="Times New Roman" panose="02020603050405020304" pitchFamily="18" charset="0"/>
                  <a:hlinkClick r:id="rId16"/>
                </a:rPr>
                <a:t>Castle Gardens Medical Centre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400"/>
                </a:lnSpc>
                <a:buNone/>
              </a:pPr>
              <a:r>
                <a:rPr lang="en-GB" sz="1200" u="sng" kern="100" dirty="0">
                  <a:solidFill>
                    <a:srgbClr val="0000FF"/>
                  </a:solidFill>
                  <a:effectLst/>
                  <a:latin typeface="Aptos" panose="020B0004020202020204" pitchFamily="34" charset="0"/>
                  <a:ea typeface="Aptos" panose="020B0004020202020204" pitchFamily="34" charset="0"/>
                  <a:cs typeface="Times New Roman" panose="02020603050405020304" pitchFamily="18" charset="0"/>
                  <a:hlinkClick r:id="rId17"/>
                </a:rPr>
                <a:t>Parsons Health Medical Practice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400"/>
                </a:lnSpc>
                <a:buNone/>
              </a:pPr>
              <a:r>
                <a:rPr lang="en-GB" sz="1200" u="sng" kern="100" dirty="0">
                  <a:solidFill>
                    <a:srgbClr val="0000FF"/>
                  </a:solidFill>
                  <a:effectLst/>
                  <a:latin typeface="Aptos" panose="020B0004020202020204" pitchFamily="34" charset="0"/>
                  <a:ea typeface="Aptos" panose="020B0004020202020204" pitchFamily="34" charset="0"/>
                  <a:cs typeface="Times New Roman" panose="02020603050405020304" pitchFamily="18" charset="0"/>
                  <a:hlinkClick r:id="rId18"/>
                </a:rPr>
                <a:t>Shrub End Surgery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400"/>
                </a:lnSpc>
                <a:buNone/>
              </a:pPr>
              <a:r>
                <a:rPr lang="en-GB" sz="1200" u="sng" kern="100" dirty="0">
                  <a:solidFill>
                    <a:srgbClr val="0000FF"/>
                  </a:solidFill>
                  <a:effectLst/>
                  <a:latin typeface="Aptos" panose="020B0004020202020204" pitchFamily="34" charset="0"/>
                  <a:ea typeface="Aptos" panose="020B0004020202020204" pitchFamily="34" charset="0"/>
                  <a:cs typeface="Times New Roman" panose="02020603050405020304" pitchFamily="18" charset="0"/>
                  <a:hlinkClick r:id="rId18"/>
                </a:rPr>
                <a:t>Wimpole Road </a:t>
              </a:r>
              <a:endParaRPr lang="en-GB" sz="1200" u="sng" kern="100" dirty="0">
                <a:solidFill>
                  <a:srgbClr val="0000FF"/>
                </a:solidFill>
                <a:latin typeface="Aptos" panose="020B0004020202020204" pitchFamily="34" charset="0"/>
                <a:ea typeface="Aptos" panose="020B0004020202020204" pitchFamily="34" charset="0"/>
                <a:cs typeface="Times New Roman" panose="02020603050405020304" pitchFamily="18" charset="0"/>
              </a:endParaRPr>
            </a:p>
            <a:p>
              <a:pPr>
                <a:lnSpc>
                  <a:spcPts val="1400"/>
                </a:lnSpc>
                <a:buNone/>
              </a:pPr>
              <a:endParaRPr lang="en-GB" sz="1200" u="sng" kern="100" dirty="0">
                <a:solidFill>
                  <a:srgbClr val="0000FF"/>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FD73403A-7367-9D6D-B997-2E6652C17480}"/>
                </a:ext>
              </a:extLst>
            </p:cNvPr>
            <p:cNvSpPr txBox="1"/>
            <p:nvPr/>
          </p:nvSpPr>
          <p:spPr>
            <a:xfrm>
              <a:off x="750005" y="1657241"/>
              <a:ext cx="3359460" cy="1200329"/>
            </a:xfrm>
            <a:prstGeom prst="rect">
              <a:avLst/>
            </a:prstGeom>
            <a:solidFill>
              <a:srgbClr val="FFE48F"/>
            </a:solidFill>
          </p:spPr>
          <p:txBody>
            <a:bodyPr wrap="square">
              <a:spAutoFit/>
            </a:bodyPr>
            <a:lstStyle/>
            <a:p>
              <a:pPr marL="0" marR="0">
                <a:buNone/>
              </a:pPr>
              <a:r>
                <a:rPr lang="en-GB" sz="1200" b="1" dirty="0">
                  <a:effectLst/>
                  <a:latin typeface="Frutiger W01"/>
                </a:rPr>
                <a:t>Clacton Primary Care Network</a:t>
              </a:r>
            </a:p>
            <a:p>
              <a:pPr lvl="0"/>
              <a:r>
                <a:rPr lang="en-GB" sz="1200" u="sng" dirty="0">
                  <a:latin typeface="Frutiger W01"/>
                  <a:hlinkClick r:id="rId19"/>
                </a:rPr>
                <a:t>East Lynne Medical Centre</a:t>
              </a:r>
              <a:endParaRPr lang="en-GB" sz="1200" dirty="0">
                <a:latin typeface="Frutiger W01"/>
              </a:endParaRPr>
            </a:p>
            <a:p>
              <a:pPr lvl="0"/>
              <a:r>
                <a:rPr lang="en-GB" sz="1200" u="sng" dirty="0">
                  <a:latin typeface="Frutiger W01"/>
                  <a:hlinkClick r:id="rId20"/>
                </a:rPr>
                <a:t>North Clacton Medical Group </a:t>
              </a:r>
              <a:endParaRPr lang="en-GB" sz="1200" dirty="0">
                <a:latin typeface="Frutiger W01"/>
              </a:endParaRPr>
            </a:p>
            <a:p>
              <a:pPr lvl="0"/>
              <a:r>
                <a:rPr lang="en-GB" sz="1200" u="sng" dirty="0">
                  <a:latin typeface="Frutiger W01"/>
                  <a:hlinkClick r:id="rId21"/>
                </a:rPr>
                <a:t>Old Road Surgery </a:t>
              </a:r>
              <a:endParaRPr lang="en-GB" sz="1200" dirty="0">
                <a:latin typeface="Frutiger W01"/>
              </a:endParaRPr>
            </a:p>
            <a:p>
              <a:pPr lvl="0"/>
              <a:r>
                <a:rPr lang="en-GB" sz="1200" u="sng" dirty="0">
                  <a:latin typeface="Frutiger W01"/>
                </a:rPr>
                <a:t>Thorpe Surgery </a:t>
              </a:r>
            </a:p>
            <a:p>
              <a:pPr lvl="0"/>
              <a:endParaRPr lang="en-GB" sz="1200" u="sng" dirty="0">
                <a:latin typeface="Frutiger W01"/>
              </a:endParaRPr>
            </a:p>
          </p:txBody>
        </p:sp>
        <p:sp>
          <p:nvSpPr>
            <p:cNvPr id="9" name="TextBox 8">
              <a:extLst>
                <a:ext uri="{FF2B5EF4-FFF2-40B4-BE49-F238E27FC236}">
                  <a16:creationId xmlns:a16="http://schemas.microsoft.com/office/drawing/2014/main" id="{29AF9FA0-60DE-8A9C-7299-CA7D914A64B9}"/>
                </a:ext>
              </a:extLst>
            </p:cNvPr>
            <p:cNvSpPr txBox="1"/>
            <p:nvPr/>
          </p:nvSpPr>
          <p:spPr>
            <a:xfrm>
              <a:off x="750439" y="3948037"/>
              <a:ext cx="3374918" cy="830997"/>
            </a:xfrm>
            <a:prstGeom prst="rect">
              <a:avLst/>
            </a:prstGeom>
            <a:solidFill>
              <a:srgbClr val="FFE48F"/>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Frutiger W01"/>
                  <a:ea typeface="+mn-ea"/>
                  <a:cs typeface="+mn-cs"/>
                </a:rPr>
                <a:t>Creffield Medical Group Primary Care Network</a:t>
              </a:r>
            </a:p>
            <a:p>
              <a:r>
                <a:rPr lang="en-GB" sz="1200" u="sng" dirty="0">
                  <a:latin typeface="Frutiger W01"/>
                  <a:hlinkClick r:id="rId22"/>
                </a:rPr>
                <a:t>Creffield Medical Group </a:t>
              </a:r>
              <a:endParaRPr lang="en-GB" sz="1200" dirty="0">
                <a:latin typeface="Frutiger W01"/>
              </a:endParaRPr>
            </a:p>
            <a:p>
              <a:r>
                <a:rPr lang="en-GB" sz="1200" u="sng" dirty="0">
                  <a:latin typeface="Frutiger W01"/>
                  <a:hlinkClick r:id="rId23"/>
                </a:rPr>
                <a:t>Turner Road Surgery </a:t>
              </a:r>
              <a:endParaRPr lang="en-GB" sz="1200" u="sng" dirty="0">
                <a:latin typeface="Frutiger W01"/>
              </a:endParaRPr>
            </a:p>
            <a:p>
              <a:endParaRPr lang="en-GB" sz="1200" u="sng" dirty="0">
                <a:latin typeface="Frutiger W01"/>
              </a:endParaRPr>
            </a:p>
          </p:txBody>
        </p:sp>
        <p:sp>
          <p:nvSpPr>
            <p:cNvPr id="12" name="TextBox 11">
              <a:extLst>
                <a:ext uri="{FF2B5EF4-FFF2-40B4-BE49-F238E27FC236}">
                  <a16:creationId xmlns:a16="http://schemas.microsoft.com/office/drawing/2014/main" id="{C35BD88B-29C2-69D7-F98C-2C716DAB4B1E}"/>
                </a:ext>
              </a:extLst>
            </p:cNvPr>
            <p:cNvSpPr txBox="1"/>
            <p:nvPr/>
          </p:nvSpPr>
          <p:spPr>
            <a:xfrm>
              <a:off x="4108597" y="4603455"/>
              <a:ext cx="3359460" cy="1533753"/>
            </a:xfrm>
            <a:prstGeom prst="rect">
              <a:avLst/>
            </a:prstGeom>
            <a:solidFill>
              <a:srgbClr val="FFE48F"/>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Frutiger W01"/>
                  <a:ea typeface="+mn-ea"/>
                  <a:cs typeface="+mn-cs"/>
                </a:rPr>
                <a:t>Tendring Primary Care Network</a:t>
              </a:r>
            </a:p>
            <a:p>
              <a:pPr>
                <a:lnSpc>
                  <a:spcPts val="1400"/>
                </a:lnSpc>
                <a:buNone/>
              </a:pPr>
              <a:r>
                <a:rPr lang="en-GB" sz="1200" u="sng" kern="100" dirty="0">
                  <a:solidFill>
                    <a:srgbClr val="0000FF"/>
                  </a:solidFill>
                  <a:effectLst/>
                  <a:latin typeface="Frutiger W01"/>
                  <a:ea typeface="Aptos" panose="020B0004020202020204" pitchFamily="34" charset="0"/>
                  <a:cs typeface="Times New Roman" panose="02020603050405020304" pitchFamily="18" charset="0"/>
                  <a:hlinkClick r:id="rId24"/>
                </a:rPr>
                <a:t>Caradoc Surgery </a:t>
              </a:r>
              <a:endParaRPr lang="en-GB" sz="1200" kern="100" dirty="0">
                <a:effectLst/>
                <a:latin typeface="Frutiger W01"/>
                <a:ea typeface="Aptos" panose="020B0004020202020204" pitchFamily="34" charset="0"/>
                <a:cs typeface="Times New Roman" panose="02020603050405020304" pitchFamily="18" charset="0"/>
              </a:endParaRPr>
            </a:p>
            <a:p>
              <a:pPr>
                <a:lnSpc>
                  <a:spcPts val="1400"/>
                </a:lnSpc>
                <a:buNone/>
              </a:pPr>
              <a:r>
                <a:rPr lang="en-GB" sz="1200" u="sng" kern="100" dirty="0">
                  <a:solidFill>
                    <a:srgbClr val="0000FF"/>
                  </a:solidFill>
                  <a:effectLst/>
                  <a:latin typeface="Frutiger W01"/>
                  <a:ea typeface="Aptos" panose="020B0004020202020204" pitchFamily="34" charset="0"/>
                  <a:cs typeface="Times New Roman" panose="02020603050405020304" pitchFamily="18" charset="0"/>
                  <a:hlinkClick r:id="rId25"/>
                </a:rPr>
                <a:t>Clacton Community Practices </a:t>
              </a:r>
              <a:endParaRPr lang="en-GB" sz="1200" kern="100" dirty="0">
                <a:effectLst/>
                <a:latin typeface="Frutiger W01"/>
                <a:ea typeface="Aptos" panose="020B0004020202020204" pitchFamily="34" charset="0"/>
                <a:cs typeface="Times New Roman" panose="02020603050405020304" pitchFamily="18" charset="0"/>
              </a:endParaRPr>
            </a:p>
            <a:p>
              <a:pPr>
                <a:lnSpc>
                  <a:spcPts val="1400"/>
                </a:lnSpc>
                <a:buNone/>
              </a:pPr>
              <a:r>
                <a:rPr lang="en-GB" sz="1200" u="sng" kern="100" dirty="0">
                  <a:solidFill>
                    <a:srgbClr val="0000FF"/>
                  </a:solidFill>
                  <a:effectLst/>
                  <a:latin typeface="Frutiger W01"/>
                  <a:ea typeface="Aptos" panose="020B0004020202020204" pitchFamily="34" charset="0"/>
                  <a:cs typeface="Times New Roman" panose="02020603050405020304" pitchFamily="18" charset="0"/>
                  <a:hlinkClick r:id="rId26"/>
                </a:rPr>
                <a:t>Colne Medical Centre </a:t>
              </a:r>
              <a:endParaRPr lang="en-GB" sz="1200" kern="100" dirty="0">
                <a:effectLst/>
                <a:latin typeface="Frutiger W01"/>
                <a:ea typeface="Aptos" panose="020B0004020202020204" pitchFamily="34" charset="0"/>
                <a:cs typeface="Times New Roman" panose="02020603050405020304" pitchFamily="18" charset="0"/>
              </a:endParaRPr>
            </a:p>
            <a:p>
              <a:pPr>
                <a:lnSpc>
                  <a:spcPts val="1400"/>
                </a:lnSpc>
                <a:buNone/>
              </a:pPr>
              <a:r>
                <a:rPr lang="en-GB" sz="1200" u="sng" kern="100" dirty="0">
                  <a:solidFill>
                    <a:srgbClr val="0000FF"/>
                  </a:solidFill>
                  <a:effectLst/>
                  <a:latin typeface="Frutiger W01"/>
                  <a:ea typeface="Aptos" panose="020B0004020202020204" pitchFamily="34" charset="0"/>
                  <a:cs typeface="Times New Roman" panose="02020603050405020304" pitchFamily="18" charset="0"/>
                  <a:hlinkClick r:id="rId27"/>
                </a:rPr>
                <a:t>Great Bentley Surgery</a:t>
              </a:r>
              <a:endParaRPr lang="en-GB" sz="1200" kern="100" dirty="0">
                <a:effectLst/>
                <a:latin typeface="Frutiger W01"/>
                <a:ea typeface="Aptos" panose="020B0004020202020204" pitchFamily="34" charset="0"/>
                <a:cs typeface="Times New Roman" panose="02020603050405020304" pitchFamily="18" charset="0"/>
              </a:endParaRPr>
            </a:p>
            <a:p>
              <a:pPr>
                <a:lnSpc>
                  <a:spcPts val="1400"/>
                </a:lnSpc>
                <a:buNone/>
              </a:pPr>
              <a:r>
                <a:rPr lang="en-GB" sz="1200" u="sng" kern="100" dirty="0" err="1">
                  <a:solidFill>
                    <a:srgbClr val="0000FF"/>
                  </a:solidFill>
                  <a:effectLst/>
                  <a:latin typeface="Frutiger W01"/>
                  <a:ea typeface="Aptos" panose="020B0004020202020204" pitchFamily="34" charset="0"/>
                  <a:cs typeface="Times New Roman" panose="02020603050405020304" pitchFamily="18" charset="0"/>
                  <a:hlinkClick r:id="rId28"/>
                </a:rPr>
                <a:t>Ranworth</a:t>
              </a:r>
              <a:r>
                <a:rPr lang="en-GB" sz="1200" u="sng" kern="100" dirty="0">
                  <a:solidFill>
                    <a:srgbClr val="0000FF"/>
                  </a:solidFill>
                  <a:effectLst/>
                  <a:latin typeface="Frutiger W01"/>
                  <a:ea typeface="Aptos" panose="020B0004020202020204" pitchFamily="34" charset="0"/>
                  <a:cs typeface="Times New Roman" panose="02020603050405020304" pitchFamily="18" charset="0"/>
                  <a:hlinkClick r:id="rId28"/>
                </a:rPr>
                <a:t> Surgery</a:t>
              </a:r>
              <a:endParaRPr lang="en-GB" sz="1200" kern="100" dirty="0">
                <a:effectLst/>
                <a:latin typeface="Frutiger W01"/>
                <a:ea typeface="Aptos" panose="020B0004020202020204" pitchFamily="34" charset="0"/>
                <a:cs typeface="Times New Roman" panose="02020603050405020304" pitchFamily="18" charset="0"/>
              </a:endParaRPr>
            </a:p>
            <a:p>
              <a:pPr>
                <a:lnSpc>
                  <a:spcPts val="1400"/>
                </a:lnSpc>
                <a:buNone/>
              </a:pPr>
              <a:r>
                <a:rPr lang="en-GB" sz="1200" u="sng" kern="100" dirty="0">
                  <a:solidFill>
                    <a:srgbClr val="0000FF"/>
                  </a:solidFill>
                  <a:effectLst/>
                  <a:latin typeface="Frutiger W01"/>
                  <a:ea typeface="Aptos" panose="020B0004020202020204" pitchFamily="34" charset="0"/>
                  <a:cs typeface="Times New Roman" panose="02020603050405020304" pitchFamily="18" charset="0"/>
                  <a:hlinkClick r:id="rId29"/>
                </a:rPr>
                <a:t>St James Surgery</a:t>
              </a:r>
              <a:endParaRPr lang="en-GB" sz="1200" kern="100" dirty="0">
                <a:effectLst/>
                <a:latin typeface="Frutiger W01"/>
                <a:ea typeface="Aptos" panose="020B0004020202020204" pitchFamily="34" charset="0"/>
                <a:cs typeface="Times New Roman" panose="02020603050405020304" pitchFamily="18" charset="0"/>
              </a:endParaRPr>
            </a:p>
            <a:p>
              <a:pPr>
                <a:lnSpc>
                  <a:spcPts val="1400"/>
                </a:lnSpc>
                <a:buNone/>
              </a:pPr>
              <a:r>
                <a:rPr lang="en-GB" sz="1200" u="sng" kern="100" dirty="0">
                  <a:solidFill>
                    <a:srgbClr val="0000FF"/>
                  </a:solidFill>
                  <a:effectLst/>
                  <a:latin typeface="Frutiger W01"/>
                  <a:ea typeface="Aptos" panose="020B0004020202020204" pitchFamily="34" charset="0"/>
                  <a:cs typeface="Times New Roman" panose="02020603050405020304" pitchFamily="18" charset="0"/>
                  <a:hlinkClick r:id="rId30"/>
                </a:rPr>
                <a:t>Walton Medical Centre </a:t>
              </a:r>
              <a:endParaRPr lang="en-GB" sz="1200" u="sng" kern="100" dirty="0">
                <a:solidFill>
                  <a:srgbClr val="0000FF"/>
                </a:solidFill>
                <a:effectLst/>
                <a:latin typeface="Frutiger W01"/>
                <a:ea typeface="Aptos" panose="020B000402020202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8048454D-56F1-4E79-FBCE-E8D80EC31FCF}"/>
                </a:ext>
              </a:extLst>
            </p:cNvPr>
            <p:cNvSpPr txBox="1"/>
            <p:nvPr/>
          </p:nvSpPr>
          <p:spPr>
            <a:xfrm>
              <a:off x="748703" y="4757343"/>
              <a:ext cx="3359460" cy="1384995"/>
            </a:xfrm>
            <a:prstGeom prst="rect">
              <a:avLst/>
            </a:prstGeom>
            <a:solidFill>
              <a:srgbClr val="FFE48F"/>
            </a:solidFill>
          </p:spPr>
          <p:txBody>
            <a:bodyPr wrap="square">
              <a:spAutoFit/>
            </a:bodyPr>
            <a:lstStyle/>
            <a:p>
              <a:pPr indent="0" algn="l">
                <a:buNone/>
              </a:pPr>
              <a:r>
                <a:rPr lang="en-GB" sz="1200" b="1" i="0" dirty="0">
                  <a:solidFill>
                    <a:srgbClr val="000000"/>
                  </a:solidFill>
                  <a:effectLst/>
                  <a:latin typeface="Frutiger W01"/>
                </a:rPr>
                <a:t>Stour Estuary Primary Care Network</a:t>
              </a:r>
            </a:p>
            <a:p>
              <a:pPr indent="0" algn="l">
                <a:buNone/>
              </a:pPr>
              <a:r>
                <a:rPr lang="en-GB" sz="1200" b="0" i="0" dirty="0" err="1">
                  <a:solidFill>
                    <a:srgbClr val="0056A9"/>
                  </a:solidFill>
                  <a:effectLst/>
                  <a:latin typeface="Frutiger W01"/>
                  <a:hlinkClick r:id="rId31"/>
                </a:rPr>
                <a:t>Fronks</a:t>
              </a:r>
              <a:r>
                <a:rPr lang="en-GB" sz="1200" b="0" i="0" dirty="0">
                  <a:solidFill>
                    <a:srgbClr val="0056A9"/>
                  </a:solidFill>
                  <a:effectLst/>
                  <a:latin typeface="Frutiger W01"/>
                  <a:hlinkClick r:id="rId31"/>
                </a:rPr>
                <a:t> Road Family Surgery </a:t>
              </a:r>
              <a:endParaRPr lang="en-GB" sz="1200" b="0" i="0" dirty="0">
                <a:solidFill>
                  <a:srgbClr val="0056A9"/>
                </a:solidFill>
                <a:effectLst/>
                <a:latin typeface="Frutiger W01"/>
              </a:endParaRPr>
            </a:p>
            <a:p>
              <a:pPr indent="0" algn="l">
                <a:buNone/>
              </a:pPr>
              <a:r>
                <a:rPr lang="en-GB" sz="1200" b="0" i="0" u="sng" dirty="0">
                  <a:solidFill>
                    <a:srgbClr val="0056A9"/>
                  </a:solidFill>
                  <a:effectLst/>
                  <a:latin typeface="Frutiger W01"/>
                  <a:hlinkClick r:id="rId32"/>
                </a:rPr>
                <a:t>Harewood Surgery</a:t>
              </a:r>
              <a:endParaRPr lang="en-GB" sz="1200" b="0" i="0" dirty="0">
                <a:solidFill>
                  <a:srgbClr val="231F20"/>
                </a:solidFill>
                <a:effectLst/>
                <a:latin typeface="Frutiger W01"/>
              </a:endParaRPr>
            </a:p>
            <a:p>
              <a:pPr indent="0" algn="l">
                <a:buNone/>
              </a:pPr>
              <a:r>
                <a:rPr lang="en-GB" sz="1200" u="sng" dirty="0">
                  <a:solidFill>
                    <a:srgbClr val="0056A9"/>
                  </a:solidFill>
                  <a:latin typeface="Frutiger W01"/>
                </a:rPr>
                <a:t>Mayflower Medical Centre </a:t>
              </a:r>
            </a:p>
            <a:p>
              <a:pPr indent="0" algn="l">
                <a:buNone/>
              </a:pPr>
              <a:r>
                <a:rPr lang="en-GB" sz="1200" b="0" i="0" u="sng" dirty="0">
                  <a:solidFill>
                    <a:srgbClr val="0056A9"/>
                  </a:solidFill>
                  <a:effectLst/>
                  <a:latin typeface="Frutiger W01"/>
                  <a:hlinkClick r:id="rId33"/>
                </a:rPr>
                <a:t>The Ardleigh Surgery </a:t>
              </a:r>
              <a:endParaRPr lang="en-GB" sz="1200" b="0" i="0" u="sng" dirty="0">
                <a:solidFill>
                  <a:srgbClr val="0056A9"/>
                </a:solidFill>
                <a:effectLst/>
                <a:latin typeface="Frutiger W01"/>
              </a:endParaRPr>
            </a:p>
            <a:p>
              <a:pPr indent="0" algn="l">
                <a:buNone/>
              </a:pPr>
              <a:r>
                <a:rPr lang="en-GB" sz="1200" b="0" i="0" u="sng" dirty="0">
                  <a:solidFill>
                    <a:srgbClr val="0056A9"/>
                  </a:solidFill>
                  <a:effectLst/>
                  <a:latin typeface="Frutiger W01"/>
                  <a:hlinkClick r:id="rId34"/>
                </a:rPr>
                <a:t>The Riverside Health Centre</a:t>
              </a:r>
              <a:endParaRPr lang="en-GB" sz="1200" b="0" i="0" u="sng" dirty="0">
                <a:solidFill>
                  <a:srgbClr val="0056A9"/>
                </a:solidFill>
                <a:effectLst/>
                <a:latin typeface="Frutiger W01"/>
              </a:endParaRPr>
            </a:p>
            <a:p>
              <a:pPr indent="0" algn="l">
                <a:buNone/>
              </a:pPr>
              <a:endParaRPr lang="en-GB" sz="1200" kern="100" dirty="0">
                <a:effectLst/>
                <a:latin typeface="Frutiger W01"/>
                <a:ea typeface="Aptos" panose="020B0004020202020204" pitchFamily="34" charset="0"/>
                <a:cs typeface="Times New Roman" panose="02020603050405020304" pitchFamily="18" charset="0"/>
              </a:endParaRPr>
            </a:p>
          </p:txBody>
        </p:sp>
      </p:grpSp>
      <p:sp>
        <p:nvSpPr>
          <p:cNvPr id="99" name="Text Box 4">
            <a:extLst>
              <a:ext uri="{FF2B5EF4-FFF2-40B4-BE49-F238E27FC236}">
                <a16:creationId xmlns:a16="http://schemas.microsoft.com/office/drawing/2014/main" id="{9128E159-41B6-E3F8-0B9D-83D525586BB6}"/>
              </a:ext>
            </a:extLst>
          </p:cNvPr>
          <p:cNvSpPr txBox="1"/>
          <p:nvPr/>
        </p:nvSpPr>
        <p:spPr>
          <a:xfrm>
            <a:off x="8158209" y="1540519"/>
            <a:ext cx="3395137" cy="64716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pPr>
            <a:r>
              <a:rPr lang="en-GB" sz="1200" dirty="0">
                <a:effectLst/>
                <a:latin typeface="Arial" panose="020B0604020202020204" pitchFamily="34" charset="0"/>
                <a:ea typeface="Calibri" panose="020F0502020204030204" pitchFamily="34" charset="0"/>
                <a:cs typeface="Calibri" panose="020F0502020204030204" pitchFamily="34" charset="0"/>
              </a:rPr>
              <a:t>North Essex serves a population of approximately 380,796</a:t>
            </a:r>
          </a:p>
          <a:p>
            <a:pPr>
              <a:lnSpc>
                <a:spcPct val="115000"/>
              </a:lnSpc>
            </a:pPr>
            <a:endParaRPr lang="en-GB" sz="1200" dirty="0">
              <a:effectLst/>
              <a:latin typeface="Arial" panose="020B0604020202020204" pitchFamily="34" charset="0"/>
              <a:ea typeface="Calibri" panose="020F0502020204030204" pitchFamily="34" charset="0"/>
              <a:cs typeface="Calibri" panose="020F0502020204030204" pitchFamily="34" charset="0"/>
            </a:endParaRPr>
          </a:p>
          <a:p>
            <a:pPr>
              <a:lnSpc>
                <a:spcPct val="115000"/>
              </a:lnSpc>
            </a:pPr>
            <a:endParaRPr lang="en-GB" sz="1200" dirty="0">
              <a:latin typeface="Arial" panose="020B0604020202020204" pitchFamily="34" charset="0"/>
              <a:ea typeface="Calibri" panose="020F0502020204030204" pitchFamily="34" charset="0"/>
              <a:cs typeface="Calibri" panose="020F0502020204030204" pitchFamily="34" charset="0"/>
            </a:endParaRPr>
          </a:p>
          <a:p>
            <a:pPr>
              <a:lnSpc>
                <a:spcPct val="115000"/>
              </a:lnSpc>
            </a:pPr>
            <a:r>
              <a:rPr lang="en-GB" sz="1200" dirty="0">
                <a:latin typeface="Arial" panose="020B0604020202020204" pitchFamily="34" charset="0"/>
                <a:ea typeface="Calibri" panose="020F0502020204030204" pitchFamily="34" charset="0"/>
                <a:cs typeface="Calibri" panose="020F0502020204030204" pitchFamily="34" charset="0"/>
              </a:rPr>
              <a:t>There are 7 PCNs comprised of 33 practices</a:t>
            </a:r>
            <a:endParaRPr lang="en-GB" sz="1200" dirty="0">
              <a:effectLst/>
              <a:latin typeface="Arial" panose="020B0604020202020204" pitchFamily="34" charset="0"/>
              <a:ea typeface="Calibri" panose="020F0502020204030204" pitchFamily="34" charset="0"/>
              <a:cs typeface="Calibri" panose="020F0502020204030204" pitchFamily="34" charset="0"/>
            </a:endParaRPr>
          </a:p>
        </p:txBody>
      </p:sp>
      <p:pic>
        <p:nvPicPr>
          <p:cNvPr id="15" name="Picture 14" descr="Graph of population profile North essex">
            <a:extLst>
              <a:ext uri="{FF2B5EF4-FFF2-40B4-BE49-F238E27FC236}">
                <a16:creationId xmlns:a16="http://schemas.microsoft.com/office/drawing/2014/main" id="{6DF26FC5-560E-C9B7-5867-EA7CBB329B06}"/>
              </a:ext>
            </a:extLst>
          </p:cNvPr>
          <p:cNvPicPr>
            <a:picLocks noChangeAspect="1"/>
          </p:cNvPicPr>
          <p:nvPr/>
        </p:nvPicPr>
        <p:blipFill>
          <a:blip r:embed="rId35">
            <a:extLst>
              <a:ext uri="{28A0092B-C50C-407E-A947-70E740481C1C}">
                <a14:useLocalDpi xmlns:a14="http://schemas.microsoft.com/office/drawing/2010/main" val="0"/>
              </a:ext>
            </a:extLst>
          </a:blip>
          <a:srcRect b="13533"/>
          <a:stretch>
            <a:fillRect/>
          </a:stretch>
        </p:blipFill>
        <p:spPr>
          <a:xfrm>
            <a:off x="8082536" y="2660160"/>
            <a:ext cx="3546481" cy="2299901"/>
          </a:xfrm>
          <a:prstGeom prst="rect">
            <a:avLst/>
          </a:prstGeom>
        </p:spPr>
      </p:pic>
      <p:sp>
        <p:nvSpPr>
          <p:cNvPr id="16" name="TextBox 15">
            <a:extLst>
              <a:ext uri="{FF2B5EF4-FFF2-40B4-BE49-F238E27FC236}">
                <a16:creationId xmlns:a16="http://schemas.microsoft.com/office/drawing/2014/main" id="{E6B6DABB-C585-03F3-5B99-C3B2AD0A5BB2}"/>
              </a:ext>
            </a:extLst>
          </p:cNvPr>
          <p:cNvSpPr txBox="1"/>
          <p:nvPr/>
        </p:nvSpPr>
        <p:spPr>
          <a:xfrm>
            <a:off x="9413566" y="4969900"/>
            <a:ext cx="1126836" cy="246221"/>
          </a:xfrm>
          <a:prstGeom prst="rect">
            <a:avLst/>
          </a:prstGeom>
          <a:noFill/>
        </p:spPr>
        <p:txBody>
          <a:bodyPr wrap="square" rtlCol="0">
            <a:spAutoFit/>
          </a:bodyPr>
          <a:lstStyle/>
          <a:p>
            <a:r>
              <a:rPr lang="en-GB" sz="1000" dirty="0"/>
              <a:t>Male  |  Female</a:t>
            </a:r>
          </a:p>
        </p:txBody>
      </p:sp>
      <p:sp>
        <p:nvSpPr>
          <p:cNvPr id="11" name="TextBox 10">
            <a:extLst>
              <a:ext uri="{FF2B5EF4-FFF2-40B4-BE49-F238E27FC236}">
                <a16:creationId xmlns:a16="http://schemas.microsoft.com/office/drawing/2014/main" id="{2BB3045C-4975-75FD-4F2A-C85EC0E4A927}"/>
              </a:ext>
            </a:extLst>
          </p:cNvPr>
          <p:cNvSpPr txBox="1"/>
          <p:nvPr/>
        </p:nvSpPr>
        <p:spPr>
          <a:xfrm>
            <a:off x="8158209" y="5502960"/>
            <a:ext cx="3637551" cy="553998"/>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For more information on the North Essex Alliance please visit: </a:t>
            </a:r>
            <a:r>
              <a:rPr lang="en-GB" sz="1000" dirty="0">
                <a:hlinkClick r:id="rId36"/>
              </a:rPr>
              <a:t>Primary care North Essex | GP, pharmacy and dental services</a:t>
            </a:r>
            <a:endParaRPr lang="en-GB" sz="1000" b="1" dirty="0">
              <a:solidFill>
                <a:srgbClr val="FF0000"/>
              </a:solidFill>
              <a:latin typeface="Arial" panose="020B0604020202020204" pitchFamily="34" charset="0"/>
              <a:cs typeface="Arial" panose="020B0604020202020204" pitchFamily="34" charset="0"/>
            </a:endParaRPr>
          </a:p>
        </p:txBody>
      </p:sp>
      <p:sp>
        <p:nvSpPr>
          <p:cNvPr id="21" name="Rectangle 20">
            <a:extLst>
              <a:ext uri="{FF2B5EF4-FFF2-40B4-BE49-F238E27FC236}">
                <a16:creationId xmlns:a16="http://schemas.microsoft.com/office/drawing/2014/main" id="{07AB57FD-8066-ACD8-C0C7-7F3E98C638A0}"/>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Image of Harwich Harbour">
            <a:extLst>
              <a:ext uri="{FF2B5EF4-FFF2-40B4-BE49-F238E27FC236}">
                <a16:creationId xmlns:a16="http://schemas.microsoft.com/office/drawing/2014/main" id="{55E5C8EE-8614-9A0A-B1B9-CDF5B902137B}"/>
              </a:ext>
            </a:extLst>
          </p:cNvPr>
          <p:cNvPicPr>
            <a:picLocks noChangeAspect="1"/>
          </p:cNvPicPr>
          <p:nvPr/>
        </p:nvPicPr>
        <p:blipFill>
          <a:blip r:embed="rId37">
            <a:extLst>
              <a:ext uri="{28A0092B-C50C-407E-A947-70E740481C1C}">
                <a14:useLocalDpi xmlns:a14="http://schemas.microsoft.com/office/drawing/2010/main" val="0"/>
              </a:ext>
              <a:ext uri="{837473B0-CC2E-450A-ABE3-18F120FF3D39}">
                <a1611:picAttrSrcUrl xmlns:a1611="http://schemas.microsoft.com/office/drawing/2016/11/main" r:id="rId38"/>
              </a:ext>
            </a:extLst>
          </a:blip>
          <a:stretch>
            <a:fillRect/>
          </a:stretch>
        </p:blipFill>
        <p:spPr>
          <a:xfrm>
            <a:off x="4946497" y="148550"/>
            <a:ext cx="1784329" cy="1360550"/>
          </a:xfrm>
          <a:prstGeom prst="rect">
            <a:avLst/>
          </a:prstGeom>
          <a:effectLst>
            <a:softEdge rad="63500"/>
          </a:effectLst>
        </p:spPr>
      </p:pic>
      <p:pic>
        <p:nvPicPr>
          <p:cNvPr id="13" name="Picture 12" descr="Photo legal information">
            <a:extLst>
              <a:ext uri="{FF2B5EF4-FFF2-40B4-BE49-F238E27FC236}">
                <a16:creationId xmlns:a16="http://schemas.microsoft.com/office/drawing/2014/main" id="{6CA91737-0820-9210-B19B-37E6ABA1A311}"/>
              </a:ext>
            </a:extLst>
          </p:cNvPr>
          <p:cNvPicPr>
            <a:picLocks noChangeAspect="1"/>
          </p:cNvPicPr>
          <p:nvPr/>
        </p:nvPicPr>
        <p:blipFill>
          <a:blip r:embed="rId39"/>
          <a:stretch>
            <a:fillRect/>
          </a:stretch>
        </p:blipFill>
        <p:spPr>
          <a:xfrm>
            <a:off x="6730826" y="715468"/>
            <a:ext cx="1121761" cy="451143"/>
          </a:xfrm>
          <a:prstGeom prst="rect">
            <a:avLst/>
          </a:prstGeom>
        </p:spPr>
      </p:pic>
    </p:spTree>
    <p:extLst>
      <p:ext uri="{BB962C8B-B14F-4D97-AF65-F5344CB8AC3E}">
        <p14:creationId xmlns:p14="http://schemas.microsoft.com/office/powerpoint/2010/main" val="93892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9"/>
                                        </p:tgtEl>
                                        <p:attrNameLst>
                                          <p:attrName>style.visibility</p:attrName>
                                        </p:attrNameLst>
                                      </p:cBhvr>
                                      <p:to>
                                        <p:strVal val="visible"/>
                                      </p:to>
                                    </p:set>
                                    <p:animEffect transition="in" filter="fade">
                                      <p:cBhvr>
                                        <p:cTn id="15" dur="500"/>
                                        <p:tgtEl>
                                          <p:spTgt spid="99"/>
                                        </p:tgtEl>
                                      </p:cBhvr>
                                    </p:animEffect>
                                  </p:childTnLst>
                                </p:cTn>
                              </p:par>
                              <p:par>
                                <p:cTn id="16" presetID="10"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9" grpId="0"/>
      <p:bldP spid="16"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02D0C-3E6F-D590-7DA9-FA5427FB0B16}"/>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D024E45A-2C45-03C2-95A4-574D5AECF3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12294B-2750-6257-6F3C-F3D767F63742}"/>
              </a:ext>
            </a:extLst>
          </p:cNvPr>
          <p:cNvSpPr>
            <a:spLocks noGrp="1"/>
          </p:cNvSpPr>
          <p:nvPr>
            <p:ph type="title"/>
          </p:nvPr>
        </p:nvSpPr>
        <p:spPr>
          <a:xfrm>
            <a:off x="838201" y="133332"/>
            <a:ext cx="9688296" cy="834805"/>
          </a:xfrm>
        </p:spPr>
        <p:txBody>
          <a:bodyPr anchor="b">
            <a:normAutofit/>
          </a:bodyPr>
          <a:lstStyle/>
          <a:p>
            <a:r>
              <a:rPr lang="en-GB" sz="3400" dirty="0">
                <a:latin typeface="Arial" panose="020B0604020202020204" pitchFamily="34" charset="0"/>
                <a:cs typeface="Arial" panose="020B0604020202020204" pitchFamily="34" charset="0"/>
              </a:rPr>
              <a:t>What Influences Health?</a:t>
            </a:r>
          </a:p>
        </p:txBody>
      </p:sp>
      <p:sp>
        <p:nvSpPr>
          <p:cNvPr id="6" name="Rectangle 5">
            <a:extLst>
              <a:ext uri="{FF2B5EF4-FFF2-40B4-BE49-F238E27FC236}">
                <a16:creationId xmlns:a16="http://schemas.microsoft.com/office/drawing/2014/main" id="{71F03346-E878-8AF5-0D98-0F169AE3BE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DB0BCA2-9554-6DC4-4B22-D12C20BCD1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388874A1-511F-CB09-E114-1E73889A1B26}"/>
              </a:ext>
            </a:extLst>
          </p:cNvPr>
          <p:cNvSpPr txBox="1"/>
          <p:nvPr/>
        </p:nvSpPr>
        <p:spPr>
          <a:xfrm>
            <a:off x="838201" y="1156189"/>
            <a:ext cx="4743450" cy="369332"/>
          </a:xfrm>
          <a:prstGeom prst="rect">
            <a:avLst/>
          </a:prstGeom>
          <a:noFill/>
        </p:spPr>
        <p:txBody>
          <a:bodyPr wrap="square" rtlCol="0">
            <a:spAutoFit/>
          </a:bodyPr>
          <a:lstStyle/>
          <a:p>
            <a:r>
              <a:rPr lang="en-GB" b="1" dirty="0">
                <a:solidFill>
                  <a:srgbClr val="C7417B"/>
                </a:solidFill>
                <a:latin typeface="Arial" panose="020B0604020202020204" pitchFamily="34" charset="0"/>
                <a:cs typeface="Arial" panose="020B0604020202020204" pitchFamily="34" charset="0"/>
              </a:rPr>
              <a:t>Wider determinants of health include:</a:t>
            </a:r>
            <a:endPar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18" name="Diagram 17" descr="Graphic showing wider determinants of health">
            <a:extLst>
              <a:ext uri="{FF2B5EF4-FFF2-40B4-BE49-F238E27FC236}">
                <a16:creationId xmlns:a16="http://schemas.microsoft.com/office/drawing/2014/main" id="{B6ECD705-3F97-E227-13F5-C3434C8C15DD}"/>
              </a:ext>
            </a:extLst>
          </p:cNvPr>
          <p:cNvGraphicFramePr/>
          <p:nvPr>
            <p:extLst>
              <p:ext uri="{D42A27DB-BD31-4B8C-83A1-F6EECF244321}">
                <p14:modId xmlns:p14="http://schemas.microsoft.com/office/powerpoint/2010/main" val="2208523498"/>
              </p:ext>
            </p:extLst>
          </p:nvPr>
        </p:nvGraphicFramePr>
        <p:xfrm>
          <a:off x="88315" y="1713574"/>
          <a:ext cx="5813515" cy="4220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 name="TextBox 20">
            <a:extLst>
              <a:ext uri="{FF2B5EF4-FFF2-40B4-BE49-F238E27FC236}">
                <a16:creationId xmlns:a16="http://schemas.microsoft.com/office/drawing/2014/main" id="{78572CB8-48F0-5D67-6510-511658A3962A}"/>
              </a:ext>
            </a:extLst>
          </p:cNvPr>
          <p:cNvSpPr txBox="1"/>
          <p:nvPr/>
        </p:nvSpPr>
        <p:spPr>
          <a:xfrm>
            <a:off x="6721084" y="1156189"/>
            <a:ext cx="4924649" cy="369332"/>
          </a:xfrm>
          <a:prstGeom prst="rect">
            <a:avLst/>
          </a:prstGeom>
          <a:noFill/>
        </p:spPr>
        <p:txBody>
          <a:bodyPr wrap="square" rtlCol="0">
            <a:spAutoFit/>
          </a:bodyPr>
          <a:lstStyle/>
          <a:p>
            <a:r>
              <a:rPr lang="en-GB" b="1" dirty="0">
                <a:solidFill>
                  <a:srgbClr val="C7417B"/>
                </a:solidFill>
                <a:latin typeface="Arial" panose="020B0604020202020204" pitchFamily="34" charset="0"/>
                <a:cs typeface="Arial" panose="020B0604020202020204" pitchFamily="34" charset="0"/>
              </a:rPr>
              <a:t>Why this matters</a:t>
            </a:r>
            <a:endPar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24" name="Diagram 23" descr="graphic with text">
            <a:extLst>
              <a:ext uri="{FF2B5EF4-FFF2-40B4-BE49-F238E27FC236}">
                <a16:creationId xmlns:a16="http://schemas.microsoft.com/office/drawing/2014/main" id="{00A9493C-CEAB-29E7-BCC7-588B71CFE272}"/>
              </a:ext>
            </a:extLst>
          </p:cNvPr>
          <p:cNvGraphicFramePr/>
          <p:nvPr>
            <p:extLst>
              <p:ext uri="{D42A27DB-BD31-4B8C-83A1-F6EECF244321}">
                <p14:modId xmlns:p14="http://schemas.microsoft.com/office/powerpoint/2010/main" val="1790320175"/>
              </p:ext>
            </p:extLst>
          </p:nvPr>
        </p:nvGraphicFramePr>
        <p:xfrm>
          <a:off x="6844495" y="1900134"/>
          <a:ext cx="4097337" cy="192370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6" name="TextBox 25">
            <a:extLst>
              <a:ext uri="{FF2B5EF4-FFF2-40B4-BE49-F238E27FC236}">
                <a16:creationId xmlns:a16="http://schemas.microsoft.com/office/drawing/2014/main" id="{4E633CE0-418C-20C9-40C1-0EFBED68178B}"/>
              </a:ext>
            </a:extLst>
          </p:cNvPr>
          <p:cNvSpPr txBox="1"/>
          <p:nvPr/>
        </p:nvSpPr>
        <p:spPr>
          <a:xfrm>
            <a:off x="6721084" y="4598816"/>
            <a:ext cx="4651662" cy="830997"/>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r>
              <a:rPr lang="en-GB" sz="1200" dirty="0">
                <a:latin typeface="Arial" panose="020B0604020202020204" pitchFamily="34" charset="0"/>
                <a:cs typeface="Arial" panose="020B0604020202020204" pitchFamily="34" charset="0"/>
              </a:rPr>
              <a:t>For Further Information on determinants of health please visit:</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hlinkClick r:id="rId12"/>
              </a:rPr>
              <a:t>The King's Fund – What are the wider determinants of health? </a:t>
            </a:r>
            <a:endParaRPr lang="en-GB" sz="12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hlinkClick r:id="rId13"/>
              </a:rPr>
              <a:t>Office for Health Improvement and Disparities (OHID)</a:t>
            </a:r>
            <a:endParaRPr lang="en-GB" sz="12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hlinkClick r:id="rId14"/>
              </a:rPr>
              <a:t>NHS England – Core20PLUS5</a:t>
            </a:r>
            <a:endParaRPr lang="en-GB" sz="1200" dirty="0">
              <a:latin typeface="Arial" panose="020B0604020202020204" pitchFamily="34" charset="0"/>
              <a:cs typeface="Arial" panose="020B0604020202020204" pitchFamily="34" charset="0"/>
            </a:endParaRPr>
          </a:p>
        </p:txBody>
      </p:sp>
      <p:pic>
        <p:nvPicPr>
          <p:cNvPr id="4" name="Picture 3" descr="Training hub logo">
            <a:extLst>
              <a:ext uri="{FF2B5EF4-FFF2-40B4-BE49-F238E27FC236}">
                <a16:creationId xmlns:a16="http://schemas.microsoft.com/office/drawing/2014/main" id="{98DC6716-1B86-EB5A-8A5D-1E7EF97271AA}"/>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Tree>
    <p:extLst>
      <p:ext uri="{BB962C8B-B14F-4D97-AF65-F5344CB8AC3E}">
        <p14:creationId xmlns:p14="http://schemas.microsoft.com/office/powerpoint/2010/main" val="2657123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circle(in)">
                                      <p:cBhvr>
                                        <p:cTn id="10" dur="20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Graphic spid="18" grpId="0">
        <p:bldAsOne/>
      </p:bldGraphic>
      <p:bldP spid="21" grpId="0"/>
      <p:bldGraphic spid="24" grpId="0">
        <p:bldAsOne/>
      </p:bldGraphic>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EFC42-19C1-DE9D-E863-B3850FA0F74B}"/>
            </a:ext>
          </a:extLst>
        </p:cNvPr>
        <p:cNvGrpSpPr/>
        <p:nvPr/>
      </p:nvGrpSpPr>
      <p:grpSpPr>
        <a:xfrm>
          <a:off x="0" y="0"/>
          <a:ext cx="0" cy="0"/>
          <a:chOff x="0" y="0"/>
          <a:chExt cx="0" cy="0"/>
        </a:xfrm>
      </p:grpSpPr>
      <p:pic>
        <p:nvPicPr>
          <p:cNvPr id="14" name="Picture 13">
            <a:extLst>
              <a:ext uri="{FF2B5EF4-FFF2-40B4-BE49-F238E27FC236}">
                <a16:creationId xmlns:a16="http://schemas.microsoft.com/office/drawing/2014/main" id="{1A849BA7-7099-E35C-39ED-43C18DD87BA2}"/>
              </a:ext>
              <a:ext uri="{C183D7F6-B498-43B3-948B-1728B52AA6E4}">
                <adec:decorative xmlns:adec="http://schemas.microsoft.com/office/drawing/2017/decorative" val="1"/>
              </a:ext>
            </a:extLst>
          </p:cNvPr>
          <p:cNvPicPr>
            <a:picLocks noChangeAspect="1"/>
          </p:cNvPicPr>
          <p:nvPr/>
        </p:nvPicPr>
        <p:blipFill>
          <a:blip r:embed="rId2">
            <a:alphaModFix amt="25000"/>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40698" y="39044"/>
            <a:ext cx="6313981" cy="6818956"/>
          </a:xfrm>
          <a:prstGeom prst="rect">
            <a:avLst/>
          </a:prstGeom>
        </p:spPr>
      </p:pic>
      <p:sp useBgFill="1">
        <p:nvSpPr>
          <p:cNvPr id="69" name="Rectangle 68">
            <a:extLst>
              <a:ext uri="{FF2B5EF4-FFF2-40B4-BE49-F238E27FC236}">
                <a16:creationId xmlns:a16="http://schemas.microsoft.com/office/drawing/2014/main" id="{FD73938D-B525-F386-2FCA-58E105ADF3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DED1FF-3B65-79F3-C04C-A05866392020}"/>
              </a:ext>
            </a:extLst>
          </p:cNvPr>
          <p:cNvSpPr>
            <a:spLocks noGrp="1"/>
          </p:cNvSpPr>
          <p:nvPr>
            <p:ph type="title"/>
          </p:nvPr>
        </p:nvSpPr>
        <p:spPr>
          <a:xfrm>
            <a:off x="836675" y="245020"/>
            <a:ext cx="10515600" cy="652162"/>
          </a:xfrm>
        </p:spPr>
        <p:txBody>
          <a:bodyPr vert="horz" lIns="91440" tIns="45720" rIns="91440" bIns="45720" rtlCol="0" anchor="ctr">
            <a:normAutofit/>
          </a:bodyPr>
          <a:lstStyle/>
          <a:p>
            <a:r>
              <a:rPr lang="en-US" sz="4000" dirty="0"/>
              <a:t>Health Inequalities</a:t>
            </a:r>
          </a:p>
        </p:txBody>
      </p:sp>
      <p:grpSp>
        <p:nvGrpSpPr>
          <p:cNvPr id="18" name="Group 17" descr="Graphic incorporating text">
            <a:extLst>
              <a:ext uri="{FF2B5EF4-FFF2-40B4-BE49-F238E27FC236}">
                <a16:creationId xmlns:a16="http://schemas.microsoft.com/office/drawing/2014/main" id="{C4D43D0B-E413-9B75-B606-8DB1CCCC8374}"/>
              </a:ext>
            </a:extLst>
          </p:cNvPr>
          <p:cNvGrpSpPr/>
          <p:nvPr/>
        </p:nvGrpSpPr>
        <p:grpSpPr>
          <a:xfrm>
            <a:off x="7048732" y="2588491"/>
            <a:ext cx="4900265" cy="2033936"/>
            <a:chOff x="7291735" y="4305051"/>
            <a:chExt cx="4900265" cy="2033936"/>
          </a:xfrm>
        </p:grpSpPr>
        <p:sp>
          <p:nvSpPr>
            <p:cNvPr id="4" name="TextBox 3">
              <a:extLst>
                <a:ext uri="{FF2B5EF4-FFF2-40B4-BE49-F238E27FC236}">
                  <a16:creationId xmlns:a16="http://schemas.microsoft.com/office/drawing/2014/main" id="{146CAD5A-2BFA-0FA4-282A-F8D6523BA5A8}"/>
                </a:ext>
              </a:extLst>
            </p:cNvPr>
            <p:cNvSpPr txBox="1"/>
            <p:nvPr/>
          </p:nvSpPr>
          <p:spPr>
            <a:xfrm>
              <a:off x="7291735" y="4305051"/>
              <a:ext cx="3490853" cy="369332"/>
            </a:xfrm>
            <a:prstGeom prst="rect">
              <a:avLst/>
            </a:prstGeom>
            <a:noFill/>
          </p:spPr>
          <p:txBody>
            <a:bodyPr wrap="square" rtlCol="0">
              <a:spAutoFit/>
            </a:bodyPr>
            <a:lstStyle/>
            <a:p>
              <a:r>
                <a:rPr lang="en-GB" b="1" dirty="0">
                  <a:solidFill>
                    <a:srgbClr val="C7417B"/>
                  </a:solidFill>
                  <a:latin typeface="Arial" panose="020B0604020202020204" pitchFamily="34" charset="0"/>
                  <a:cs typeface="Arial" panose="020B0604020202020204" pitchFamily="34" charset="0"/>
                </a:rPr>
                <a:t>What can primary care do?</a:t>
              </a:r>
              <a:endPar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06A46B3D-82D3-980F-50A9-21FFCC06F8EE}"/>
                </a:ext>
              </a:extLst>
            </p:cNvPr>
            <p:cNvSpPr txBox="1"/>
            <p:nvPr/>
          </p:nvSpPr>
          <p:spPr>
            <a:xfrm>
              <a:off x="7386697" y="4738549"/>
              <a:ext cx="4805303" cy="1600438"/>
            </a:xfrm>
            <a:prstGeom prst="rect">
              <a:avLst/>
            </a:prstGeom>
            <a:solidFill>
              <a:schemeClr val="tx2">
                <a:lumMod val="10000"/>
                <a:lumOff val="90000"/>
              </a:schemeClr>
            </a:solidFill>
            <a:ln>
              <a:solidFill>
                <a:schemeClr val="tx1"/>
              </a:solidFill>
              <a:prstDash val="solid"/>
            </a:ln>
          </p:spPr>
          <p:txBody>
            <a:bodyPr wrap="square">
              <a:spAutoFit/>
            </a:bodyPr>
            <a:lstStyle/>
            <a:p>
              <a:r>
                <a:rPr lang="en-GB" sz="1400" dirty="0">
                  <a:latin typeface="Arial" panose="020B0604020202020204" pitchFamily="34" charset="0"/>
                  <a:cs typeface="Arial" panose="020B0604020202020204" pitchFamily="34" charset="0"/>
                </a:rPr>
                <a:t>Primary care plays a vital role in:</a:t>
              </a:r>
            </a:p>
            <a:p>
              <a:endParaRPr lang="en-GB" sz="14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ü"/>
              </a:pPr>
              <a:r>
                <a:rPr lang="en-GB" sz="1400" dirty="0">
                  <a:latin typeface="Arial" panose="020B0604020202020204" pitchFamily="34" charset="0"/>
                  <a:cs typeface="Arial" panose="020B0604020202020204" pitchFamily="34" charset="0"/>
                </a:rPr>
                <a:t>Early intervention</a:t>
              </a:r>
            </a:p>
            <a:p>
              <a:pPr marL="285750" indent="-285750">
                <a:buFont typeface="Wingdings" panose="05000000000000000000" pitchFamily="2" charset="2"/>
                <a:buChar char="ü"/>
              </a:pPr>
              <a:r>
                <a:rPr lang="en-GB" sz="1400" dirty="0">
                  <a:latin typeface="Arial" panose="020B0604020202020204" pitchFamily="34" charset="0"/>
                  <a:cs typeface="Arial" panose="020B0604020202020204" pitchFamily="34" charset="0"/>
                </a:rPr>
                <a:t>Prevention</a:t>
              </a:r>
            </a:p>
            <a:p>
              <a:pPr marL="285750" indent="-285750">
                <a:buFont typeface="Wingdings" panose="05000000000000000000" pitchFamily="2" charset="2"/>
                <a:buChar char="ü"/>
              </a:pPr>
              <a:r>
                <a:rPr lang="en-GB" sz="1400" dirty="0">
                  <a:latin typeface="Arial" panose="020B0604020202020204" pitchFamily="34" charset="0"/>
                  <a:cs typeface="Arial" panose="020B0604020202020204" pitchFamily="34" charset="0"/>
                </a:rPr>
                <a:t>Signposting</a:t>
              </a:r>
            </a:p>
            <a:p>
              <a:pPr marL="285750" indent="-285750">
                <a:buFont typeface="Wingdings" panose="05000000000000000000" pitchFamily="2" charset="2"/>
                <a:buChar char="ü"/>
              </a:pPr>
              <a:r>
                <a:rPr lang="en-GB" sz="1400" dirty="0">
                  <a:latin typeface="Arial" panose="020B0604020202020204" pitchFamily="34" charset="0"/>
                  <a:cs typeface="Arial" panose="020B0604020202020204" pitchFamily="34" charset="0"/>
                </a:rPr>
                <a:t>Improving access</a:t>
              </a:r>
            </a:p>
            <a:p>
              <a:pPr marL="285750" indent="-285750">
                <a:buFont typeface="Wingdings" panose="05000000000000000000" pitchFamily="2" charset="2"/>
                <a:buChar char="ü"/>
              </a:pPr>
              <a:r>
                <a:rPr lang="en-GB" sz="1400" dirty="0">
                  <a:latin typeface="Arial" panose="020B0604020202020204" pitchFamily="34" charset="0"/>
                  <a:cs typeface="Arial" panose="020B0604020202020204" pitchFamily="34" charset="0"/>
                </a:rPr>
                <a:t>Reducing health inequalities</a:t>
              </a:r>
            </a:p>
          </p:txBody>
        </p:sp>
      </p:grpSp>
      <p:sp>
        <p:nvSpPr>
          <p:cNvPr id="7" name="TextBox 6">
            <a:extLst>
              <a:ext uri="{FF2B5EF4-FFF2-40B4-BE49-F238E27FC236}">
                <a16:creationId xmlns:a16="http://schemas.microsoft.com/office/drawing/2014/main" id="{546C258D-31F1-6F65-2E42-A16BFFEEB92B}"/>
              </a:ext>
            </a:extLst>
          </p:cNvPr>
          <p:cNvSpPr txBox="1"/>
          <p:nvPr/>
        </p:nvSpPr>
        <p:spPr>
          <a:xfrm>
            <a:off x="2584162" y="1755609"/>
            <a:ext cx="7020625" cy="369332"/>
          </a:xfrm>
          <a:custGeom>
            <a:avLst/>
            <a:gdLst>
              <a:gd name="csX0" fmla="*/ 0 w 7020625"/>
              <a:gd name="csY0" fmla="*/ 0 h 369332"/>
              <a:gd name="csX1" fmla="*/ 374433 w 7020625"/>
              <a:gd name="csY1" fmla="*/ 0 h 369332"/>
              <a:gd name="csX2" fmla="*/ 1099898 w 7020625"/>
              <a:gd name="csY2" fmla="*/ 0 h 369332"/>
              <a:gd name="csX3" fmla="*/ 1614744 w 7020625"/>
              <a:gd name="csY3" fmla="*/ 0 h 369332"/>
              <a:gd name="csX4" fmla="*/ 2199796 w 7020625"/>
              <a:gd name="csY4" fmla="*/ 0 h 369332"/>
              <a:gd name="csX5" fmla="*/ 2784848 w 7020625"/>
              <a:gd name="csY5" fmla="*/ 0 h 369332"/>
              <a:gd name="csX6" fmla="*/ 3440106 w 7020625"/>
              <a:gd name="csY6" fmla="*/ 0 h 369332"/>
              <a:gd name="csX7" fmla="*/ 4165571 w 7020625"/>
              <a:gd name="csY7" fmla="*/ 0 h 369332"/>
              <a:gd name="csX8" fmla="*/ 4680417 w 7020625"/>
              <a:gd name="csY8" fmla="*/ 0 h 369332"/>
              <a:gd name="csX9" fmla="*/ 5405881 w 7020625"/>
              <a:gd name="csY9" fmla="*/ 0 h 369332"/>
              <a:gd name="csX10" fmla="*/ 5780315 w 7020625"/>
              <a:gd name="csY10" fmla="*/ 0 h 369332"/>
              <a:gd name="csX11" fmla="*/ 6154748 w 7020625"/>
              <a:gd name="csY11" fmla="*/ 0 h 369332"/>
              <a:gd name="csX12" fmla="*/ 7020625 w 7020625"/>
              <a:gd name="csY12" fmla="*/ 0 h 369332"/>
              <a:gd name="csX13" fmla="*/ 7020625 w 7020625"/>
              <a:gd name="csY13" fmla="*/ 369332 h 369332"/>
              <a:gd name="csX14" fmla="*/ 6435573 w 7020625"/>
              <a:gd name="csY14" fmla="*/ 369332 h 369332"/>
              <a:gd name="csX15" fmla="*/ 6061140 w 7020625"/>
              <a:gd name="csY15" fmla="*/ 369332 h 369332"/>
              <a:gd name="csX16" fmla="*/ 5335675 w 7020625"/>
              <a:gd name="csY16" fmla="*/ 369332 h 369332"/>
              <a:gd name="csX17" fmla="*/ 4750623 w 7020625"/>
              <a:gd name="csY17" fmla="*/ 369332 h 369332"/>
              <a:gd name="csX18" fmla="*/ 4025158 w 7020625"/>
              <a:gd name="csY18" fmla="*/ 369332 h 369332"/>
              <a:gd name="csX19" fmla="*/ 3440106 w 7020625"/>
              <a:gd name="csY19" fmla="*/ 369332 h 369332"/>
              <a:gd name="csX20" fmla="*/ 2714642 w 7020625"/>
              <a:gd name="csY20" fmla="*/ 369332 h 369332"/>
              <a:gd name="csX21" fmla="*/ 2340208 w 7020625"/>
              <a:gd name="csY21" fmla="*/ 369332 h 369332"/>
              <a:gd name="csX22" fmla="*/ 1684950 w 7020625"/>
              <a:gd name="csY22" fmla="*/ 369332 h 369332"/>
              <a:gd name="csX23" fmla="*/ 1310517 w 7020625"/>
              <a:gd name="csY23" fmla="*/ 369332 h 369332"/>
              <a:gd name="csX24" fmla="*/ 585052 w 7020625"/>
              <a:gd name="csY24" fmla="*/ 369332 h 369332"/>
              <a:gd name="csX25" fmla="*/ 0 w 7020625"/>
              <a:gd name="csY25" fmla="*/ 369332 h 369332"/>
              <a:gd name="csX26" fmla="*/ 0 w 7020625"/>
              <a:gd name="csY26" fmla="*/ 0 h 3693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7020625" h="369332" fill="none" extrusionOk="0">
                <a:moveTo>
                  <a:pt x="0" y="0"/>
                </a:moveTo>
                <a:cubicBezTo>
                  <a:pt x="117858" y="-23861"/>
                  <a:pt x="289674" y="42416"/>
                  <a:pt x="374433" y="0"/>
                </a:cubicBezTo>
                <a:cubicBezTo>
                  <a:pt x="459192" y="-42416"/>
                  <a:pt x="808188" y="80127"/>
                  <a:pt x="1099898" y="0"/>
                </a:cubicBezTo>
                <a:cubicBezTo>
                  <a:pt x="1391608" y="-80127"/>
                  <a:pt x="1376146" y="53638"/>
                  <a:pt x="1614744" y="0"/>
                </a:cubicBezTo>
                <a:cubicBezTo>
                  <a:pt x="1853342" y="-53638"/>
                  <a:pt x="1970015" y="64024"/>
                  <a:pt x="2199796" y="0"/>
                </a:cubicBezTo>
                <a:cubicBezTo>
                  <a:pt x="2429577" y="-64024"/>
                  <a:pt x="2526709" y="67331"/>
                  <a:pt x="2784848" y="0"/>
                </a:cubicBezTo>
                <a:cubicBezTo>
                  <a:pt x="3042987" y="-67331"/>
                  <a:pt x="3232710" y="49516"/>
                  <a:pt x="3440106" y="0"/>
                </a:cubicBezTo>
                <a:cubicBezTo>
                  <a:pt x="3647502" y="-49516"/>
                  <a:pt x="3834894" y="75283"/>
                  <a:pt x="4165571" y="0"/>
                </a:cubicBezTo>
                <a:cubicBezTo>
                  <a:pt x="4496249" y="-75283"/>
                  <a:pt x="4574163" y="50050"/>
                  <a:pt x="4680417" y="0"/>
                </a:cubicBezTo>
                <a:cubicBezTo>
                  <a:pt x="4786671" y="-50050"/>
                  <a:pt x="5163829" y="62044"/>
                  <a:pt x="5405881" y="0"/>
                </a:cubicBezTo>
                <a:cubicBezTo>
                  <a:pt x="5647933" y="-62044"/>
                  <a:pt x="5634587" y="37279"/>
                  <a:pt x="5780315" y="0"/>
                </a:cubicBezTo>
                <a:cubicBezTo>
                  <a:pt x="5926043" y="-37279"/>
                  <a:pt x="6055320" y="5872"/>
                  <a:pt x="6154748" y="0"/>
                </a:cubicBezTo>
                <a:cubicBezTo>
                  <a:pt x="6254176" y="-5872"/>
                  <a:pt x="6735151" y="17813"/>
                  <a:pt x="7020625" y="0"/>
                </a:cubicBezTo>
                <a:cubicBezTo>
                  <a:pt x="7055341" y="174420"/>
                  <a:pt x="6996764" y="247058"/>
                  <a:pt x="7020625" y="369332"/>
                </a:cubicBezTo>
                <a:cubicBezTo>
                  <a:pt x="6874773" y="391058"/>
                  <a:pt x="6687346" y="369119"/>
                  <a:pt x="6435573" y="369332"/>
                </a:cubicBezTo>
                <a:cubicBezTo>
                  <a:pt x="6183800" y="369545"/>
                  <a:pt x="6245409" y="327251"/>
                  <a:pt x="6061140" y="369332"/>
                </a:cubicBezTo>
                <a:cubicBezTo>
                  <a:pt x="5876871" y="411413"/>
                  <a:pt x="5518900" y="318903"/>
                  <a:pt x="5335675" y="369332"/>
                </a:cubicBezTo>
                <a:cubicBezTo>
                  <a:pt x="5152451" y="419761"/>
                  <a:pt x="4947053" y="344383"/>
                  <a:pt x="4750623" y="369332"/>
                </a:cubicBezTo>
                <a:cubicBezTo>
                  <a:pt x="4554193" y="394281"/>
                  <a:pt x="4170575" y="309510"/>
                  <a:pt x="4025158" y="369332"/>
                </a:cubicBezTo>
                <a:cubicBezTo>
                  <a:pt x="3879742" y="429154"/>
                  <a:pt x="3692280" y="334027"/>
                  <a:pt x="3440106" y="369332"/>
                </a:cubicBezTo>
                <a:cubicBezTo>
                  <a:pt x="3187932" y="404637"/>
                  <a:pt x="3058673" y="308738"/>
                  <a:pt x="2714642" y="369332"/>
                </a:cubicBezTo>
                <a:cubicBezTo>
                  <a:pt x="2370611" y="429926"/>
                  <a:pt x="2429615" y="348623"/>
                  <a:pt x="2340208" y="369332"/>
                </a:cubicBezTo>
                <a:cubicBezTo>
                  <a:pt x="2250801" y="390041"/>
                  <a:pt x="1878796" y="304696"/>
                  <a:pt x="1684950" y="369332"/>
                </a:cubicBezTo>
                <a:cubicBezTo>
                  <a:pt x="1491104" y="433968"/>
                  <a:pt x="1487727" y="355933"/>
                  <a:pt x="1310517" y="369332"/>
                </a:cubicBezTo>
                <a:cubicBezTo>
                  <a:pt x="1133307" y="382731"/>
                  <a:pt x="731772" y="362400"/>
                  <a:pt x="585052" y="369332"/>
                </a:cubicBezTo>
                <a:cubicBezTo>
                  <a:pt x="438332" y="376264"/>
                  <a:pt x="154658" y="310115"/>
                  <a:pt x="0" y="369332"/>
                </a:cubicBezTo>
                <a:cubicBezTo>
                  <a:pt x="-7205" y="190076"/>
                  <a:pt x="16053" y="146631"/>
                  <a:pt x="0" y="0"/>
                </a:cubicBezTo>
                <a:close/>
              </a:path>
              <a:path w="7020625" h="369332" stroke="0" extrusionOk="0">
                <a:moveTo>
                  <a:pt x="0" y="0"/>
                </a:moveTo>
                <a:cubicBezTo>
                  <a:pt x="218615" y="-28516"/>
                  <a:pt x="313553" y="53098"/>
                  <a:pt x="444640" y="0"/>
                </a:cubicBezTo>
                <a:cubicBezTo>
                  <a:pt x="575727" y="-53098"/>
                  <a:pt x="894329" y="20392"/>
                  <a:pt x="1029692" y="0"/>
                </a:cubicBezTo>
                <a:cubicBezTo>
                  <a:pt x="1165055" y="-20392"/>
                  <a:pt x="1423417" y="33527"/>
                  <a:pt x="1614744" y="0"/>
                </a:cubicBezTo>
                <a:cubicBezTo>
                  <a:pt x="1806071" y="-33527"/>
                  <a:pt x="2054346" y="30187"/>
                  <a:pt x="2199796" y="0"/>
                </a:cubicBezTo>
                <a:cubicBezTo>
                  <a:pt x="2345246" y="-30187"/>
                  <a:pt x="2448592" y="41418"/>
                  <a:pt x="2574229" y="0"/>
                </a:cubicBezTo>
                <a:cubicBezTo>
                  <a:pt x="2699866" y="-41418"/>
                  <a:pt x="2800540" y="20589"/>
                  <a:pt x="3018869" y="0"/>
                </a:cubicBezTo>
                <a:cubicBezTo>
                  <a:pt x="3237198" y="-20589"/>
                  <a:pt x="3391045" y="66254"/>
                  <a:pt x="3603921" y="0"/>
                </a:cubicBezTo>
                <a:cubicBezTo>
                  <a:pt x="3816797" y="-66254"/>
                  <a:pt x="3852986" y="18401"/>
                  <a:pt x="3978354" y="0"/>
                </a:cubicBezTo>
                <a:cubicBezTo>
                  <a:pt x="4103722" y="-18401"/>
                  <a:pt x="4254963" y="48819"/>
                  <a:pt x="4422994" y="0"/>
                </a:cubicBezTo>
                <a:cubicBezTo>
                  <a:pt x="4591025" y="-48819"/>
                  <a:pt x="4689670" y="31211"/>
                  <a:pt x="4797427" y="0"/>
                </a:cubicBezTo>
                <a:cubicBezTo>
                  <a:pt x="4905184" y="-31211"/>
                  <a:pt x="5285818" y="54891"/>
                  <a:pt x="5452685" y="0"/>
                </a:cubicBezTo>
                <a:cubicBezTo>
                  <a:pt x="5619552" y="-54891"/>
                  <a:pt x="5683516" y="13045"/>
                  <a:pt x="5897325" y="0"/>
                </a:cubicBezTo>
                <a:cubicBezTo>
                  <a:pt x="6111134" y="-13045"/>
                  <a:pt x="6161569" y="26858"/>
                  <a:pt x="6412171" y="0"/>
                </a:cubicBezTo>
                <a:cubicBezTo>
                  <a:pt x="6662773" y="-26858"/>
                  <a:pt x="6771520" y="72890"/>
                  <a:pt x="7020625" y="0"/>
                </a:cubicBezTo>
                <a:cubicBezTo>
                  <a:pt x="7030982" y="134336"/>
                  <a:pt x="7015811" y="243836"/>
                  <a:pt x="7020625" y="369332"/>
                </a:cubicBezTo>
                <a:cubicBezTo>
                  <a:pt x="6707911" y="410717"/>
                  <a:pt x="6622132" y="345016"/>
                  <a:pt x="6295160" y="369332"/>
                </a:cubicBezTo>
                <a:cubicBezTo>
                  <a:pt x="5968189" y="393648"/>
                  <a:pt x="5959648" y="329025"/>
                  <a:pt x="5850521" y="369332"/>
                </a:cubicBezTo>
                <a:cubicBezTo>
                  <a:pt x="5741394" y="409639"/>
                  <a:pt x="5466838" y="335532"/>
                  <a:pt x="5265469" y="369332"/>
                </a:cubicBezTo>
                <a:cubicBezTo>
                  <a:pt x="5064100" y="403132"/>
                  <a:pt x="4944289" y="337918"/>
                  <a:pt x="4750623" y="369332"/>
                </a:cubicBezTo>
                <a:cubicBezTo>
                  <a:pt x="4556957" y="400746"/>
                  <a:pt x="4424285" y="319091"/>
                  <a:pt x="4235777" y="369332"/>
                </a:cubicBezTo>
                <a:cubicBezTo>
                  <a:pt x="4047269" y="419573"/>
                  <a:pt x="3677415" y="340947"/>
                  <a:pt x="3510313" y="369332"/>
                </a:cubicBezTo>
                <a:cubicBezTo>
                  <a:pt x="3343211" y="397717"/>
                  <a:pt x="3048007" y="323279"/>
                  <a:pt x="2855054" y="369332"/>
                </a:cubicBezTo>
                <a:cubicBezTo>
                  <a:pt x="2662101" y="415385"/>
                  <a:pt x="2558590" y="349161"/>
                  <a:pt x="2480621" y="369332"/>
                </a:cubicBezTo>
                <a:cubicBezTo>
                  <a:pt x="2402652" y="389503"/>
                  <a:pt x="2186977" y="350677"/>
                  <a:pt x="1965775" y="369332"/>
                </a:cubicBezTo>
                <a:cubicBezTo>
                  <a:pt x="1744573" y="387987"/>
                  <a:pt x="1513824" y="314668"/>
                  <a:pt x="1380723" y="369332"/>
                </a:cubicBezTo>
                <a:cubicBezTo>
                  <a:pt x="1247622" y="423996"/>
                  <a:pt x="1047616" y="353972"/>
                  <a:pt x="865877" y="369332"/>
                </a:cubicBezTo>
                <a:cubicBezTo>
                  <a:pt x="684138" y="384692"/>
                  <a:pt x="307728" y="304903"/>
                  <a:pt x="0" y="369332"/>
                </a:cubicBezTo>
                <a:cubicBezTo>
                  <a:pt x="-25399" y="281617"/>
                  <a:pt x="28315" y="156256"/>
                  <a:pt x="0" y="0"/>
                </a:cubicBezTo>
                <a:close/>
              </a:path>
            </a:pathLst>
          </a:custGeom>
          <a:solidFill>
            <a:schemeClr val="tx2">
              <a:lumMod val="10000"/>
              <a:lumOff val="90000"/>
            </a:schemeClr>
          </a:solidFill>
          <a:ln>
            <a:extLst>
              <a:ext uri="{C807C97D-BFC1-408E-A445-0C87EB9F89A2}">
                <ask:lineSketchStyleProps xmlns:ask="http://schemas.microsoft.com/office/drawing/2018/sketchyshapes" sd="1616015675">
                  <a:prstGeom prst="rect">
                    <a:avLst/>
                  </a:prstGeom>
                  <ask:type>
                    <ask:lineSketchScribble/>
                  </ask:type>
                </ask:lineSketchStyleProps>
              </a:ext>
            </a:extLst>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solidFill>
                  <a:srgbClr val="C7417B"/>
                </a:solidFill>
                <a:latin typeface="Arial" panose="020B0604020202020204" pitchFamily="34" charset="0"/>
                <a:cs typeface="Arial" panose="020B0604020202020204" pitchFamily="34" charset="0"/>
              </a:rPr>
              <a:t>Not everyone has the same opportunity to live a healthy life</a:t>
            </a:r>
            <a:endParaRPr lang="en-GB" sz="1800"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AC0C21F4-6828-090A-BFAC-C93A17DB09F6}"/>
              </a:ext>
            </a:extLst>
          </p:cNvPr>
          <p:cNvSpPr txBox="1"/>
          <p:nvPr/>
        </p:nvSpPr>
        <p:spPr>
          <a:xfrm>
            <a:off x="7048732" y="5082630"/>
            <a:ext cx="4606925" cy="830997"/>
          </a:xfrm>
          <a:prstGeom prst="rect">
            <a:avLst/>
          </a:prstGeom>
          <a:noFill/>
        </p:spPr>
        <p:txBody>
          <a:bodyPr wrap="square">
            <a:spAutoFit/>
          </a:bodyPr>
          <a:lstStyle/>
          <a:p>
            <a:r>
              <a:rPr lang="en-GB" sz="1200" b="1" dirty="0">
                <a:latin typeface="Arial" panose="020B0604020202020204" pitchFamily="34" charset="0"/>
                <a:cs typeface="Arial" panose="020B0604020202020204" pitchFamily="34" charset="0"/>
              </a:rPr>
              <a:t>Further Information:</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NHS England – What are Health Inequalities</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The King's Fund – Health Inequalities Explained</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Health Foundation – Health Inequalities Programme</a:t>
            </a:r>
          </a:p>
        </p:txBody>
      </p:sp>
      <p:sp>
        <p:nvSpPr>
          <p:cNvPr id="8" name="TextBox 7">
            <a:extLst>
              <a:ext uri="{FF2B5EF4-FFF2-40B4-BE49-F238E27FC236}">
                <a16:creationId xmlns:a16="http://schemas.microsoft.com/office/drawing/2014/main" id="{D16D0BFA-A9B1-A4EB-39EA-F37C25A21260}"/>
              </a:ext>
            </a:extLst>
          </p:cNvPr>
          <p:cNvSpPr txBox="1"/>
          <p:nvPr/>
        </p:nvSpPr>
        <p:spPr>
          <a:xfrm>
            <a:off x="1660653" y="1147452"/>
            <a:ext cx="8560089" cy="369332"/>
          </a:xfrm>
          <a:custGeom>
            <a:avLst/>
            <a:gdLst>
              <a:gd name="csX0" fmla="*/ 0 w 8560089"/>
              <a:gd name="csY0" fmla="*/ 0 h 369332"/>
              <a:gd name="csX1" fmla="*/ 741874 w 8560089"/>
              <a:gd name="csY1" fmla="*/ 0 h 369332"/>
              <a:gd name="csX2" fmla="*/ 1055744 w 8560089"/>
              <a:gd name="csY2" fmla="*/ 0 h 369332"/>
              <a:gd name="csX3" fmla="*/ 1712018 w 8560089"/>
              <a:gd name="csY3" fmla="*/ 0 h 369332"/>
              <a:gd name="csX4" fmla="*/ 2025888 w 8560089"/>
              <a:gd name="csY4" fmla="*/ 0 h 369332"/>
              <a:gd name="csX5" fmla="*/ 2767762 w 8560089"/>
              <a:gd name="csY5" fmla="*/ 0 h 369332"/>
              <a:gd name="csX6" fmla="*/ 3509636 w 8560089"/>
              <a:gd name="csY6" fmla="*/ 0 h 369332"/>
              <a:gd name="csX7" fmla="*/ 3823506 w 8560089"/>
              <a:gd name="csY7" fmla="*/ 0 h 369332"/>
              <a:gd name="csX8" fmla="*/ 4565381 w 8560089"/>
              <a:gd name="csY8" fmla="*/ 0 h 369332"/>
              <a:gd name="csX9" fmla="*/ 5050453 w 8560089"/>
              <a:gd name="csY9" fmla="*/ 0 h 369332"/>
              <a:gd name="csX10" fmla="*/ 5449923 w 8560089"/>
              <a:gd name="csY10" fmla="*/ 0 h 369332"/>
              <a:gd name="csX11" fmla="*/ 6020596 w 8560089"/>
              <a:gd name="csY11" fmla="*/ 0 h 369332"/>
              <a:gd name="csX12" fmla="*/ 6420067 w 8560089"/>
              <a:gd name="csY12" fmla="*/ 0 h 369332"/>
              <a:gd name="csX13" fmla="*/ 6905138 w 8560089"/>
              <a:gd name="csY13" fmla="*/ 0 h 369332"/>
              <a:gd name="csX14" fmla="*/ 7647013 w 8560089"/>
              <a:gd name="csY14" fmla="*/ 0 h 369332"/>
              <a:gd name="csX15" fmla="*/ 8560089 w 8560089"/>
              <a:gd name="csY15" fmla="*/ 0 h 369332"/>
              <a:gd name="csX16" fmla="*/ 8560089 w 8560089"/>
              <a:gd name="csY16" fmla="*/ 369332 h 369332"/>
              <a:gd name="csX17" fmla="*/ 8075017 w 8560089"/>
              <a:gd name="csY17" fmla="*/ 369332 h 369332"/>
              <a:gd name="csX18" fmla="*/ 7761147 w 8560089"/>
              <a:gd name="csY18" fmla="*/ 369332 h 369332"/>
              <a:gd name="csX19" fmla="*/ 7190475 w 8560089"/>
              <a:gd name="csY19" fmla="*/ 369332 h 369332"/>
              <a:gd name="csX20" fmla="*/ 6705403 w 8560089"/>
              <a:gd name="csY20" fmla="*/ 369332 h 369332"/>
              <a:gd name="csX21" fmla="*/ 6049130 w 8560089"/>
              <a:gd name="csY21" fmla="*/ 369332 h 369332"/>
              <a:gd name="csX22" fmla="*/ 5478457 w 8560089"/>
              <a:gd name="csY22" fmla="*/ 369332 h 369332"/>
              <a:gd name="csX23" fmla="*/ 4993385 w 8560089"/>
              <a:gd name="csY23" fmla="*/ 369332 h 369332"/>
              <a:gd name="csX24" fmla="*/ 4508314 w 8560089"/>
              <a:gd name="csY24" fmla="*/ 369332 h 369332"/>
              <a:gd name="csX25" fmla="*/ 3852040 w 8560089"/>
              <a:gd name="csY25" fmla="*/ 369332 h 369332"/>
              <a:gd name="csX26" fmla="*/ 3195767 w 8560089"/>
              <a:gd name="csY26" fmla="*/ 369332 h 369332"/>
              <a:gd name="csX27" fmla="*/ 2539493 w 8560089"/>
              <a:gd name="csY27" fmla="*/ 369332 h 369332"/>
              <a:gd name="csX28" fmla="*/ 1883220 w 8560089"/>
              <a:gd name="csY28" fmla="*/ 369332 h 369332"/>
              <a:gd name="csX29" fmla="*/ 1312547 w 8560089"/>
              <a:gd name="csY29" fmla="*/ 369332 h 369332"/>
              <a:gd name="csX30" fmla="*/ 998677 w 8560089"/>
              <a:gd name="csY30" fmla="*/ 369332 h 369332"/>
              <a:gd name="csX31" fmla="*/ 0 w 8560089"/>
              <a:gd name="csY31" fmla="*/ 369332 h 369332"/>
              <a:gd name="csX32" fmla="*/ 0 w 8560089"/>
              <a:gd name="csY32" fmla="*/ 0 h 3693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Lst>
            <a:rect l="l" t="t" r="r" b="b"/>
            <a:pathLst>
              <a:path w="8560089" h="369332" fill="none" extrusionOk="0">
                <a:moveTo>
                  <a:pt x="0" y="0"/>
                </a:moveTo>
                <a:cubicBezTo>
                  <a:pt x="247609" y="-56389"/>
                  <a:pt x="542008" y="70608"/>
                  <a:pt x="741874" y="0"/>
                </a:cubicBezTo>
                <a:cubicBezTo>
                  <a:pt x="941740" y="-70608"/>
                  <a:pt x="970186" y="35278"/>
                  <a:pt x="1055744" y="0"/>
                </a:cubicBezTo>
                <a:cubicBezTo>
                  <a:pt x="1141302" y="-35278"/>
                  <a:pt x="1559528" y="60686"/>
                  <a:pt x="1712018" y="0"/>
                </a:cubicBezTo>
                <a:cubicBezTo>
                  <a:pt x="1864508" y="-60686"/>
                  <a:pt x="1941967" y="30299"/>
                  <a:pt x="2025888" y="0"/>
                </a:cubicBezTo>
                <a:cubicBezTo>
                  <a:pt x="2109809" y="-30299"/>
                  <a:pt x="2536203" y="73525"/>
                  <a:pt x="2767762" y="0"/>
                </a:cubicBezTo>
                <a:cubicBezTo>
                  <a:pt x="2999321" y="-73525"/>
                  <a:pt x="3266362" y="67819"/>
                  <a:pt x="3509636" y="0"/>
                </a:cubicBezTo>
                <a:cubicBezTo>
                  <a:pt x="3752910" y="-67819"/>
                  <a:pt x="3667821" y="32532"/>
                  <a:pt x="3823506" y="0"/>
                </a:cubicBezTo>
                <a:cubicBezTo>
                  <a:pt x="3979191" y="-32532"/>
                  <a:pt x="4203076" y="7603"/>
                  <a:pt x="4565381" y="0"/>
                </a:cubicBezTo>
                <a:cubicBezTo>
                  <a:pt x="4927687" y="-7603"/>
                  <a:pt x="4857757" y="55683"/>
                  <a:pt x="5050453" y="0"/>
                </a:cubicBezTo>
                <a:cubicBezTo>
                  <a:pt x="5243149" y="-55683"/>
                  <a:pt x="5283647" y="27285"/>
                  <a:pt x="5449923" y="0"/>
                </a:cubicBezTo>
                <a:cubicBezTo>
                  <a:pt x="5616199" y="-27285"/>
                  <a:pt x="5798321" y="60462"/>
                  <a:pt x="6020596" y="0"/>
                </a:cubicBezTo>
                <a:cubicBezTo>
                  <a:pt x="6242871" y="-60462"/>
                  <a:pt x="6283565" y="41551"/>
                  <a:pt x="6420067" y="0"/>
                </a:cubicBezTo>
                <a:cubicBezTo>
                  <a:pt x="6556569" y="-41551"/>
                  <a:pt x="6672638" y="26441"/>
                  <a:pt x="6905138" y="0"/>
                </a:cubicBezTo>
                <a:cubicBezTo>
                  <a:pt x="7137638" y="-26441"/>
                  <a:pt x="7372669" y="4878"/>
                  <a:pt x="7647013" y="0"/>
                </a:cubicBezTo>
                <a:cubicBezTo>
                  <a:pt x="7921358" y="-4878"/>
                  <a:pt x="8279212" y="81336"/>
                  <a:pt x="8560089" y="0"/>
                </a:cubicBezTo>
                <a:cubicBezTo>
                  <a:pt x="8564662" y="123995"/>
                  <a:pt x="8555475" y="230297"/>
                  <a:pt x="8560089" y="369332"/>
                </a:cubicBezTo>
                <a:cubicBezTo>
                  <a:pt x="8377677" y="410412"/>
                  <a:pt x="8232074" y="352813"/>
                  <a:pt x="8075017" y="369332"/>
                </a:cubicBezTo>
                <a:cubicBezTo>
                  <a:pt x="7917960" y="385851"/>
                  <a:pt x="7876180" y="350124"/>
                  <a:pt x="7761147" y="369332"/>
                </a:cubicBezTo>
                <a:cubicBezTo>
                  <a:pt x="7646114" y="388540"/>
                  <a:pt x="7382868" y="355235"/>
                  <a:pt x="7190475" y="369332"/>
                </a:cubicBezTo>
                <a:cubicBezTo>
                  <a:pt x="6998082" y="383429"/>
                  <a:pt x="6939031" y="339243"/>
                  <a:pt x="6705403" y="369332"/>
                </a:cubicBezTo>
                <a:cubicBezTo>
                  <a:pt x="6471775" y="399421"/>
                  <a:pt x="6333221" y="344269"/>
                  <a:pt x="6049130" y="369332"/>
                </a:cubicBezTo>
                <a:cubicBezTo>
                  <a:pt x="5765039" y="394395"/>
                  <a:pt x="5687962" y="314183"/>
                  <a:pt x="5478457" y="369332"/>
                </a:cubicBezTo>
                <a:cubicBezTo>
                  <a:pt x="5268952" y="424481"/>
                  <a:pt x="5142657" y="363962"/>
                  <a:pt x="4993385" y="369332"/>
                </a:cubicBezTo>
                <a:cubicBezTo>
                  <a:pt x="4844113" y="374702"/>
                  <a:pt x="4734367" y="339736"/>
                  <a:pt x="4508314" y="369332"/>
                </a:cubicBezTo>
                <a:cubicBezTo>
                  <a:pt x="4282261" y="398928"/>
                  <a:pt x="4032228" y="335831"/>
                  <a:pt x="3852040" y="369332"/>
                </a:cubicBezTo>
                <a:cubicBezTo>
                  <a:pt x="3671852" y="402833"/>
                  <a:pt x="3471319" y="348880"/>
                  <a:pt x="3195767" y="369332"/>
                </a:cubicBezTo>
                <a:cubicBezTo>
                  <a:pt x="2920215" y="389784"/>
                  <a:pt x="2761705" y="309641"/>
                  <a:pt x="2539493" y="369332"/>
                </a:cubicBezTo>
                <a:cubicBezTo>
                  <a:pt x="2317281" y="429023"/>
                  <a:pt x="2194741" y="362176"/>
                  <a:pt x="1883220" y="369332"/>
                </a:cubicBezTo>
                <a:cubicBezTo>
                  <a:pt x="1571699" y="376488"/>
                  <a:pt x="1448194" y="326634"/>
                  <a:pt x="1312547" y="369332"/>
                </a:cubicBezTo>
                <a:cubicBezTo>
                  <a:pt x="1176900" y="412030"/>
                  <a:pt x="1068011" y="339544"/>
                  <a:pt x="998677" y="369332"/>
                </a:cubicBezTo>
                <a:cubicBezTo>
                  <a:pt x="929343" y="399120"/>
                  <a:pt x="441151" y="323992"/>
                  <a:pt x="0" y="369332"/>
                </a:cubicBezTo>
                <a:cubicBezTo>
                  <a:pt x="-24195" y="283646"/>
                  <a:pt x="35244" y="166068"/>
                  <a:pt x="0" y="0"/>
                </a:cubicBezTo>
                <a:close/>
              </a:path>
              <a:path w="8560089" h="369332" stroke="0" extrusionOk="0">
                <a:moveTo>
                  <a:pt x="0" y="0"/>
                </a:moveTo>
                <a:cubicBezTo>
                  <a:pt x="85024" y="-16838"/>
                  <a:pt x="209083" y="33839"/>
                  <a:pt x="313870" y="0"/>
                </a:cubicBezTo>
                <a:cubicBezTo>
                  <a:pt x="418657" y="-33839"/>
                  <a:pt x="559475" y="33418"/>
                  <a:pt x="713341" y="0"/>
                </a:cubicBezTo>
                <a:cubicBezTo>
                  <a:pt x="867207" y="-33418"/>
                  <a:pt x="1120180" y="70666"/>
                  <a:pt x="1369614" y="0"/>
                </a:cubicBezTo>
                <a:cubicBezTo>
                  <a:pt x="1619048" y="-70666"/>
                  <a:pt x="1736645" y="39765"/>
                  <a:pt x="1940287" y="0"/>
                </a:cubicBezTo>
                <a:cubicBezTo>
                  <a:pt x="2143929" y="-39765"/>
                  <a:pt x="2326423" y="15591"/>
                  <a:pt x="2425359" y="0"/>
                </a:cubicBezTo>
                <a:cubicBezTo>
                  <a:pt x="2524295" y="-15591"/>
                  <a:pt x="2764621" y="66273"/>
                  <a:pt x="3081632" y="0"/>
                </a:cubicBezTo>
                <a:cubicBezTo>
                  <a:pt x="3398643" y="-66273"/>
                  <a:pt x="3542470" y="11642"/>
                  <a:pt x="3737906" y="0"/>
                </a:cubicBezTo>
                <a:cubicBezTo>
                  <a:pt x="3933342" y="-11642"/>
                  <a:pt x="4117237" y="55218"/>
                  <a:pt x="4222977" y="0"/>
                </a:cubicBezTo>
                <a:cubicBezTo>
                  <a:pt x="4328717" y="-55218"/>
                  <a:pt x="4720457" y="25046"/>
                  <a:pt x="4879251" y="0"/>
                </a:cubicBezTo>
                <a:cubicBezTo>
                  <a:pt x="5038045" y="-25046"/>
                  <a:pt x="5150002" y="13085"/>
                  <a:pt x="5364322" y="0"/>
                </a:cubicBezTo>
                <a:cubicBezTo>
                  <a:pt x="5578642" y="-13085"/>
                  <a:pt x="5744644" y="61733"/>
                  <a:pt x="6020596" y="0"/>
                </a:cubicBezTo>
                <a:cubicBezTo>
                  <a:pt x="6296548" y="-61733"/>
                  <a:pt x="6268328" y="17262"/>
                  <a:pt x="6334466" y="0"/>
                </a:cubicBezTo>
                <a:cubicBezTo>
                  <a:pt x="6400604" y="-17262"/>
                  <a:pt x="6675141" y="23757"/>
                  <a:pt x="6819538" y="0"/>
                </a:cubicBezTo>
                <a:cubicBezTo>
                  <a:pt x="6963935" y="-23757"/>
                  <a:pt x="7204346" y="14632"/>
                  <a:pt x="7304609" y="0"/>
                </a:cubicBezTo>
                <a:cubicBezTo>
                  <a:pt x="7404872" y="-14632"/>
                  <a:pt x="7689370" y="55818"/>
                  <a:pt x="8046484" y="0"/>
                </a:cubicBezTo>
                <a:cubicBezTo>
                  <a:pt x="8403598" y="-55818"/>
                  <a:pt x="8405841" y="30421"/>
                  <a:pt x="8560089" y="0"/>
                </a:cubicBezTo>
                <a:cubicBezTo>
                  <a:pt x="8566373" y="133641"/>
                  <a:pt x="8521330" y="293410"/>
                  <a:pt x="8560089" y="369332"/>
                </a:cubicBezTo>
                <a:cubicBezTo>
                  <a:pt x="8220001" y="385306"/>
                  <a:pt x="8051610" y="287247"/>
                  <a:pt x="7818215" y="369332"/>
                </a:cubicBezTo>
                <a:cubicBezTo>
                  <a:pt x="7584820" y="451417"/>
                  <a:pt x="7562697" y="314414"/>
                  <a:pt x="7333143" y="369332"/>
                </a:cubicBezTo>
                <a:cubicBezTo>
                  <a:pt x="7103589" y="424250"/>
                  <a:pt x="7045298" y="345521"/>
                  <a:pt x="6848071" y="369332"/>
                </a:cubicBezTo>
                <a:cubicBezTo>
                  <a:pt x="6650844" y="393143"/>
                  <a:pt x="6615276" y="354804"/>
                  <a:pt x="6534201" y="369332"/>
                </a:cubicBezTo>
                <a:cubicBezTo>
                  <a:pt x="6453126" y="383860"/>
                  <a:pt x="6142966" y="342008"/>
                  <a:pt x="5963529" y="369332"/>
                </a:cubicBezTo>
                <a:cubicBezTo>
                  <a:pt x="5784092" y="396656"/>
                  <a:pt x="5651072" y="307721"/>
                  <a:pt x="5392856" y="369332"/>
                </a:cubicBezTo>
                <a:cubicBezTo>
                  <a:pt x="5134640" y="430943"/>
                  <a:pt x="4843206" y="363425"/>
                  <a:pt x="4650982" y="369332"/>
                </a:cubicBezTo>
                <a:cubicBezTo>
                  <a:pt x="4458758" y="375239"/>
                  <a:pt x="4437442" y="352194"/>
                  <a:pt x="4251511" y="369332"/>
                </a:cubicBezTo>
                <a:cubicBezTo>
                  <a:pt x="4065580" y="386470"/>
                  <a:pt x="3955958" y="331489"/>
                  <a:pt x="3852040" y="369332"/>
                </a:cubicBezTo>
                <a:cubicBezTo>
                  <a:pt x="3748122" y="407175"/>
                  <a:pt x="3479033" y="281592"/>
                  <a:pt x="3110166" y="369332"/>
                </a:cubicBezTo>
                <a:cubicBezTo>
                  <a:pt x="2741299" y="457072"/>
                  <a:pt x="2708972" y="343350"/>
                  <a:pt x="2539493" y="369332"/>
                </a:cubicBezTo>
                <a:cubicBezTo>
                  <a:pt x="2370014" y="395314"/>
                  <a:pt x="2127257" y="304785"/>
                  <a:pt x="1883220" y="369332"/>
                </a:cubicBezTo>
                <a:cubicBezTo>
                  <a:pt x="1639183" y="433879"/>
                  <a:pt x="1499926" y="344373"/>
                  <a:pt x="1398148" y="369332"/>
                </a:cubicBezTo>
                <a:cubicBezTo>
                  <a:pt x="1296370" y="394291"/>
                  <a:pt x="1008169" y="306297"/>
                  <a:pt x="741874" y="369332"/>
                </a:cubicBezTo>
                <a:cubicBezTo>
                  <a:pt x="475579" y="432367"/>
                  <a:pt x="194932" y="318504"/>
                  <a:pt x="0" y="369332"/>
                </a:cubicBezTo>
                <a:cubicBezTo>
                  <a:pt x="-29018" y="201484"/>
                  <a:pt x="30164" y="145828"/>
                  <a:pt x="0" y="0"/>
                </a:cubicBezTo>
                <a:close/>
              </a:path>
            </a:pathLst>
          </a:custGeom>
          <a:solidFill>
            <a:schemeClr val="accent5">
              <a:lumMod val="20000"/>
              <a:lumOff val="80000"/>
            </a:schemeClr>
          </a:solidFill>
          <a:ln>
            <a:extLst>
              <a:ext uri="{C807C97D-BFC1-408E-A445-0C87EB9F89A2}">
                <ask:lineSketchStyleProps xmlns:ask="http://schemas.microsoft.com/office/drawing/2018/sketchyshapes" sd="3274782131">
                  <a:prstGeom prst="rect">
                    <a:avLst/>
                  </a:prstGeom>
                  <ask:type>
                    <ask:lineSketchScribble/>
                  </ask:type>
                </ask:lineSketchStyleProps>
              </a:ext>
            </a:extLst>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dirty="0">
                <a:latin typeface="Arial" panose="020B0604020202020204" pitchFamily="34" charset="0"/>
                <a:cs typeface="Arial" panose="020B0604020202020204" pitchFamily="34" charset="0"/>
              </a:rPr>
              <a:t>Health inequalities are avoidable differences in health between groups of people.</a:t>
            </a:r>
          </a:p>
        </p:txBody>
      </p:sp>
      <p:graphicFrame>
        <p:nvGraphicFramePr>
          <p:cNvPr id="13" name="Diagram 12" descr="graphic showing Health inequalities">
            <a:extLst>
              <a:ext uri="{FF2B5EF4-FFF2-40B4-BE49-F238E27FC236}">
                <a16:creationId xmlns:a16="http://schemas.microsoft.com/office/drawing/2014/main" id="{09DB8E68-3370-C04E-D409-8DE0CAE2D8F1}"/>
              </a:ext>
            </a:extLst>
          </p:cNvPr>
          <p:cNvGraphicFramePr/>
          <p:nvPr>
            <p:extLst>
              <p:ext uri="{D42A27DB-BD31-4B8C-83A1-F6EECF244321}">
                <p14:modId xmlns:p14="http://schemas.microsoft.com/office/powerpoint/2010/main" val="3765504891"/>
              </p:ext>
            </p:extLst>
          </p:nvPr>
        </p:nvGraphicFramePr>
        <p:xfrm>
          <a:off x="800479" y="2687819"/>
          <a:ext cx="6008299" cy="348839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Picture 5" descr="Training hub logo">
            <a:extLst>
              <a:ext uri="{FF2B5EF4-FFF2-40B4-BE49-F238E27FC236}">
                <a16:creationId xmlns:a16="http://schemas.microsoft.com/office/drawing/2014/main" id="{F695E326-7592-3BF0-A1D7-FEA6DCD336A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
        <p:nvSpPr>
          <p:cNvPr id="10" name="Rectangle 9">
            <a:extLst>
              <a:ext uri="{FF2B5EF4-FFF2-40B4-BE49-F238E27FC236}">
                <a16:creationId xmlns:a16="http://schemas.microsoft.com/office/drawing/2014/main" id="{EEDF71FD-3A8D-5A6A-85D1-BA7542E59F99}"/>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95796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0" grpId="0"/>
      <p:bldP spid="8" grpId="0" animBg="1"/>
      <p:bldGraphic spid="13"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3A008-4A7E-D8FC-FE7D-FB01DE20F0F4}"/>
            </a:ext>
          </a:extLst>
        </p:cNvPr>
        <p:cNvGrpSpPr/>
        <p:nvPr/>
      </p:nvGrpSpPr>
      <p:grpSpPr>
        <a:xfrm>
          <a:off x="0" y="0"/>
          <a:ext cx="0" cy="0"/>
          <a:chOff x="0" y="0"/>
          <a:chExt cx="0" cy="0"/>
        </a:xfrm>
      </p:grpSpPr>
      <p:pic>
        <p:nvPicPr>
          <p:cNvPr id="104" name="Picture 103">
            <a:extLst>
              <a:ext uri="{FF2B5EF4-FFF2-40B4-BE49-F238E27FC236}">
                <a16:creationId xmlns:a16="http://schemas.microsoft.com/office/drawing/2014/main" id="{87D4EFFE-B0B2-A8B9-8C5D-0E274667A72B}"/>
              </a:ext>
              <a:ext uri="{C183D7F6-B498-43B3-948B-1728B52AA6E4}">
                <adec:decorative xmlns:adec="http://schemas.microsoft.com/office/drawing/2017/decorative" val="1"/>
              </a:ext>
            </a:extLst>
          </p:cNvPr>
          <p:cNvPicPr>
            <a:picLocks noChangeAspect="1"/>
          </p:cNvPicPr>
          <p:nvPr/>
        </p:nvPicPr>
        <p:blipFill>
          <a:blip r:embed="rId3">
            <a:alphaModFix amt="6000"/>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4069" y="39044"/>
            <a:ext cx="11983862" cy="6729668"/>
          </a:xfrm>
          <a:prstGeom prst="ellipse">
            <a:avLst/>
          </a:prstGeom>
          <a:ln>
            <a:noFill/>
          </a:ln>
          <a:effectLst>
            <a:softEdge rad="112500"/>
          </a:effectLst>
        </p:spPr>
      </p:pic>
      <p:sp useBgFill="1">
        <p:nvSpPr>
          <p:cNvPr id="69" name="Rectangle 68">
            <a:extLst>
              <a:ext uri="{FF2B5EF4-FFF2-40B4-BE49-F238E27FC236}">
                <a16:creationId xmlns:a16="http://schemas.microsoft.com/office/drawing/2014/main" id="{210304EA-F58F-691D-E484-B08E1245AE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rainig hub logo">
            <a:extLst>
              <a:ext uri="{FF2B5EF4-FFF2-40B4-BE49-F238E27FC236}">
                <a16:creationId xmlns:a16="http://schemas.microsoft.com/office/drawing/2014/main" id="{4C791002-755D-ADF4-FF00-F2F011B73F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
        <p:nvSpPr>
          <p:cNvPr id="2" name="Title 1">
            <a:extLst>
              <a:ext uri="{FF2B5EF4-FFF2-40B4-BE49-F238E27FC236}">
                <a16:creationId xmlns:a16="http://schemas.microsoft.com/office/drawing/2014/main" id="{6C5E0CF1-8E13-332B-6F07-432C1469E4D4}"/>
              </a:ext>
            </a:extLst>
          </p:cNvPr>
          <p:cNvSpPr>
            <a:spLocks noGrp="1"/>
          </p:cNvSpPr>
          <p:nvPr>
            <p:ph type="title"/>
          </p:nvPr>
        </p:nvSpPr>
        <p:spPr>
          <a:xfrm>
            <a:off x="838200" y="272776"/>
            <a:ext cx="10515600" cy="519674"/>
          </a:xfrm>
        </p:spPr>
        <p:txBody>
          <a:bodyPr vert="horz" lIns="91440" tIns="45720" rIns="91440" bIns="45720" rtlCol="0" anchor="ctr">
            <a:normAutofit fontScale="90000"/>
          </a:bodyPr>
          <a:lstStyle/>
          <a:p>
            <a:r>
              <a:rPr lang="en-US" sz="4000" dirty="0"/>
              <a:t>Population Health</a:t>
            </a:r>
          </a:p>
        </p:txBody>
      </p:sp>
      <p:sp>
        <p:nvSpPr>
          <p:cNvPr id="7" name="TextBox 6">
            <a:extLst>
              <a:ext uri="{FF2B5EF4-FFF2-40B4-BE49-F238E27FC236}">
                <a16:creationId xmlns:a16="http://schemas.microsoft.com/office/drawing/2014/main" id="{D50C25DC-9053-770F-CF6A-079E1FCD2325}"/>
              </a:ext>
            </a:extLst>
          </p:cNvPr>
          <p:cNvSpPr txBox="1"/>
          <p:nvPr/>
        </p:nvSpPr>
        <p:spPr>
          <a:xfrm>
            <a:off x="838200" y="894746"/>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cs typeface="Arial" panose="020B0604020202020204" pitchFamily="34" charset="0"/>
              </a:rPr>
              <a:t>What is Population health and why do we need it?</a:t>
            </a:r>
            <a:endPar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97" name="TextBox 96">
            <a:extLst>
              <a:ext uri="{FF2B5EF4-FFF2-40B4-BE49-F238E27FC236}">
                <a16:creationId xmlns:a16="http://schemas.microsoft.com/office/drawing/2014/main" id="{C4D13307-22AB-1AB6-2EB2-AA8453E5668E}"/>
              </a:ext>
            </a:extLst>
          </p:cNvPr>
          <p:cNvSpPr txBox="1"/>
          <p:nvPr/>
        </p:nvSpPr>
        <p:spPr>
          <a:xfrm>
            <a:off x="845197" y="1366374"/>
            <a:ext cx="7059722" cy="1077218"/>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Population health focuses on improving health outcomes for entire groups of people whilst reducing inequalities.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A population health approach looks at:  </a:t>
            </a:r>
          </a:p>
          <a:p>
            <a:endParaRPr lang="en-GB" sz="1600" dirty="0">
              <a:latin typeface="Arial" panose="020B0604020202020204" pitchFamily="34" charset="0"/>
              <a:cs typeface="Arial" panose="020B0604020202020204" pitchFamily="34" charset="0"/>
            </a:endParaRPr>
          </a:p>
        </p:txBody>
      </p:sp>
      <p:graphicFrame>
        <p:nvGraphicFramePr>
          <p:cNvPr id="5" name="Diagram 4" descr="Graphic showing population health approach">
            <a:extLst>
              <a:ext uri="{FF2B5EF4-FFF2-40B4-BE49-F238E27FC236}">
                <a16:creationId xmlns:a16="http://schemas.microsoft.com/office/drawing/2014/main" id="{C6273E8A-4AE4-61AA-3492-07D09CEDC30D}"/>
              </a:ext>
            </a:extLst>
          </p:cNvPr>
          <p:cNvGraphicFramePr/>
          <p:nvPr>
            <p:extLst>
              <p:ext uri="{D42A27DB-BD31-4B8C-83A1-F6EECF244321}">
                <p14:modId xmlns:p14="http://schemas.microsoft.com/office/powerpoint/2010/main" val="3856792585"/>
              </p:ext>
            </p:extLst>
          </p:nvPr>
        </p:nvGraphicFramePr>
        <p:xfrm>
          <a:off x="-274982" y="2280665"/>
          <a:ext cx="7904920" cy="321096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9" name="Picture 8" descr="population health graphic 2">
            <a:extLst>
              <a:ext uri="{FF2B5EF4-FFF2-40B4-BE49-F238E27FC236}">
                <a16:creationId xmlns:a16="http://schemas.microsoft.com/office/drawing/2014/main" id="{034F692A-AACB-31D8-31E5-0A52FAF698AE}"/>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879027" y="1971202"/>
            <a:ext cx="2987019" cy="2432786"/>
          </a:xfrm>
          <a:prstGeom prst="rect">
            <a:avLst/>
          </a:prstGeom>
          <a:ln>
            <a:noFill/>
          </a:ln>
          <a:effectLst>
            <a:softEdge rad="112500"/>
          </a:effectLst>
        </p:spPr>
      </p:pic>
      <p:sp>
        <p:nvSpPr>
          <p:cNvPr id="13" name="TextBox 12">
            <a:extLst>
              <a:ext uri="{FF2B5EF4-FFF2-40B4-BE49-F238E27FC236}">
                <a16:creationId xmlns:a16="http://schemas.microsoft.com/office/drawing/2014/main" id="{1ABBC5C0-4C13-7245-D27D-16D30FABE3B1}"/>
              </a:ext>
            </a:extLst>
          </p:cNvPr>
          <p:cNvSpPr txBox="1"/>
          <p:nvPr/>
        </p:nvSpPr>
        <p:spPr>
          <a:xfrm>
            <a:off x="7952917" y="4403988"/>
            <a:ext cx="5965539" cy="184666"/>
          </a:xfrm>
          <a:prstGeom prst="rect">
            <a:avLst/>
          </a:prstGeom>
          <a:noFill/>
        </p:spPr>
        <p:txBody>
          <a:bodyPr wrap="square">
            <a:spAutoFit/>
          </a:bodyPr>
          <a:lstStyle/>
          <a:p>
            <a:r>
              <a:rPr lang="en-GB" sz="600" dirty="0"/>
              <a:t>Source: Dahlgren G, Whitehead M 1993</a:t>
            </a:r>
          </a:p>
        </p:txBody>
      </p:sp>
      <p:sp>
        <p:nvSpPr>
          <p:cNvPr id="8" name="TextBox 7">
            <a:extLst>
              <a:ext uri="{FF2B5EF4-FFF2-40B4-BE49-F238E27FC236}">
                <a16:creationId xmlns:a16="http://schemas.microsoft.com/office/drawing/2014/main" id="{FBA83042-5973-EDBE-F39E-245B83F7AFD6}"/>
              </a:ext>
            </a:extLst>
          </p:cNvPr>
          <p:cNvSpPr txBox="1"/>
          <p:nvPr/>
        </p:nvSpPr>
        <p:spPr>
          <a:xfrm>
            <a:off x="7484164" y="4867101"/>
            <a:ext cx="3869636" cy="1200329"/>
          </a:xfrm>
          <a:custGeom>
            <a:avLst/>
            <a:gdLst>
              <a:gd name="csX0" fmla="*/ 0 w 3869636"/>
              <a:gd name="csY0" fmla="*/ 0 h 1200329"/>
              <a:gd name="csX1" fmla="*/ 591502 w 3869636"/>
              <a:gd name="csY1" fmla="*/ 0 h 1200329"/>
              <a:gd name="csX2" fmla="*/ 1221699 w 3869636"/>
              <a:gd name="csY2" fmla="*/ 0 h 1200329"/>
              <a:gd name="csX3" fmla="*/ 1735808 w 3869636"/>
              <a:gd name="csY3" fmla="*/ 0 h 1200329"/>
              <a:gd name="csX4" fmla="*/ 2249917 w 3869636"/>
              <a:gd name="csY4" fmla="*/ 0 h 1200329"/>
              <a:gd name="csX5" fmla="*/ 2764026 w 3869636"/>
              <a:gd name="csY5" fmla="*/ 0 h 1200329"/>
              <a:gd name="csX6" fmla="*/ 3200742 w 3869636"/>
              <a:gd name="csY6" fmla="*/ 0 h 1200329"/>
              <a:gd name="csX7" fmla="*/ 3869636 w 3869636"/>
              <a:gd name="csY7" fmla="*/ 0 h 1200329"/>
              <a:gd name="csX8" fmla="*/ 3869636 w 3869636"/>
              <a:gd name="csY8" fmla="*/ 412113 h 1200329"/>
              <a:gd name="csX9" fmla="*/ 3869636 w 3869636"/>
              <a:gd name="csY9" fmla="*/ 800219 h 1200329"/>
              <a:gd name="csX10" fmla="*/ 3869636 w 3869636"/>
              <a:gd name="csY10" fmla="*/ 1200329 h 1200329"/>
              <a:gd name="csX11" fmla="*/ 3316831 w 3869636"/>
              <a:gd name="csY11" fmla="*/ 1200329 h 1200329"/>
              <a:gd name="csX12" fmla="*/ 2841418 w 3869636"/>
              <a:gd name="csY12" fmla="*/ 1200329 h 1200329"/>
              <a:gd name="csX13" fmla="*/ 2288613 w 3869636"/>
              <a:gd name="csY13" fmla="*/ 1200329 h 1200329"/>
              <a:gd name="csX14" fmla="*/ 1658415 w 3869636"/>
              <a:gd name="csY14" fmla="*/ 1200329 h 1200329"/>
              <a:gd name="csX15" fmla="*/ 1028218 w 3869636"/>
              <a:gd name="csY15" fmla="*/ 1200329 h 1200329"/>
              <a:gd name="csX16" fmla="*/ 0 w 3869636"/>
              <a:gd name="csY16" fmla="*/ 1200329 h 1200329"/>
              <a:gd name="csX17" fmla="*/ 0 w 3869636"/>
              <a:gd name="csY17" fmla="*/ 788216 h 1200329"/>
              <a:gd name="csX18" fmla="*/ 0 w 3869636"/>
              <a:gd name="csY18" fmla="*/ 424116 h 1200329"/>
              <a:gd name="csX19" fmla="*/ 0 w 3869636"/>
              <a:gd name="csY19" fmla="*/ 0 h 120032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Lst>
            <a:rect l="l" t="t" r="r" b="b"/>
            <a:pathLst>
              <a:path w="3869636" h="1200329" fill="none" extrusionOk="0">
                <a:moveTo>
                  <a:pt x="0" y="0"/>
                </a:moveTo>
                <a:cubicBezTo>
                  <a:pt x="242522" y="-65021"/>
                  <a:pt x="406857" y="10672"/>
                  <a:pt x="591502" y="0"/>
                </a:cubicBezTo>
                <a:cubicBezTo>
                  <a:pt x="776147" y="-10672"/>
                  <a:pt x="916039" y="19769"/>
                  <a:pt x="1221699" y="0"/>
                </a:cubicBezTo>
                <a:cubicBezTo>
                  <a:pt x="1527359" y="-19769"/>
                  <a:pt x="1561920" y="47222"/>
                  <a:pt x="1735808" y="0"/>
                </a:cubicBezTo>
                <a:cubicBezTo>
                  <a:pt x="1909696" y="-47222"/>
                  <a:pt x="2087886" y="35664"/>
                  <a:pt x="2249917" y="0"/>
                </a:cubicBezTo>
                <a:cubicBezTo>
                  <a:pt x="2411948" y="-35664"/>
                  <a:pt x="2656222" y="33220"/>
                  <a:pt x="2764026" y="0"/>
                </a:cubicBezTo>
                <a:cubicBezTo>
                  <a:pt x="2871830" y="-33220"/>
                  <a:pt x="3035155" y="29460"/>
                  <a:pt x="3200742" y="0"/>
                </a:cubicBezTo>
                <a:cubicBezTo>
                  <a:pt x="3366329" y="-29460"/>
                  <a:pt x="3595417" y="21952"/>
                  <a:pt x="3869636" y="0"/>
                </a:cubicBezTo>
                <a:cubicBezTo>
                  <a:pt x="3913910" y="135605"/>
                  <a:pt x="3836655" y="315372"/>
                  <a:pt x="3869636" y="412113"/>
                </a:cubicBezTo>
                <a:cubicBezTo>
                  <a:pt x="3902617" y="508854"/>
                  <a:pt x="3844008" y="627965"/>
                  <a:pt x="3869636" y="800219"/>
                </a:cubicBezTo>
                <a:cubicBezTo>
                  <a:pt x="3895264" y="972473"/>
                  <a:pt x="3861332" y="1061985"/>
                  <a:pt x="3869636" y="1200329"/>
                </a:cubicBezTo>
                <a:cubicBezTo>
                  <a:pt x="3693384" y="1243783"/>
                  <a:pt x="3511801" y="1135386"/>
                  <a:pt x="3316831" y="1200329"/>
                </a:cubicBezTo>
                <a:cubicBezTo>
                  <a:pt x="3121861" y="1265272"/>
                  <a:pt x="2994989" y="1163754"/>
                  <a:pt x="2841418" y="1200329"/>
                </a:cubicBezTo>
                <a:cubicBezTo>
                  <a:pt x="2687847" y="1236904"/>
                  <a:pt x="2497832" y="1134761"/>
                  <a:pt x="2288613" y="1200329"/>
                </a:cubicBezTo>
                <a:cubicBezTo>
                  <a:pt x="2079395" y="1265897"/>
                  <a:pt x="1857850" y="1151923"/>
                  <a:pt x="1658415" y="1200329"/>
                </a:cubicBezTo>
                <a:cubicBezTo>
                  <a:pt x="1458980" y="1248735"/>
                  <a:pt x="1254515" y="1195101"/>
                  <a:pt x="1028218" y="1200329"/>
                </a:cubicBezTo>
                <a:cubicBezTo>
                  <a:pt x="801921" y="1205557"/>
                  <a:pt x="410347" y="1167493"/>
                  <a:pt x="0" y="1200329"/>
                </a:cubicBezTo>
                <a:cubicBezTo>
                  <a:pt x="-32201" y="1031106"/>
                  <a:pt x="32454" y="948960"/>
                  <a:pt x="0" y="788216"/>
                </a:cubicBezTo>
                <a:cubicBezTo>
                  <a:pt x="-32454" y="627472"/>
                  <a:pt x="21366" y="528889"/>
                  <a:pt x="0" y="424116"/>
                </a:cubicBezTo>
                <a:cubicBezTo>
                  <a:pt x="-21366" y="319343"/>
                  <a:pt x="20981" y="172488"/>
                  <a:pt x="0" y="0"/>
                </a:cubicBezTo>
                <a:close/>
              </a:path>
              <a:path w="3869636" h="1200329" stroke="0" extrusionOk="0">
                <a:moveTo>
                  <a:pt x="0" y="0"/>
                </a:moveTo>
                <a:cubicBezTo>
                  <a:pt x="160072" y="-73991"/>
                  <a:pt x="316812" y="19586"/>
                  <a:pt x="630198" y="0"/>
                </a:cubicBezTo>
                <a:cubicBezTo>
                  <a:pt x="943584" y="-19586"/>
                  <a:pt x="1065200" y="25446"/>
                  <a:pt x="1221699" y="0"/>
                </a:cubicBezTo>
                <a:cubicBezTo>
                  <a:pt x="1378198" y="-25446"/>
                  <a:pt x="1559194" y="56046"/>
                  <a:pt x="1735808" y="0"/>
                </a:cubicBezTo>
                <a:cubicBezTo>
                  <a:pt x="1912422" y="-56046"/>
                  <a:pt x="2022350" y="1560"/>
                  <a:pt x="2211221" y="0"/>
                </a:cubicBezTo>
                <a:cubicBezTo>
                  <a:pt x="2400092" y="-1560"/>
                  <a:pt x="2558966" y="53523"/>
                  <a:pt x="2725329" y="0"/>
                </a:cubicBezTo>
                <a:cubicBezTo>
                  <a:pt x="2891692" y="-53523"/>
                  <a:pt x="3140084" y="66781"/>
                  <a:pt x="3355527" y="0"/>
                </a:cubicBezTo>
                <a:cubicBezTo>
                  <a:pt x="3570970" y="-66781"/>
                  <a:pt x="3688056" y="51391"/>
                  <a:pt x="3869636" y="0"/>
                </a:cubicBezTo>
                <a:cubicBezTo>
                  <a:pt x="3919189" y="142850"/>
                  <a:pt x="3867716" y="277084"/>
                  <a:pt x="3869636" y="424116"/>
                </a:cubicBezTo>
                <a:cubicBezTo>
                  <a:pt x="3871556" y="571148"/>
                  <a:pt x="3849922" y="672792"/>
                  <a:pt x="3869636" y="788216"/>
                </a:cubicBezTo>
                <a:cubicBezTo>
                  <a:pt x="3889350" y="903640"/>
                  <a:pt x="3846286" y="1076812"/>
                  <a:pt x="3869636" y="1200329"/>
                </a:cubicBezTo>
                <a:cubicBezTo>
                  <a:pt x="3755526" y="1240829"/>
                  <a:pt x="3535539" y="1149545"/>
                  <a:pt x="3432920" y="1200329"/>
                </a:cubicBezTo>
                <a:cubicBezTo>
                  <a:pt x="3330301" y="1251113"/>
                  <a:pt x="2945773" y="1129351"/>
                  <a:pt x="2802722" y="1200329"/>
                </a:cubicBezTo>
                <a:cubicBezTo>
                  <a:pt x="2659671" y="1271307"/>
                  <a:pt x="2420107" y="1137129"/>
                  <a:pt x="2172524" y="1200329"/>
                </a:cubicBezTo>
                <a:cubicBezTo>
                  <a:pt x="1924941" y="1263529"/>
                  <a:pt x="1796873" y="1161097"/>
                  <a:pt x="1542326" y="1200329"/>
                </a:cubicBezTo>
                <a:cubicBezTo>
                  <a:pt x="1287779" y="1239561"/>
                  <a:pt x="1212575" y="1196044"/>
                  <a:pt x="1105610" y="1200329"/>
                </a:cubicBezTo>
                <a:cubicBezTo>
                  <a:pt x="998645" y="1204614"/>
                  <a:pt x="830106" y="1167980"/>
                  <a:pt x="591502" y="1200329"/>
                </a:cubicBezTo>
                <a:cubicBezTo>
                  <a:pt x="352898" y="1232678"/>
                  <a:pt x="270936" y="1167500"/>
                  <a:pt x="0" y="1200329"/>
                </a:cubicBezTo>
                <a:cubicBezTo>
                  <a:pt x="-15857" y="1060145"/>
                  <a:pt x="3569" y="936359"/>
                  <a:pt x="0" y="788216"/>
                </a:cubicBezTo>
                <a:cubicBezTo>
                  <a:pt x="-3569" y="640073"/>
                  <a:pt x="40092" y="505310"/>
                  <a:pt x="0" y="424116"/>
                </a:cubicBezTo>
                <a:cubicBezTo>
                  <a:pt x="-40092" y="342922"/>
                  <a:pt x="32372" y="128406"/>
                  <a:pt x="0" y="0"/>
                </a:cubicBezTo>
                <a:close/>
              </a:path>
            </a:pathLst>
          </a:custGeom>
          <a:ln>
            <a:extLst>
              <a:ext uri="{C807C97D-BFC1-408E-A445-0C87EB9F89A2}">
                <ask:lineSketchStyleProps xmlns:ask="http://schemas.microsoft.com/office/drawing/2018/sketchyshapes" sd="4253517085">
                  <a:prstGeom prst="rect">
                    <a:avLst/>
                  </a:prstGeom>
                  <ask:type>
                    <ask:lineSketchScribble/>
                  </ask:type>
                </ask:lineSketchStyleProps>
              </a:ext>
            </a:extLst>
          </a:ln>
        </p:spPr>
        <p:style>
          <a:lnRef idx="2">
            <a:schemeClr val="accent1"/>
          </a:lnRef>
          <a:fillRef idx="1">
            <a:schemeClr val="lt1"/>
          </a:fillRef>
          <a:effectRef idx="0">
            <a:schemeClr val="accent1"/>
          </a:effectRef>
          <a:fontRef idx="minor">
            <a:schemeClr val="dk1"/>
          </a:fontRef>
        </p:style>
        <p:txBody>
          <a:bodyPr wrap="square">
            <a:spAutoFit/>
          </a:bodyPr>
          <a:lstStyle/>
          <a:p>
            <a:r>
              <a:rPr lang="en-GB" b="1" dirty="0">
                <a:solidFill>
                  <a:srgbClr val="C7417B"/>
                </a:solidFill>
                <a:latin typeface="Arial" panose="020B0604020202020204" pitchFamily="34" charset="0"/>
                <a:cs typeface="Arial" panose="020B0604020202020204" pitchFamily="34" charset="0"/>
              </a:rPr>
              <a:t>In practice this means:</a:t>
            </a:r>
          </a:p>
          <a:p>
            <a:endParaRPr lang="en-GB"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Using information about local communities to </a:t>
            </a:r>
            <a:r>
              <a:rPr lang="en-GB" sz="1200" b="1" dirty="0">
                <a:solidFill>
                  <a:srgbClr val="C7417B"/>
                </a:solidFill>
                <a:latin typeface="Arial" panose="020B0604020202020204" pitchFamily="34" charset="0"/>
                <a:cs typeface="Arial" panose="020B0604020202020204" pitchFamily="34" charset="0"/>
              </a:rPr>
              <a:t>identify needs and deliver support </a:t>
            </a:r>
            <a:r>
              <a:rPr lang="en-GB" sz="1200" dirty="0">
                <a:latin typeface="Arial" panose="020B0604020202020204" pitchFamily="34" charset="0"/>
                <a:cs typeface="Arial" panose="020B0604020202020204" pitchFamily="34" charset="0"/>
              </a:rPr>
              <a:t>where it will have the greatest impact.</a:t>
            </a:r>
          </a:p>
        </p:txBody>
      </p:sp>
      <p:sp>
        <p:nvSpPr>
          <p:cNvPr id="11" name="TextBox 10">
            <a:extLst>
              <a:ext uri="{FF2B5EF4-FFF2-40B4-BE49-F238E27FC236}">
                <a16:creationId xmlns:a16="http://schemas.microsoft.com/office/drawing/2014/main" id="{069F5F07-DDA5-372A-0EB7-23FB5A2B123E}"/>
              </a:ext>
            </a:extLst>
          </p:cNvPr>
          <p:cNvSpPr txBox="1"/>
          <p:nvPr/>
        </p:nvSpPr>
        <p:spPr>
          <a:xfrm>
            <a:off x="912091" y="5840143"/>
            <a:ext cx="60960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For more information on Population Health please visit: </a:t>
            </a:r>
            <a:r>
              <a:rPr lang="en-GB" sz="1000" dirty="0">
                <a:hlinkClick r:id="rId12"/>
              </a:rPr>
              <a:t>A Vision For Population Health | The King's Fund</a:t>
            </a:r>
            <a:endParaRPr lang="en-GB" sz="1000" dirty="0">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4AD3A743-5C04-D5DF-0FD3-6A3797345676}"/>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64163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circle(in)">
                                      <p:cBhvr>
                                        <p:cTn id="7" dur="2000"/>
                                        <p:tgtEl>
                                          <p:spTgt spid="9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ircle(in)">
                                      <p:cBhvr>
                                        <p:cTn id="23" dur="2000"/>
                                        <p:tgtEl>
                                          <p:spTgt spid="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7" grpId="0"/>
      <p:bldGraphic spid="5" grpId="0">
        <p:bldAsOne/>
      </p:bldGraphic>
      <p:bldP spid="8" grpId="0" animBg="1"/>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04E4801-89B9-8767-149E-D6737925C5E7}"/>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6FC35C50-DD60-2679-FF50-EB4161EB1E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652B66-37CB-2CCE-0883-BBE034114847}"/>
              </a:ext>
            </a:extLst>
          </p:cNvPr>
          <p:cNvSpPr>
            <a:spLocks noGrp="1"/>
          </p:cNvSpPr>
          <p:nvPr>
            <p:ph type="title"/>
          </p:nvPr>
        </p:nvSpPr>
        <p:spPr>
          <a:xfrm>
            <a:off x="850900" y="309468"/>
            <a:ext cx="9688296" cy="349999"/>
          </a:xfrm>
        </p:spPr>
        <p:txBody>
          <a:bodyPr anchor="b">
            <a:normAutofit fontScale="90000"/>
          </a:bodyPr>
          <a:lstStyle/>
          <a:p>
            <a:r>
              <a:rPr lang="en-GB" sz="2800" dirty="0">
                <a:latin typeface="Arial" panose="020B0604020202020204" pitchFamily="34" charset="0"/>
                <a:cs typeface="Arial" panose="020B0604020202020204" pitchFamily="34" charset="0"/>
              </a:rPr>
              <a:t>VIDEO: What is population health?</a:t>
            </a:r>
          </a:p>
        </p:txBody>
      </p:sp>
      <p:sp>
        <p:nvSpPr>
          <p:cNvPr id="6" name="Rectangle 5">
            <a:extLst>
              <a:ext uri="{FF2B5EF4-FFF2-40B4-BE49-F238E27FC236}">
                <a16:creationId xmlns:a16="http://schemas.microsoft.com/office/drawing/2014/main" id="{06BB45B6-79EB-9932-0BE4-D790E353FA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BDA3A475-3BFE-6303-B772-12690856D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80FF680A-2105-CDD1-6088-224566A4C7E6}"/>
              </a:ext>
            </a:extLst>
          </p:cNvPr>
          <p:cNvSpPr txBox="1"/>
          <p:nvPr/>
        </p:nvSpPr>
        <p:spPr>
          <a:xfrm>
            <a:off x="2044920" y="5868057"/>
            <a:ext cx="5867180" cy="246221"/>
          </a:xfrm>
          <a:prstGeom prst="rect">
            <a:avLst/>
          </a:prstGeom>
          <a:noFill/>
        </p:spPr>
        <p:txBody>
          <a:bodyPr wrap="square">
            <a:spAutoFit/>
          </a:bodyPr>
          <a:lstStyle/>
          <a:p>
            <a:pPr algn="ctr"/>
            <a:r>
              <a:rPr lang="en-GB" sz="1000" b="1" dirty="0"/>
              <a:t>VIDEO: The King’s Fund: What is population Health? </a:t>
            </a:r>
            <a:r>
              <a:rPr lang="en-GB" sz="1000" dirty="0"/>
              <a:t>(The King’s Fund, 2021) </a:t>
            </a:r>
            <a:r>
              <a:rPr lang="en-GB" sz="1000" dirty="0">
                <a:solidFill>
                  <a:srgbClr val="C7417B"/>
                </a:solidFill>
              </a:rPr>
              <a:t>Click image to access</a:t>
            </a:r>
          </a:p>
        </p:txBody>
      </p:sp>
      <p:pic>
        <p:nvPicPr>
          <p:cNvPr id="3" name="Online Media 2" title="What is population health?">
            <a:hlinkClick r:id="" action="ppaction://media"/>
            <a:extLst>
              <a:ext uri="{FF2B5EF4-FFF2-40B4-BE49-F238E27FC236}">
                <a16:creationId xmlns:a16="http://schemas.microsoft.com/office/drawing/2014/main" id="{A3165282-25CF-B351-D9F2-A20F5683F801}"/>
              </a:ext>
            </a:extLst>
          </p:cNvPr>
          <p:cNvPicPr>
            <a:picLocks noRot="1" noChangeAspect="1"/>
          </p:cNvPicPr>
          <p:nvPr>
            <a:videoFile r:link="rId1"/>
          </p:nvPr>
        </p:nvPicPr>
        <p:blipFill>
          <a:blip r:embed="rId3"/>
          <a:stretch>
            <a:fillRect/>
          </a:stretch>
        </p:blipFill>
        <p:spPr>
          <a:xfrm>
            <a:off x="2216370" y="1333911"/>
            <a:ext cx="7953712" cy="4493847"/>
          </a:xfrm>
          <a:prstGeom prst="rect">
            <a:avLst/>
          </a:prstGeom>
        </p:spPr>
      </p:pic>
      <p:pic>
        <p:nvPicPr>
          <p:cNvPr id="4" name="Picture 3" descr="Training hub l;ogo">
            <a:extLst>
              <a:ext uri="{FF2B5EF4-FFF2-40B4-BE49-F238E27FC236}">
                <a16:creationId xmlns:a16="http://schemas.microsoft.com/office/drawing/2014/main" id="{4E8E839D-F4B2-C76E-F238-BCDDB80753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Tree>
    <p:extLst>
      <p:ext uri="{BB962C8B-B14F-4D97-AF65-F5344CB8AC3E}">
        <p14:creationId xmlns:p14="http://schemas.microsoft.com/office/powerpoint/2010/main" val="2842187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C050F-3468-5590-6944-FC8C152C78D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A914AAC-9D17-4F4E-E8D9-EB6ED3BD62C0}"/>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101587" y="172573"/>
            <a:ext cx="11985775" cy="6724471"/>
          </a:xfrm>
          <a:prstGeom prst="rect">
            <a:avLst/>
          </a:prstGeom>
        </p:spPr>
      </p:pic>
      <p:sp useBgFill="1">
        <p:nvSpPr>
          <p:cNvPr id="69" name="Rectangle 68">
            <a:extLst>
              <a:ext uri="{FF2B5EF4-FFF2-40B4-BE49-F238E27FC236}">
                <a16:creationId xmlns:a16="http://schemas.microsoft.com/office/drawing/2014/main" id="{3788C8FC-0385-9C0B-34FA-1D8AB84E98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EDB30E-5461-027C-3933-F3C4E107F2A0}"/>
              </a:ext>
            </a:extLst>
          </p:cNvPr>
          <p:cNvSpPr>
            <a:spLocks noGrp="1"/>
          </p:cNvSpPr>
          <p:nvPr>
            <p:ph type="title"/>
          </p:nvPr>
        </p:nvSpPr>
        <p:spPr>
          <a:xfrm>
            <a:off x="838200" y="365125"/>
            <a:ext cx="10515600" cy="689805"/>
          </a:xfrm>
        </p:spPr>
        <p:txBody>
          <a:bodyPr vert="horz" lIns="91440" tIns="45720" rIns="91440" bIns="45720" rtlCol="0" anchor="ctr">
            <a:normAutofit/>
          </a:bodyPr>
          <a:lstStyle/>
          <a:p>
            <a:r>
              <a:rPr lang="en-US" sz="4000" dirty="0"/>
              <a:t>Population Health Management</a:t>
            </a:r>
          </a:p>
        </p:txBody>
      </p:sp>
      <p:sp>
        <p:nvSpPr>
          <p:cNvPr id="11" name="TextBox 10">
            <a:extLst>
              <a:ext uri="{FF2B5EF4-FFF2-40B4-BE49-F238E27FC236}">
                <a16:creationId xmlns:a16="http://schemas.microsoft.com/office/drawing/2014/main" id="{169B7F1C-B1EC-8998-A2D8-6419CC1F075A}"/>
              </a:ext>
            </a:extLst>
          </p:cNvPr>
          <p:cNvSpPr txBox="1"/>
          <p:nvPr/>
        </p:nvSpPr>
        <p:spPr>
          <a:xfrm>
            <a:off x="7573052" y="5027837"/>
            <a:ext cx="4717487" cy="861774"/>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For further information on population health management please visit:</a:t>
            </a:r>
            <a:endParaRPr lang="en-GB" sz="1000" dirty="0">
              <a:latin typeface="Arial" panose="020B0604020202020204" pitchFamily="34" charset="0"/>
              <a:cs typeface="Arial" panose="020B0604020202020204" pitchFamily="34" charset="0"/>
              <a:hlinkClick r:id="" action="ppaction://noaction"/>
            </a:endParaRPr>
          </a:p>
          <a:p>
            <a:r>
              <a:rPr lang="en-GB" sz="1000" dirty="0">
                <a:latin typeface="Arial" panose="020B0604020202020204" pitchFamily="34" charset="0"/>
                <a:cs typeface="Arial" panose="020B0604020202020204" pitchFamily="34" charset="0"/>
                <a:hlinkClick r:id="" action="ppaction://noaction"/>
              </a:rPr>
              <a:t>NHS England – Population Health Management</a:t>
            </a:r>
          </a:p>
          <a:p>
            <a:r>
              <a:rPr lang="en-GB" sz="1000" dirty="0">
                <a:latin typeface="Arial" panose="020B0604020202020204" pitchFamily="34" charset="0"/>
                <a:cs typeface="Arial" panose="020B0604020202020204" pitchFamily="34" charset="0"/>
                <a:hlinkClick r:id="rId3"/>
              </a:rPr>
              <a:t>Faculty of Public Health </a:t>
            </a:r>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Please also access </a:t>
            </a:r>
            <a:r>
              <a:rPr lang="en-GB" sz="1000" dirty="0">
                <a:latin typeface="Arial" panose="020B0604020202020204" pitchFamily="34" charset="0"/>
                <a:cs typeface="Arial" panose="020B0604020202020204" pitchFamily="34" charset="0"/>
                <a:hlinkClick r:id="rId4"/>
              </a:rPr>
              <a:t>‘Introduction to population health management’ e-</a:t>
            </a:r>
            <a:r>
              <a:rPr lang="en-GB" sz="1000" dirty="0" err="1">
                <a:latin typeface="Arial" panose="020B0604020202020204" pitchFamily="34" charset="0"/>
                <a:cs typeface="Arial" panose="020B0604020202020204" pitchFamily="34" charset="0"/>
                <a:hlinkClick r:id="rId4"/>
              </a:rPr>
              <a:t>lfh</a:t>
            </a:r>
            <a:r>
              <a:rPr lang="en-GB" sz="1000" dirty="0">
                <a:latin typeface="Arial" panose="020B0604020202020204" pitchFamily="34" charset="0"/>
                <a:cs typeface="Arial" panose="020B0604020202020204" pitchFamily="34" charset="0"/>
                <a:hlinkClick r:id="rId4"/>
              </a:rPr>
              <a:t> module</a:t>
            </a:r>
            <a:r>
              <a:rPr lang="en-GB" sz="1000" dirty="0">
                <a:latin typeface="Arial" panose="020B0604020202020204" pitchFamily="34" charset="0"/>
                <a:cs typeface="Arial" panose="020B0604020202020204" pitchFamily="34" charset="0"/>
              </a:rPr>
              <a:t> for further learning.</a:t>
            </a:r>
          </a:p>
        </p:txBody>
      </p:sp>
      <p:graphicFrame>
        <p:nvGraphicFramePr>
          <p:cNvPr id="10" name="Diagram 9" descr="Graphic explaining bulletpoints around what population health is">
            <a:extLst>
              <a:ext uri="{FF2B5EF4-FFF2-40B4-BE49-F238E27FC236}">
                <a16:creationId xmlns:a16="http://schemas.microsoft.com/office/drawing/2014/main" id="{84CB7BF5-51DD-D7D0-59A6-9A2C206E9C07}"/>
              </a:ext>
            </a:extLst>
          </p:cNvPr>
          <p:cNvGraphicFramePr/>
          <p:nvPr>
            <p:extLst>
              <p:ext uri="{D42A27DB-BD31-4B8C-83A1-F6EECF244321}">
                <p14:modId xmlns:p14="http://schemas.microsoft.com/office/powerpoint/2010/main" val="408968495"/>
              </p:ext>
            </p:extLst>
          </p:nvPr>
        </p:nvGraphicFramePr>
        <p:xfrm>
          <a:off x="838200" y="2077940"/>
          <a:ext cx="6496050" cy="381167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2" name="TextBox 101">
            <a:extLst>
              <a:ext uri="{FF2B5EF4-FFF2-40B4-BE49-F238E27FC236}">
                <a16:creationId xmlns:a16="http://schemas.microsoft.com/office/drawing/2014/main" id="{A6E255B1-DBEE-F089-43FA-1FDE910FA411}"/>
              </a:ext>
            </a:extLst>
          </p:cNvPr>
          <p:cNvSpPr txBox="1"/>
          <p:nvPr/>
        </p:nvSpPr>
        <p:spPr>
          <a:xfrm>
            <a:off x="838200" y="1411711"/>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cs typeface="Arial" panose="020B0604020202020204" pitchFamily="34" charset="0"/>
              </a:rPr>
              <a:t>What is Population Health Management (PHM) and why do we need it?</a:t>
            </a:r>
            <a:endPar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8" name="Picture 7" descr="Crowd of people on a street">
            <a:extLst>
              <a:ext uri="{FF2B5EF4-FFF2-40B4-BE49-F238E27FC236}">
                <a16:creationId xmlns:a16="http://schemas.microsoft.com/office/drawing/2014/main" id="{8480D093-43C2-996F-BB2A-31F31AD43E0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455535" y="1928336"/>
            <a:ext cx="4313611" cy="2875039"/>
          </a:xfrm>
          <a:prstGeom prst="ellipse">
            <a:avLst/>
          </a:prstGeom>
          <a:ln>
            <a:noFill/>
          </a:ln>
          <a:effectLst>
            <a:softEdge rad="112500"/>
          </a:effectLst>
        </p:spPr>
      </p:pic>
      <p:sp>
        <p:nvSpPr>
          <p:cNvPr id="13" name="TextBox 12">
            <a:extLst>
              <a:ext uri="{FF2B5EF4-FFF2-40B4-BE49-F238E27FC236}">
                <a16:creationId xmlns:a16="http://schemas.microsoft.com/office/drawing/2014/main" id="{B230E43A-50FF-58C3-06ED-6193C0DC4B11}"/>
              </a:ext>
            </a:extLst>
          </p:cNvPr>
          <p:cNvSpPr txBox="1"/>
          <p:nvPr/>
        </p:nvSpPr>
        <p:spPr>
          <a:xfrm>
            <a:off x="835151" y="5785185"/>
            <a:ext cx="2433600"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NHS England, 2025</a:t>
            </a:r>
          </a:p>
        </p:txBody>
      </p:sp>
      <p:pic>
        <p:nvPicPr>
          <p:cNvPr id="4" name="Picture 3" descr="Training hub logo">
            <a:extLst>
              <a:ext uri="{FF2B5EF4-FFF2-40B4-BE49-F238E27FC236}">
                <a16:creationId xmlns:a16="http://schemas.microsoft.com/office/drawing/2014/main" id="{2E53FD68-5824-DD47-1430-AFCC5E5C586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
        <p:nvSpPr>
          <p:cNvPr id="7" name="Rectangle 6">
            <a:extLst>
              <a:ext uri="{FF2B5EF4-FFF2-40B4-BE49-F238E27FC236}">
                <a16:creationId xmlns:a16="http://schemas.microsoft.com/office/drawing/2014/main" id="{4BF71C53-F3D8-A26D-2572-E8373A3F429B}"/>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24025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fade">
                                      <p:cBhvr>
                                        <p:cTn id="7" dur="500"/>
                                        <p:tgtEl>
                                          <p:spTgt spid="10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Graphic spid="10" grpId="0">
        <p:bldAsOne/>
      </p:bldGraphic>
      <p:bldP spid="10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04E4801-89B9-8767-149E-D6737925C5E7}"/>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6FC35C50-DD60-2679-FF50-EB4161EB1E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652B66-37CB-2CCE-0883-BBE034114847}"/>
              </a:ext>
            </a:extLst>
          </p:cNvPr>
          <p:cNvSpPr>
            <a:spLocks noGrp="1"/>
          </p:cNvSpPr>
          <p:nvPr>
            <p:ph type="title"/>
          </p:nvPr>
        </p:nvSpPr>
        <p:spPr>
          <a:xfrm>
            <a:off x="841663" y="258185"/>
            <a:ext cx="9688296" cy="456775"/>
          </a:xfrm>
        </p:spPr>
        <p:txBody>
          <a:bodyPr anchor="b">
            <a:normAutofit fontScale="90000"/>
          </a:bodyPr>
          <a:lstStyle/>
          <a:p>
            <a:r>
              <a:rPr lang="en-GB" sz="2800" dirty="0">
                <a:latin typeface="Arial" panose="020B0604020202020204" pitchFamily="34" charset="0"/>
                <a:cs typeface="Arial" panose="020B0604020202020204" pitchFamily="34" charset="0"/>
              </a:rPr>
              <a:t>VIDEO: Population health management</a:t>
            </a:r>
          </a:p>
        </p:txBody>
      </p:sp>
      <p:sp>
        <p:nvSpPr>
          <p:cNvPr id="6" name="Rectangle 5">
            <a:extLst>
              <a:ext uri="{FF2B5EF4-FFF2-40B4-BE49-F238E27FC236}">
                <a16:creationId xmlns:a16="http://schemas.microsoft.com/office/drawing/2014/main" id="{06BB45B6-79EB-9932-0BE4-D790E353FA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BDA3A475-3BFE-6303-B772-12690856D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80FF680A-2105-CDD1-6088-224566A4C7E6}"/>
              </a:ext>
            </a:extLst>
          </p:cNvPr>
          <p:cNvSpPr txBox="1"/>
          <p:nvPr/>
        </p:nvSpPr>
        <p:spPr>
          <a:xfrm>
            <a:off x="1994913" y="5852975"/>
            <a:ext cx="7818838" cy="246221"/>
          </a:xfrm>
          <a:prstGeom prst="rect">
            <a:avLst/>
          </a:prstGeom>
          <a:noFill/>
        </p:spPr>
        <p:txBody>
          <a:bodyPr wrap="square">
            <a:spAutoFit/>
          </a:bodyPr>
          <a:lstStyle/>
          <a:p>
            <a:r>
              <a:rPr lang="en-GB" sz="1000" b="1" dirty="0"/>
              <a:t>VIDEO: Population health management: proactive, targeted healthcare for your community? </a:t>
            </a:r>
            <a:r>
              <a:rPr lang="en-GB" sz="1000" dirty="0"/>
              <a:t>(NHSE, 2024) </a:t>
            </a:r>
            <a:r>
              <a:rPr lang="en-GB" sz="1000" dirty="0">
                <a:solidFill>
                  <a:srgbClr val="C7417B"/>
                </a:solidFill>
              </a:rPr>
              <a:t>Click image to access</a:t>
            </a:r>
          </a:p>
        </p:txBody>
      </p:sp>
      <p:pic>
        <p:nvPicPr>
          <p:cNvPr id="4" name="Online Media 3" title="Population health management: proactive, targeted healthcare for your community">
            <a:hlinkClick r:id="" action="ppaction://media"/>
            <a:extLst>
              <a:ext uri="{FF2B5EF4-FFF2-40B4-BE49-F238E27FC236}">
                <a16:creationId xmlns:a16="http://schemas.microsoft.com/office/drawing/2014/main" id="{F089CE65-1AED-5ACE-2A61-CE096517AF04}"/>
              </a:ext>
            </a:extLst>
          </p:cNvPr>
          <p:cNvPicPr>
            <a:picLocks noRot="1" noChangeAspect="1"/>
          </p:cNvPicPr>
          <p:nvPr>
            <a:videoFile r:link="rId1"/>
          </p:nvPr>
        </p:nvPicPr>
        <p:blipFill>
          <a:blip r:embed="rId3"/>
          <a:stretch>
            <a:fillRect/>
          </a:stretch>
        </p:blipFill>
        <p:spPr>
          <a:xfrm>
            <a:off x="2049062" y="1293185"/>
            <a:ext cx="7986338" cy="4512281"/>
          </a:xfrm>
          <a:prstGeom prst="rect">
            <a:avLst/>
          </a:prstGeom>
        </p:spPr>
      </p:pic>
      <p:pic>
        <p:nvPicPr>
          <p:cNvPr id="3" name="Picture 2" descr="Training hub logo">
            <a:extLst>
              <a:ext uri="{FF2B5EF4-FFF2-40B4-BE49-F238E27FC236}">
                <a16:creationId xmlns:a16="http://schemas.microsoft.com/office/drawing/2014/main" id="{69D29F6F-E149-5474-A2C3-FAF77F9C81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Tree>
    <p:extLst>
      <p:ext uri="{BB962C8B-B14F-4D97-AF65-F5344CB8AC3E}">
        <p14:creationId xmlns:p14="http://schemas.microsoft.com/office/powerpoint/2010/main" val="2954056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4E4801-89B9-8767-149E-D6737925C5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652B66-37CB-2CCE-0883-BBE034114847}"/>
              </a:ext>
            </a:extLst>
          </p:cNvPr>
          <p:cNvSpPr>
            <a:spLocks noGrp="1"/>
          </p:cNvSpPr>
          <p:nvPr>
            <p:ph type="title"/>
          </p:nvPr>
        </p:nvSpPr>
        <p:spPr>
          <a:xfrm>
            <a:off x="850900" y="365125"/>
            <a:ext cx="9688296" cy="429638"/>
          </a:xfrm>
        </p:spPr>
        <p:txBody>
          <a:bodyPr anchor="b">
            <a:normAutofit/>
          </a:bodyPr>
          <a:lstStyle/>
          <a:p>
            <a:r>
              <a:rPr lang="en-GB" sz="2200" dirty="0">
                <a:latin typeface="Arial" panose="020B0604020202020204" pitchFamily="34" charset="0"/>
                <a:cs typeface="Arial" panose="020B0604020202020204" pitchFamily="34" charset="0"/>
              </a:rPr>
              <a:t>VIDEO: Population Health Management: what does it mean for me?</a:t>
            </a:r>
          </a:p>
        </p:txBody>
      </p:sp>
      <p:sp>
        <p:nvSpPr>
          <p:cNvPr id="16" name="TextBox 15">
            <a:extLst>
              <a:ext uri="{FF2B5EF4-FFF2-40B4-BE49-F238E27FC236}">
                <a16:creationId xmlns:a16="http://schemas.microsoft.com/office/drawing/2014/main" id="{80FF680A-2105-CDD1-6088-224566A4C7E6}"/>
              </a:ext>
            </a:extLst>
          </p:cNvPr>
          <p:cNvSpPr txBox="1"/>
          <p:nvPr/>
        </p:nvSpPr>
        <p:spPr>
          <a:xfrm>
            <a:off x="1994913" y="5852975"/>
            <a:ext cx="7818838" cy="246221"/>
          </a:xfrm>
          <a:prstGeom prst="rect">
            <a:avLst/>
          </a:prstGeom>
          <a:noFill/>
        </p:spPr>
        <p:txBody>
          <a:bodyPr wrap="square">
            <a:spAutoFit/>
          </a:bodyPr>
          <a:lstStyle/>
          <a:p>
            <a:r>
              <a:rPr lang="en-GB" sz="1000" b="1" dirty="0"/>
              <a:t>VIDEO: Population Health Management: what does it mean for me? </a:t>
            </a:r>
            <a:r>
              <a:rPr lang="en-GB" sz="1000" dirty="0"/>
              <a:t>(NHS Norfolk and Suffolk ICB, 2025) </a:t>
            </a:r>
            <a:r>
              <a:rPr lang="en-GB" sz="1000" dirty="0">
                <a:solidFill>
                  <a:srgbClr val="C7417B"/>
                </a:solidFill>
              </a:rPr>
              <a:t>Click image to access</a:t>
            </a:r>
          </a:p>
        </p:txBody>
      </p:sp>
      <p:pic>
        <p:nvPicPr>
          <p:cNvPr id="3" name="Online Media 2" title="Population Health Management: what does it mean for me?">
            <a:hlinkClick r:id="" action="ppaction://media"/>
            <a:extLst>
              <a:ext uri="{FF2B5EF4-FFF2-40B4-BE49-F238E27FC236}">
                <a16:creationId xmlns:a16="http://schemas.microsoft.com/office/drawing/2014/main" id="{463D1CB3-4AFF-AC1F-9FD3-55C17D6C87A4}"/>
              </a:ext>
            </a:extLst>
          </p:cNvPr>
          <p:cNvPicPr>
            <a:picLocks noRot="1" noChangeAspect="1"/>
          </p:cNvPicPr>
          <p:nvPr>
            <a:videoFile r:link="rId1"/>
          </p:nvPr>
        </p:nvPicPr>
        <p:blipFill>
          <a:blip r:embed="rId3"/>
          <a:stretch>
            <a:fillRect/>
          </a:stretch>
        </p:blipFill>
        <p:spPr>
          <a:xfrm>
            <a:off x="2120504" y="1409383"/>
            <a:ext cx="7898139" cy="4462448"/>
          </a:xfrm>
          <a:prstGeom prst="rect">
            <a:avLst/>
          </a:prstGeom>
        </p:spPr>
      </p:pic>
      <p:pic>
        <p:nvPicPr>
          <p:cNvPr id="4" name="Picture 3" descr="Training hub logo">
            <a:extLst>
              <a:ext uri="{FF2B5EF4-FFF2-40B4-BE49-F238E27FC236}">
                <a16:creationId xmlns:a16="http://schemas.microsoft.com/office/drawing/2014/main" id="{CF678B5C-01F4-A086-7C50-49F74C83D4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
        <p:nvSpPr>
          <p:cNvPr id="9" name="Rectangle 8">
            <a:extLst>
              <a:ext uri="{FF2B5EF4-FFF2-40B4-BE49-F238E27FC236}">
                <a16:creationId xmlns:a16="http://schemas.microsoft.com/office/drawing/2014/main" id="{5D7AE8AD-455D-468A-20F8-FE67501610FC}"/>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85126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EE6A03C-90C9-DC0E-DC78-811847056461}"/>
            </a:ext>
          </a:extLst>
        </p:cNvPr>
        <p:cNvGrpSpPr/>
        <p:nvPr/>
      </p:nvGrpSpPr>
      <p:grpSpPr>
        <a:xfrm>
          <a:off x="0" y="0"/>
          <a:ext cx="0" cy="0"/>
          <a:chOff x="0" y="0"/>
          <a:chExt cx="0" cy="0"/>
        </a:xfrm>
      </p:grpSpPr>
      <p:sp useBgFill="1">
        <p:nvSpPr>
          <p:cNvPr id="69" name="Rectangle 68">
            <a:extLst>
              <a:ext uri="{FF2B5EF4-FFF2-40B4-BE49-F238E27FC236}">
                <a16:creationId xmlns:a16="http://schemas.microsoft.com/office/drawing/2014/main" id="{8A8122B1-4DFB-77E1-212E-F0D6311FEE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raining hub logo">
            <a:extLst>
              <a:ext uri="{FF2B5EF4-FFF2-40B4-BE49-F238E27FC236}">
                <a16:creationId xmlns:a16="http://schemas.microsoft.com/office/drawing/2014/main" id="{99191AFF-A891-E15C-3499-F6BCA46251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2200" y="39044"/>
            <a:ext cx="2012950" cy="652162"/>
          </a:xfrm>
          <a:prstGeom prst="rect">
            <a:avLst/>
          </a:prstGeom>
        </p:spPr>
      </p:pic>
      <p:sp>
        <p:nvSpPr>
          <p:cNvPr id="2" name="Title 1">
            <a:extLst>
              <a:ext uri="{FF2B5EF4-FFF2-40B4-BE49-F238E27FC236}">
                <a16:creationId xmlns:a16="http://schemas.microsoft.com/office/drawing/2014/main" id="{C1F46FD9-6C3C-DBEF-B14A-83489B8E7A51}"/>
              </a:ext>
            </a:extLst>
          </p:cNvPr>
          <p:cNvSpPr>
            <a:spLocks noGrp="1"/>
          </p:cNvSpPr>
          <p:nvPr>
            <p:ph type="title"/>
          </p:nvPr>
        </p:nvSpPr>
        <p:spPr>
          <a:xfrm>
            <a:off x="838200" y="301160"/>
            <a:ext cx="10515600" cy="507133"/>
          </a:xfrm>
        </p:spPr>
        <p:txBody>
          <a:bodyPr vert="horz" lIns="91440" tIns="45720" rIns="91440" bIns="45720" rtlCol="0" anchor="ctr">
            <a:normAutofit fontScale="90000"/>
          </a:bodyPr>
          <a:lstStyle/>
          <a:p>
            <a:r>
              <a:rPr lang="en-US" sz="4000" dirty="0"/>
              <a:t>Community Health services</a:t>
            </a:r>
          </a:p>
        </p:txBody>
      </p:sp>
      <p:sp>
        <p:nvSpPr>
          <p:cNvPr id="102" name="TextBox 101">
            <a:extLst>
              <a:ext uri="{FF2B5EF4-FFF2-40B4-BE49-F238E27FC236}">
                <a16:creationId xmlns:a16="http://schemas.microsoft.com/office/drawing/2014/main" id="{CB18AB35-0BB6-BB4B-E8B4-0F96EC2271A0}"/>
              </a:ext>
            </a:extLst>
          </p:cNvPr>
          <p:cNvSpPr txBox="1"/>
          <p:nvPr/>
        </p:nvSpPr>
        <p:spPr>
          <a:xfrm>
            <a:off x="838200" y="1070409"/>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cs typeface="Arial" panose="020B0604020202020204" pitchFamily="34" charset="0"/>
              </a:rPr>
              <a:t>Norfolk, Suffolk, and North Essex Community Health Services</a:t>
            </a:r>
            <a:endPar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101" name="TextBox 100">
            <a:extLst>
              <a:ext uri="{FF2B5EF4-FFF2-40B4-BE49-F238E27FC236}">
                <a16:creationId xmlns:a16="http://schemas.microsoft.com/office/drawing/2014/main" id="{32537D96-9146-C7B8-B597-57F8EC511261}"/>
              </a:ext>
            </a:extLst>
          </p:cNvPr>
          <p:cNvSpPr txBox="1"/>
          <p:nvPr/>
        </p:nvSpPr>
        <p:spPr>
          <a:xfrm>
            <a:off x="901322" y="1924757"/>
            <a:ext cx="3966959" cy="3539430"/>
          </a:xfrm>
          <a:prstGeom prst="rect">
            <a:avLst/>
          </a:prstGeom>
          <a:noFill/>
        </p:spPr>
        <p:txBody>
          <a:bodyPr wrap="square">
            <a:spAutoFit/>
          </a:bodyPr>
          <a:lstStyle/>
          <a:p>
            <a:r>
              <a:rPr lang="en-GB" sz="1600" i="1" dirty="0">
                <a:latin typeface="Arial" panose="020B0604020202020204" pitchFamily="34" charset="0"/>
                <a:cs typeface="Arial" panose="020B0604020202020204" pitchFamily="34" charset="0"/>
              </a:rPr>
              <a:t>The community health services sector </a:t>
            </a:r>
            <a:r>
              <a:rPr lang="en-GB" sz="1600" dirty="0">
                <a:latin typeface="Arial" panose="020B0604020202020204" pitchFamily="34" charset="0"/>
                <a:cs typeface="Arial" panose="020B0604020202020204" pitchFamily="34" charset="0"/>
              </a:rPr>
              <a:t>covers a wide range of services, from those targeted at people living with </a:t>
            </a:r>
            <a:r>
              <a:rPr lang="en-GB" sz="1600" i="1" dirty="0">
                <a:latin typeface="Arial" panose="020B0604020202020204" pitchFamily="34" charset="0"/>
                <a:cs typeface="Arial" panose="020B0604020202020204" pitchFamily="34" charset="0"/>
              </a:rPr>
              <a:t>complex health and care needs </a:t>
            </a:r>
            <a:r>
              <a:rPr lang="en-GB" sz="1600" dirty="0">
                <a:latin typeface="Arial" panose="020B0604020202020204" pitchFamily="34" charset="0"/>
                <a:cs typeface="Arial" panose="020B0604020202020204" pitchFamily="34" charset="0"/>
              </a:rPr>
              <a:t>- such as </a:t>
            </a:r>
            <a:r>
              <a:rPr lang="en-GB" sz="1600" i="1" dirty="0">
                <a:solidFill>
                  <a:srgbClr val="C7417B"/>
                </a:solidFill>
                <a:latin typeface="Arial" panose="020B0604020202020204" pitchFamily="34" charset="0"/>
                <a:cs typeface="Arial" panose="020B0604020202020204" pitchFamily="34" charset="0"/>
              </a:rPr>
              <a:t>district nursing </a:t>
            </a:r>
            <a:r>
              <a:rPr lang="en-GB" sz="1600" dirty="0">
                <a:latin typeface="Arial" panose="020B0604020202020204" pitchFamily="34" charset="0"/>
                <a:cs typeface="Arial" panose="020B0604020202020204" pitchFamily="34" charset="0"/>
              </a:rPr>
              <a:t>and </a:t>
            </a:r>
            <a:r>
              <a:rPr lang="en-GB" sz="1600" i="1" dirty="0">
                <a:solidFill>
                  <a:srgbClr val="C7417B"/>
                </a:solidFill>
                <a:latin typeface="Arial" panose="020B0604020202020204" pitchFamily="34" charset="0"/>
                <a:cs typeface="Arial" panose="020B0604020202020204" pitchFamily="34" charset="0"/>
              </a:rPr>
              <a:t>palliative care </a:t>
            </a:r>
            <a:r>
              <a:rPr lang="en-GB" sz="1600" dirty="0">
                <a:latin typeface="Arial" panose="020B0604020202020204" pitchFamily="34" charset="0"/>
                <a:cs typeface="Arial" panose="020B0604020202020204" pitchFamily="34" charset="0"/>
              </a:rPr>
              <a:t>- to health promotion services - such as school nursing and health visiting.  </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Community services play a key role in keeping people well, treating and managing acute illness and long-term conditions, and </a:t>
            </a:r>
            <a:r>
              <a:rPr lang="en-GB" sz="1600" i="1" dirty="0">
                <a:solidFill>
                  <a:srgbClr val="C7417B"/>
                </a:solidFill>
                <a:latin typeface="Arial" panose="020B0604020202020204" pitchFamily="34" charset="0"/>
                <a:cs typeface="Arial" panose="020B0604020202020204" pitchFamily="34" charset="0"/>
              </a:rPr>
              <a:t>supporting people to live independently in their own homes </a:t>
            </a:r>
            <a:r>
              <a:rPr lang="en-GB" sz="1600" dirty="0">
                <a:latin typeface="Arial" panose="020B0604020202020204" pitchFamily="34" charset="0"/>
                <a:cs typeface="Arial" panose="020B0604020202020204" pitchFamily="34" charset="0"/>
              </a:rPr>
              <a:t>(</a:t>
            </a:r>
            <a:r>
              <a:rPr lang="en-GB" sz="1600" dirty="0" err="1">
                <a:latin typeface="Arial" panose="020B0604020202020204" pitchFamily="34" charset="0"/>
                <a:cs typeface="Arial" panose="020B0604020202020204" pitchFamily="34" charset="0"/>
              </a:rPr>
              <a:t>Kingsfund</a:t>
            </a:r>
            <a:r>
              <a:rPr lang="en-GB" sz="1600" dirty="0">
                <a:latin typeface="Arial" panose="020B0604020202020204" pitchFamily="34" charset="0"/>
                <a:cs typeface="Arial" panose="020B0604020202020204" pitchFamily="34" charset="0"/>
              </a:rPr>
              <a:t> 2023).  </a:t>
            </a:r>
          </a:p>
        </p:txBody>
      </p:sp>
      <p:sp>
        <p:nvSpPr>
          <p:cNvPr id="7" name="TextBox 6">
            <a:extLst>
              <a:ext uri="{FF2B5EF4-FFF2-40B4-BE49-F238E27FC236}">
                <a16:creationId xmlns:a16="http://schemas.microsoft.com/office/drawing/2014/main" id="{A773E855-F764-5E3C-816A-F31AF08AEE45}"/>
              </a:ext>
            </a:extLst>
          </p:cNvPr>
          <p:cNvSpPr txBox="1"/>
          <p:nvPr/>
        </p:nvSpPr>
        <p:spPr>
          <a:xfrm>
            <a:off x="901322" y="5620720"/>
            <a:ext cx="474056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Further information on community services </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3"/>
              </a:rPr>
              <a:t>here</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5" name="Picture 4" descr="A diagram of a community health services">
            <a:extLst>
              <a:ext uri="{FF2B5EF4-FFF2-40B4-BE49-F238E27FC236}">
                <a16:creationId xmlns:a16="http://schemas.microsoft.com/office/drawing/2014/main" id="{1AE4819D-BE77-147E-5CDC-79CFC62456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3559" y="1397634"/>
            <a:ext cx="6550114" cy="3684439"/>
          </a:xfrm>
          <a:prstGeom prst="rect">
            <a:avLst/>
          </a:prstGeom>
        </p:spPr>
      </p:pic>
      <p:sp>
        <p:nvSpPr>
          <p:cNvPr id="3" name="TextBox 2">
            <a:extLst>
              <a:ext uri="{FF2B5EF4-FFF2-40B4-BE49-F238E27FC236}">
                <a16:creationId xmlns:a16="http://schemas.microsoft.com/office/drawing/2014/main" id="{C3E904D8-4222-D75B-0C39-E591DA4BBA9C}"/>
              </a:ext>
            </a:extLst>
          </p:cNvPr>
          <p:cNvSpPr txBox="1"/>
          <p:nvPr/>
        </p:nvSpPr>
        <p:spPr>
          <a:xfrm>
            <a:off x="6741696" y="5116050"/>
            <a:ext cx="4841467" cy="1123384"/>
          </a:xfrm>
          <a:prstGeom prst="rect">
            <a:avLst/>
          </a:prstGeom>
          <a:noFill/>
        </p:spPr>
        <p:txBody>
          <a:bodyPr wrap="square" rtlCol="0">
            <a:spAutoFit/>
          </a:bodyPr>
          <a:lstStyle/>
          <a:p>
            <a:r>
              <a:rPr lang="en-GB" sz="1100" dirty="0">
                <a:latin typeface="Frutiger W01"/>
                <a:cs typeface="Arial" panose="020B0604020202020204" pitchFamily="34" charset="0"/>
              </a:rPr>
              <a:t>For a comprehensive list of Norfolk, Suffolk, and North Essex community health providers please contact your local ICB</a:t>
            </a:r>
          </a:p>
          <a:p>
            <a:endParaRPr lang="en-GB" sz="1100" dirty="0">
              <a:latin typeface="Frutiger W01"/>
              <a:cs typeface="Arial" panose="020B0604020202020204" pitchFamily="34" charset="0"/>
            </a:endParaRPr>
          </a:p>
          <a:p>
            <a:r>
              <a:rPr lang="en-GB" sz="1100" dirty="0">
                <a:latin typeface="Frutiger W01"/>
                <a:hlinkClick r:id="rId5"/>
              </a:rPr>
              <a:t>Norfolk &amp; Suffolk ICB</a:t>
            </a:r>
            <a:endParaRPr lang="en-GB" sz="1100" dirty="0">
              <a:latin typeface="Frutiger W01"/>
              <a:cs typeface="Arial" panose="020B0604020202020204" pitchFamily="34" charset="0"/>
            </a:endParaRPr>
          </a:p>
          <a:p>
            <a:r>
              <a:rPr lang="en-GB" sz="1100" dirty="0">
                <a:latin typeface="Frutiger W01"/>
                <a:hlinkClick r:id="rId6"/>
              </a:rPr>
              <a:t>NHS Essex ICB | Supporting healthier lives across Essex</a:t>
            </a:r>
            <a:endParaRPr lang="en-GB" sz="1100" dirty="0">
              <a:latin typeface="Frutiger W01"/>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49FAB014-DAED-06A2-434A-B48BDB14FCB5}"/>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53991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fade">
                                      <p:cBhvr>
                                        <p:cTn id="7" dur="500"/>
                                        <p:tgtEl>
                                          <p:spTgt spid="10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2"/>
                                        </p:tgtEl>
                                        <p:attrNameLst>
                                          <p:attrName>style.visibility</p:attrName>
                                        </p:attrNameLst>
                                      </p:cBhvr>
                                      <p:to>
                                        <p:strVal val="visible"/>
                                      </p:to>
                                    </p:set>
                                    <p:animEffect transition="in" filter="fade">
                                      <p:cBhvr>
                                        <p:cTn id="21"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1" grpId="0"/>
      <p:bldP spid="7"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11BBF6-6A19-6F61-83FC-7F293472B9AB}"/>
            </a:ext>
          </a:extLst>
        </p:cNvPr>
        <p:cNvGrpSpPr/>
        <p:nvPr/>
      </p:nvGrpSpPr>
      <p:grpSpPr>
        <a:xfrm>
          <a:off x="0" y="0"/>
          <a:ext cx="0" cy="0"/>
          <a:chOff x="0" y="0"/>
          <a:chExt cx="0" cy="0"/>
        </a:xfrm>
      </p:grpSpPr>
      <p:sp useBgFill="1">
        <p:nvSpPr>
          <p:cNvPr id="69" name="Rectangle 68">
            <a:extLst>
              <a:ext uri="{FF2B5EF4-FFF2-40B4-BE49-F238E27FC236}">
                <a16:creationId xmlns:a16="http://schemas.microsoft.com/office/drawing/2014/main" id="{7C140A13-DAF1-3AAF-B36C-34F4978EA2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6F6828-D1E3-0B56-751F-F97D15A0E743}"/>
              </a:ext>
            </a:extLst>
          </p:cNvPr>
          <p:cNvSpPr>
            <a:spLocks noGrp="1"/>
          </p:cNvSpPr>
          <p:nvPr>
            <p:ph type="title"/>
          </p:nvPr>
        </p:nvSpPr>
        <p:spPr>
          <a:xfrm>
            <a:off x="760856" y="367537"/>
            <a:ext cx="10515600" cy="708172"/>
          </a:xfrm>
        </p:spPr>
        <p:txBody>
          <a:bodyPr vert="horz" lIns="91440" tIns="45720" rIns="91440" bIns="45720" rtlCol="0" anchor="ctr">
            <a:normAutofit/>
          </a:bodyPr>
          <a:lstStyle/>
          <a:p>
            <a:r>
              <a:rPr lang="en-GB" sz="4000" dirty="0"/>
              <a:t>Working Together Around the Patient</a:t>
            </a:r>
            <a:endParaRPr lang="en-US" sz="4000" dirty="0"/>
          </a:p>
        </p:txBody>
      </p:sp>
      <p:sp>
        <p:nvSpPr>
          <p:cNvPr id="9" name="TextBox 8">
            <a:extLst>
              <a:ext uri="{FF2B5EF4-FFF2-40B4-BE49-F238E27FC236}">
                <a16:creationId xmlns:a16="http://schemas.microsoft.com/office/drawing/2014/main" id="{178C0DFF-236E-EB59-537C-EE9D493823AB}"/>
              </a:ext>
            </a:extLst>
          </p:cNvPr>
          <p:cNvSpPr txBox="1"/>
          <p:nvPr/>
        </p:nvSpPr>
        <p:spPr>
          <a:xfrm>
            <a:off x="802849" y="5726942"/>
            <a:ext cx="4049855" cy="646331"/>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For further Information on Integrated Care please visit:</a:t>
            </a:r>
          </a:p>
          <a:p>
            <a:r>
              <a:rPr lang="en-GB" sz="1200" dirty="0">
                <a:latin typeface="Arial" panose="020B0604020202020204" pitchFamily="34" charset="0"/>
                <a:cs typeface="Arial" panose="020B0604020202020204" pitchFamily="34" charset="0"/>
                <a:hlinkClick r:id="rId2"/>
              </a:rPr>
              <a:t>The King's Fund – Integrated Care Explained</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hlinkClick r:id="rId3"/>
              </a:rPr>
              <a:t>NHS England – Integrated Care Systems Resources</a:t>
            </a:r>
            <a:endParaRPr lang="en-GB" sz="1200" dirty="0">
              <a:latin typeface="Arial" panose="020B0604020202020204" pitchFamily="34" charset="0"/>
              <a:cs typeface="Arial" panose="020B0604020202020204" pitchFamily="34" charset="0"/>
            </a:endParaRPr>
          </a:p>
        </p:txBody>
      </p:sp>
      <p:graphicFrame>
        <p:nvGraphicFramePr>
          <p:cNvPr id="15" name="Diagram 14" descr="Graphic showing modern healthcare approach">
            <a:extLst>
              <a:ext uri="{FF2B5EF4-FFF2-40B4-BE49-F238E27FC236}">
                <a16:creationId xmlns:a16="http://schemas.microsoft.com/office/drawing/2014/main" id="{C773C20D-11C4-BB43-E42F-C0A80483D7CE}"/>
              </a:ext>
            </a:extLst>
          </p:cNvPr>
          <p:cNvGraphicFramePr/>
          <p:nvPr>
            <p:extLst>
              <p:ext uri="{D42A27DB-BD31-4B8C-83A1-F6EECF244321}">
                <p14:modId xmlns:p14="http://schemas.microsoft.com/office/powerpoint/2010/main" val="1564151498"/>
              </p:ext>
            </p:extLst>
          </p:nvPr>
        </p:nvGraphicFramePr>
        <p:xfrm>
          <a:off x="5109387" y="1262016"/>
          <a:ext cx="6404966" cy="48084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7" name="Picture 16">
            <a:extLst>
              <a:ext uri="{FF2B5EF4-FFF2-40B4-BE49-F238E27FC236}">
                <a16:creationId xmlns:a16="http://schemas.microsoft.com/office/drawing/2014/main" id="{9C80F0FE-0180-5CE8-5005-AF8A9E0AD092}"/>
              </a:ext>
              <a:ext uri="{C183D7F6-B498-43B3-948B-1728B52AA6E4}">
                <adec:decorative xmlns:adec="http://schemas.microsoft.com/office/drawing/2017/decorative" val="1"/>
              </a:ext>
            </a:extLst>
          </p:cNvPr>
          <p:cNvPicPr>
            <a:picLocks noChangeAspect="1"/>
          </p:cNvPicPr>
          <p:nvPr/>
        </p:nvPicPr>
        <p:blipFill>
          <a:blip r:embed="rId9">
            <a:alphaModFix amt="70000"/>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7245101" y="2881158"/>
            <a:ext cx="2360718" cy="1570196"/>
          </a:xfrm>
          <a:prstGeom prst="ellipse">
            <a:avLst/>
          </a:prstGeom>
          <a:ln>
            <a:noFill/>
          </a:ln>
          <a:effectLst>
            <a:softEdge rad="112500"/>
          </a:effectLst>
        </p:spPr>
      </p:pic>
      <p:sp>
        <p:nvSpPr>
          <p:cNvPr id="3" name="Rectangle 2">
            <a:extLst>
              <a:ext uri="{FF2B5EF4-FFF2-40B4-BE49-F238E27FC236}">
                <a16:creationId xmlns:a16="http://schemas.microsoft.com/office/drawing/2014/main" id="{3F6C8544-82BD-1638-968F-AA3CD4E9E12E}"/>
              </a:ext>
            </a:extLst>
          </p:cNvPr>
          <p:cNvSpPr/>
          <p:nvPr/>
        </p:nvSpPr>
        <p:spPr>
          <a:xfrm>
            <a:off x="851859" y="1634931"/>
            <a:ext cx="3582930" cy="2031325"/>
          </a:xfrm>
          <a:prstGeom prst="rect">
            <a:avLst/>
          </a:prstGeom>
          <a:noFill/>
        </p:spPr>
        <p:txBody>
          <a:bodyPr wrap="square" lIns="91440" tIns="45720" rIns="91440" bIns="45720">
            <a:spAutoFit/>
          </a:bodyPr>
          <a:lstStyle/>
          <a:p>
            <a:pPr algn="ctr"/>
            <a:r>
              <a:rPr lang="en-GB" dirty="0">
                <a:ln w="0"/>
                <a:solidFill>
                  <a:schemeClr val="accent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Modern healthcare depends on </a:t>
            </a:r>
            <a:r>
              <a:rPr lang="en-GB" b="1" i="1" dirty="0">
                <a:ln w="0"/>
                <a:solidFill>
                  <a:srgbClr val="156082"/>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teamwork</a:t>
            </a:r>
            <a:r>
              <a:rPr lang="en-GB" b="1" i="1" dirty="0">
                <a:ln w="0"/>
                <a:solidFill>
                  <a:schemeClr val="accent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t>
            </a:r>
            <a:r>
              <a:rPr lang="en-GB" dirty="0">
                <a:ln w="0"/>
                <a:solidFill>
                  <a:schemeClr val="accent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a:t>
            </a:r>
          </a:p>
          <a:p>
            <a:pPr algn="ctr"/>
            <a:endParaRPr lang="en-GB" dirty="0">
              <a:ln w="0"/>
              <a:solidFill>
                <a:schemeClr val="accent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a:p>
            <a:pPr algn="ctr"/>
            <a:r>
              <a:rPr lang="en-GB" dirty="0">
                <a:ln w="0"/>
                <a:solidFill>
                  <a:schemeClr val="accent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 patient may receive support from a variety of individuals and services across the health and social care system</a:t>
            </a:r>
            <a:endParaRPr lang="en-GB" dirty="0">
              <a:ln w="0"/>
              <a:solidFill>
                <a:schemeClr val="accent1"/>
              </a:solidFill>
              <a:effectLst>
                <a:outerShdw blurRad="38100" dist="25400" dir="5400000" algn="ctr" rotWithShape="0">
                  <a:srgbClr val="6E747A">
                    <a:alpha val="43000"/>
                  </a:srgbClr>
                </a:outerShdw>
              </a:effectLst>
            </a:endParaRPr>
          </a:p>
        </p:txBody>
      </p:sp>
      <p:pic>
        <p:nvPicPr>
          <p:cNvPr id="5" name="Picture 4" descr="Training hub logo">
            <a:extLst>
              <a:ext uri="{FF2B5EF4-FFF2-40B4-BE49-F238E27FC236}">
                <a16:creationId xmlns:a16="http://schemas.microsoft.com/office/drawing/2014/main" id="{DC33C748-EBC5-3057-8C64-38F0FDB6073B}"/>
              </a:ext>
            </a:extLst>
          </p:cNvPr>
          <p:cNvPicPr>
            <a:picLocks noChangeAspect="1"/>
          </p:cNvPicPr>
          <p:nvPr/>
        </p:nvPicPr>
        <p:blipFill>
          <a:blip r:embed="rId11"/>
          <a:stretch>
            <a:fillRect/>
          </a:stretch>
        </p:blipFill>
        <p:spPr>
          <a:xfrm>
            <a:off x="9964680" y="104976"/>
            <a:ext cx="2011854" cy="652329"/>
          </a:xfrm>
          <a:prstGeom prst="rect">
            <a:avLst/>
          </a:prstGeom>
        </p:spPr>
      </p:pic>
      <p:sp>
        <p:nvSpPr>
          <p:cNvPr id="6" name="Rectangle 5">
            <a:extLst>
              <a:ext uri="{FF2B5EF4-FFF2-40B4-BE49-F238E27FC236}">
                <a16:creationId xmlns:a16="http://schemas.microsoft.com/office/drawing/2014/main" id="{EC1FD3AE-2F98-D9C8-EA14-0F19791B652A}"/>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Graphic 6" descr="Group of people outline">
            <a:extLst>
              <a:ext uri="{FF2B5EF4-FFF2-40B4-BE49-F238E27FC236}">
                <a16:creationId xmlns:a16="http://schemas.microsoft.com/office/drawing/2014/main" id="{93C7E555-403F-3DA1-6539-01ED6E7222D6}"/>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1843492" y="3742841"/>
            <a:ext cx="1712507" cy="1712507"/>
          </a:xfrm>
          <a:prstGeom prst="rect">
            <a:avLst/>
          </a:prstGeom>
        </p:spPr>
      </p:pic>
    </p:spTree>
    <p:extLst>
      <p:ext uri="{BB962C8B-B14F-4D97-AF65-F5344CB8AC3E}">
        <p14:creationId xmlns:p14="http://schemas.microsoft.com/office/powerpoint/2010/main" val="4045022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circle(in)">
                                      <p:cBhvr>
                                        <p:cTn id="15" dur="2000"/>
                                        <p:tgtEl>
                                          <p:spTgt spid="15"/>
                                        </p:tgtEl>
                                      </p:cBhvr>
                                    </p:animEffect>
                                  </p:childTnLst>
                                </p:cTn>
                              </p:par>
                              <p:par>
                                <p:cTn id="16" presetID="6" presetClass="entr" presetSubtype="16"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circle(in)">
                                      <p:cBhvr>
                                        <p:cTn id="18" dur="20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Graphic spid="15" grpId="0">
        <p:bldAsOne/>
      </p:bldGraphic>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87521-C5A8-76B4-678A-AE1440543EAC}"/>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8E277B64-5700-16B0-503C-EC75FC7BB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8149CD-B19D-AE7F-31A6-60131F357A1A}"/>
              </a:ext>
            </a:extLst>
          </p:cNvPr>
          <p:cNvSpPr>
            <a:spLocks noGrp="1"/>
          </p:cNvSpPr>
          <p:nvPr>
            <p:ph type="title"/>
          </p:nvPr>
        </p:nvSpPr>
        <p:spPr>
          <a:xfrm>
            <a:off x="661027" y="364869"/>
            <a:ext cx="9688296" cy="523221"/>
          </a:xfrm>
        </p:spPr>
        <p:txBody>
          <a:bodyPr anchor="b">
            <a:normAutofit/>
          </a:bodyPr>
          <a:lstStyle/>
          <a:p>
            <a:r>
              <a:rPr lang="en-GB" sz="2800" dirty="0">
                <a:latin typeface="Arial" panose="020B0604020202020204" pitchFamily="34" charset="0"/>
                <a:cs typeface="Arial" panose="020B0604020202020204" pitchFamily="34" charset="0"/>
              </a:rPr>
              <a:t>The Voluntary, Community and Social Enterprise Sector</a:t>
            </a:r>
          </a:p>
        </p:txBody>
      </p:sp>
      <p:sp>
        <p:nvSpPr>
          <p:cNvPr id="6" name="Rectangle 5">
            <a:extLst>
              <a:ext uri="{FF2B5EF4-FFF2-40B4-BE49-F238E27FC236}">
                <a16:creationId xmlns:a16="http://schemas.microsoft.com/office/drawing/2014/main" id="{461EE70C-197D-B1D2-30DA-6B66C6DA9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13163C51-F6F2-8229-4D02-0FBFBB4640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C2AD362-B71E-771C-E04C-FB18FC064216}"/>
              </a:ext>
            </a:extLst>
          </p:cNvPr>
          <p:cNvSpPr txBox="1"/>
          <p:nvPr/>
        </p:nvSpPr>
        <p:spPr>
          <a:xfrm>
            <a:off x="661027" y="2474893"/>
            <a:ext cx="3700661" cy="1815882"/>
          </a:xfrm>
          <a:custGeom>
            <a:avLst/>
            <a:gdLst>
              <a:gd name="csX0" fmla="*/ 0 w 3700661"/>
              <a:gd name="csY0" fmla="*/ 0 h 1815882"/>
              <a:gd name="csX1" fmla="*/ 417646 w 3700661"/>
              <a:gd name="csY1" fmla="*/ 0 h 1815882"/>
              <a:gd name="csX2" fmla="*/ 983318 w 3700661"/>
              <a:gd name="csY2" fmla="*/ 0 h 1815882"/>
              <a:gd name="csX3" fmla="*/ 1474978 w 3700661"/>
              <a:gd name="csY3" fmla="*/ 0 h 1815882"/>
              <a:gd name="csX4" fmla="*/ 2040650 w 3700661"/>
              <a:gd name="csY4" fmla="*/ 0 h 1815882"/>
              <a:gd name="csX5" fmla="*/ 2532309 w 3700661"/>
              <a:gd name="csY5" fmla="*/ 0 h 1815882"/>
              <a:gd name="csX6" fmla="*/ 3097982 w 3700661"/>
              <a:gd name="csY6" fmla="*/ 0 h 1815882"/>
              <a:gd name="csX7" fmla="*/ 3700661 w 3700661"/>
              <a:gd name="csY7" fmla="*/ 0 h 1815882"/>
              <a:gd name="csX8" fmla="*/ 3700661 w 3700661"/>
              <a:gd name="csY8" fmla="*/ 472129 h 1815882"/>
              <a:gd name="csX9" fmla="*/ 3700661 w 3700661"/>
              <a:gd name="csY9" fmla="*/ 944259 h 1815882"/>
              <a:gd name="csX10" fmla="*/ 3700661 w 3700661"/>
              <a:gd name="csY10" fmla="*/ 1815882 h 1815882"/>
              <a:gd name="csX11" fmla="*/ 3171995 w 3700661"/>
              <a:gd name="csY11" fmla="*/ 1815882 h 1815882"/>
              <a:gd name="csX12" fmla="*/ 2717343 w 3700661"/>
              <a:gd name="csY12" fmla="*/ 1815882 h 1815882"/>
              <a:gd name="csX13" fmla="*/ 2225683 w 3700661"/>
              <a:gd name="csY13" fmla="*/ 1815882 h 1815882"/>
              <a:gd name="csX14" fmla="*/ 1734024 w 3700661"/>
              <a:gd name="csY14" fmla="*/ 1815882 h 1815882"/>
              <a:gd name="csX15" fmla="*/ 1316378 w 3700661"/>
              <a:gd name="csY15" fmla="*/ 1815882 h 1815882"/>
              <a:gd name="csX16" fmla="*/ 898732 w 3700661"/>
              <a:gd name="csY16" fmla="*/ 1815882 h 1815882"/>
              <a:gd name="csX17" fmla="*/ 0 w 3700661"/>
              <a:gd name="csY17" fmla="*/ 1815882 h 1815882"/>
              <a:gd name="csX18" fmla="*/ 0 w 3700661"/>
              <a:gd name="csY18" fmla="*/ 1325594 h 1815882"/>
              <a:gd name="csX19" fmla="*/ 0 w 3700661"/>
              <a:gd name="csY19" fmla="*/ 835306 h 1815882"/>
              <a:gd name="csX20" fmla="*/ 0 w 3700661"/>
              <a:gd name="csY20" fmla="*/ 435812 h 1815882"/>
              <a:gd name="csX21" fmla="*/ 0 w 3700661"/>
              <a:gd name="csY21" fmla="*/ 0 h 18158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3700661" h="1815882" fill="none" extrusionOk="0">
                <a:moveTo>
                  <a:pt x="0" y="0"/>
                </a:moveTo>
                <a:cubicBezTo>
                  <a:pt x="122454" y="-46579"/>
                  <a:pt x="214587" y="40849"/>
                  <a:pt x="417646" y="0"/>
                </a:cubicBezTo>
                <a:cubicBezTo>
                  <a:pt x="620705" y="-40849"/>
                  <a:pt x="764618" y="23515"/>
                  <a:pt x="983318" y="0"/>
                </a:cubicBezTo>
                <a:cubicBezTo>
                  <a:pt x="1202018" y="-23515"/>
                  <a:pt x="1337821" y="25833"/>
                  <a:pt x="1474978" y="0"/>
                </a:cubicBezTo>
                <a:cubicBezTo>
                  <a:pt x="1612135" y="-25833"/>
                  <a:pt x="1762698" y="47046"/>
                  <a:pt x="2040650" y="0"/>
                </a:cubicBezTo>
                <a:cubicBezTo>
                  <a:pt x="2318602" y="-47046"/>
                  <a:pt x="2418222" y="33637"/>
                  <a:pt x="2532309" y="0"/>
                </a:cubicBezTo>
                <a:cubicBezTo>
                  <a:pt x="2646396" y="-33637"/>
                  <a:pt x="2875657" y="40966"/>
                  <a:pt x="3097982" y="0"/>
                </a:cubicBezTo>
                <a:cubicBezTo>
                  <a:pt x="3320307" y="-40966"/>
                  <a:pt x="3509375" y="16139"/>
                  <a:pt x="3700661" y="0"/>
                </a:cubicBezTo>
                <a:cubicBezTo>
                  <a:pt x="3738586" y="180403"/>
                  <a:pt x="3671661" y="282948"/>
                  <a:pt x="3700661" y="472129"/>
                </a:cubicBezTo>
                <a:cubicBezTo>
                  <a:pt x="3729661" y="661310"/>
                  <a:pt x="3650916" y="800979"/>
                  <a:pt x="3700661" y="944259"/>
                </a:cubicBezTo>
                <a:cubicBezTo>
                  <a:pt x="3750406" y="1087539"/>
                  <a:pt x="3632648" y="1424516"/>
                  <a:pt x="3700661" y="1815882"/>
                </a:cubicBezTo>
                <a:cubicBezTo>
                  <a:pt x="3503943" y="1862317"/>
                  <a:pt x="3434063" y="1759449"/>
                  <a:pt x="3171995" y="1815882"/>
                </a:cubicBezTo>
                <a:cubicBezTo>
                  <a:pt x="2909927" y="1872315"/>
                  <a:pt x="2942393" y="1765507"/>
                  <a:pt x="2717343" y="1815882"/>
                </a:cubicBezTo>
                <a:cubicBezTo>
                  <a:pt x="2492293" y="1866257"/>
                  <a:pt x="2328635" y="1807842"/>
                  <a:pt x="2225683" y="1815882"/>
                </a:cubicBezTo>
                <a:cubicBezTo>
                  <a:pt x="2122731" y="1823922"/>
                  <a:pt x="1871142" y="1762047"/>
                  <a:pt x="1734024" y="1815882"/>
                </a:cubicBezTo>
                <a:cubicBezTo>
                  <a:pt x="1596906" y="1869717"/>
                  <a:pt x="1404764" y="1797490"/>
                  <a:pt x="1316378" y="1815882"/>
                </a:cubicBezTo>
                <a:cubicBezTo>
                  <a:pt x="1227992" y="1834274"/>
                  <a:pt x="1100308" y="1790765"/>
                  <a:pt x="898732" y="1815882"/>
                </a:cubicBezTo>
                <a:cubicBezTo>
                  <a:pt x="697156" y="1840999"/>
                  <a:pt x="447655" y="1729437"/>
                  <a:pt x="0" y="1815882"/>
                </a:cubicBezTo>
                <a:cubicBezTo>
                  <a:pt x="-51328" y="1622094"/>
                  <a:pt x="36265" y="1498955"/>
                  <a:pt x="0" y="1325594"/>
                </a:cubicBezTo>
                <a:cubicBezTo>
                  <a:pt x="-36265" y="1152233"/>
                  <a:pt x="45817" y="963227"/>
                  <a:pt x="0" y="835306"/>
                </a:cubicBezTo>
                <a:cubicBezTo>
                  <a:pt x="-45817" y="707385"/>
                  <a:pt x="3075" y="522482"/>
                  <a:pt x="0" y="435812"/>
                </a:cubicBezTo>
                <a:cubicBezTo>
                  <a:pt x="-3075" y="349142"/>
                  <a:pt x="5692" y="203260"/>
                  <a:pt x="0" y="0"/>
                </a:cubicBezTo>
                <a:close/>
              </a:path>
              <a:path w="3700661" h="1815882" stroke="0" extrusionOk="0">
                <a:moveTo>
                  <a:pt x="0" y="0"/>
                </a:moveTo>
                <a:cubicBezTo>
                  <a:pt x="278568" y="-42793"/>
                  <a:pt x="340650" y="39082"/>
                  <a:pt x="602679" y="0"/>
                </a:cubicBezTo>
                <a:cubicBezTo>
                  <a:pt x="864708" y="-39082"/>
                  <a:pt x="909073" y="49759"/>
                  <a:pt x="1020325" y="0"/>
                </a:cubicBezTo>
                <a:cubicBezTo>
                  <a:pt x="1131577" y="-49759"/>
                  <a:pt x="1297171" y="41467"/>
                  <a:pt x="1548991" y="0"/>
                </a:cubicBezTo>
                <a:cubicBezTo>
                  <a:pt x="1800811" y="-41467"/>
                  <a:pt x="1824680" y="25917"/>
                  <a:pt x="2077657" y="0"/>
                </a:cubicBezTo>
                <a:cubicBezTo>
                  <a:pt x="2330634" y="-25917"/>
                  <a:pt x="2418293" y="50674"/>
                  <a:pt x="2569316" y="0"/>
                </a:cubicBezTo>
                <a:cubicBezTo>
                  <a:pt x="2720339" y="-50674"/>
                  <a:pt x="2989886" y="36245"/>
                  <a:pt x="3097982" y="0"/>
                </a:cubicBezTo>
                <a:cubicBezTo>
                  <a:pt x="3206078" y="-36245"/>
                  <a:pt x="3534175" y="43152"/>
                  <a:pt x="3700661" y="0"/>
                </a:cubicBezTo>
                <a:cubicBezTo>
                  <a:pt x="3713115" y="173966"/>
                  <a:pt x="3678214" y="229000"/>
                  <a:pt x="3700661" y="435812"/>
                </a:cubicBezTo>
                <a:cubicBezTo>
                  <a:pt x="3723108" y="642624"/>
                  <a:pt x="3663451" y="680672"/>
                  <a:pt x="3700661" y="835306"/>
                </a:cubicBezTo>
                <a:cubicBezTo>
                  <a:pt x="3737871" y="989940"/>
                  <a:pt x="3664317" y="1084296"/>
                  <a:pt x="3700661" y="1234800"/>
                </a:cubicBezTo>
                <a:cubicBezTo>
                  <a:pt x="3737005" y="1385304"/>
                  <a:pt x="3632520" y="1615948"/>
                  <a:pt x="3700661" y="1815882"/>
                </a:cubicBezTo>
                <a:cubicBezTo>
                  <a:pt x="3505797" y="1833038"/>
                  <a:pt x="3453013" y="1779574"/>
                  <a:pt x="3246008" y="1815882"/>
                </a:cubicBezTo>
                <a:cubicBezTo>
                  <a:pt x="3039003" y="1852190"/>
                  <a:pt x="2851365" y="1785723"/>
                  <a:pt x="2717343" y="1815882"/>
                </a:cubicBezTo>
                <a:cubicBezTo>
                  <a:pt x="2583321" y="1846041"/>
                  <a:pt x="2416060" y="1801394"/>
                  <a:pt x="2262690" y="1815882"/>
                </a:cubicBezTo>
                <a:cubicBezTo>
                  <a:pt x="2109320" y="1830370"/>
                  <a:pt x="1917403" y="1788587"/>
                  <a:pt x="1734024" y="1815882"/>
                </a:cubicBezTo>
                <a:cubicBezTo>
                  <a:pt x="1550645" y="1843177"/>
                  <a:pt x="1409271" y="1786309"/>
                  <a:pt x="1205358" y="1815882"/>
                </a:cubicBezTo>
                <a:cubicBezTo>
                  <a:pt x="1001445" y="1845455"/>
                  <a:pt x="829991" y="1763424"/>
                  <a:pt x="676692" y="1815882"/>
                </a:cubicBezTo>
                <a:cubicBezTo>
                  <a:pt x="523393" y="1868340"/>
                  <a:pt x="288175" y="1744934"/>
                  <a:pt x="0" y="1815882"/>
                </a:cubicBezTo>
                <a:cubicBezTo>
                  <a:pt x="-12099" y="1705632"/>
                  <a:pt x="30999" y="1524043"/>
                  <a:pt x="0" y="1416388"/>
                </a:cubicBezTo>
                <a:cubicBezTo>
                  <a:pt x="-30999" y="1308733"/>
                  <a:pt x="14076" y="1135810"/>
                  <a:pt x="0" y="962417"/>
                </a:cubicBezTo>
                <a:cubicBezTo>
                  <a:pt x="-14076" y="789024"/>
                  <a:pt x="48092" y="695387"/>
                  <a:pt x="0" y="544765"/>
                </a:cubicBezTo>
                <a:cubicBezTo>
                  <a:pt x="-48092" y="394143"/>
                  <a:pt x="50472" y="175502"/>
                  <a:pt x="0" y="0"/>
                </a:cubicBezTo>
                <a:close/>
              </a:path>
            </a:pathLst>
          </a:custGeom>
          <a:solidFill>
            <a:srgbClr val="F0CCDB"/>
          </a:solidFill>
          <a:ln>
            <a:solidFill>
              <a:schemeClr val="tx1"/>
            </a:solidFill>
            <a:extLst>
              <a:ext uri="{C807C97D-BFC1-408E-A445-0C87EB9F89A2}">
                <ask:lineSketchStyleProps xmlns:ask="http://schemas.microsoft.com/office/drawing/2018/sketchyshapes" sd="3960296067">
                  <a:prstGeom prst="rect">
                    <a:avLst/>
                  </a:prstGeom>
                  <ask:type>
                    <ask:lineSketchScribble/>
                  </ask:type>
                </ask:lineSketchStyleProps>
              </a:ext>
            </a:extLst>
          </a:ln>
        </p:spPr>
        <p:txBody>
          <a:bodyPr wrap="square">
            <a:spAutoFit/>
          </a:bodyPr>
          <a:lstStyle/>
          <a:p>
            <a:pPr algn="ctr"/>
            <a:r>
              <a:rPr lang="en-GB" sz="1600" b="1" dirty="0">
                <a:solidFill>
                  <a:schemeClr val="accent4">
                    <a:lumMod val="75000"/>
                  </a:schemeClr>
                </a:solidFill>
                <a:latin typeface="Arial" panose="020B0604020202020204" pitchFamily="34" charset="0"/>
                <a:cs typeface="Arial" panose="020B0604020202020204" pitchFamily="34" charset="0"/>
              </a:rPr>
              <a:t>The voluntary sector plays an important role in supporting health and wellbeing.  </a:t>
            </a:r>
          </a:p>
          <a:p>
            <a:pPr algn="ctr"/>
            <a:endParaRPr lang="en-GB" sz="1600" b="1" dirty="0">
              <a:solidFill>
                <a:schemeClr val="accent4">
                  <a:lumMod val="75000"/>
                </a:schemeClr>
              </a:solidFill>
              <a:latin typeface="Arial" panose="020B0604020202020204" pitchFamily="34" charset="0"/>
              <a:cs typeface="Arial" panose="020B0604020202020204" pitchFamily="34" charset="0"/>
            </a:endParaRPr>
          </a:p>
          <a:p>
            <a:pPr algn="ctr"/>
            <a:r>
              <a:rPr lang="en-GB" sz="1600" b="1" dirty="0">
                <a:solidFill>
                  <a:schemeClr val="accent4">
                    <a:lumMod val="75000"/>
                  </a:schemeClr>
                </a:solidFill>
                <a:latin typeface="Arial" panose="020B0604020202020204" pitchFamily="34" charset="0"/>
                <a:cs typeface="Arial" panose="020B0604020202020204" pitchFamily="34" charset="0"/>
              </a:rPr>
              <a:t>Many issues affecting health cannot be solved by healthcare services alone.</a:t>
            </a:r>
          </a:p>
        </p:txBody>
      </p:sp>
      <p:graphicFrame>
        <p:nvGraphicFramePr>
          <p:cNvPr id="10" name="Diagram 9" descr="Graphic showing voluntary sectors for this region">
            <a:extLst>
              <a:ext uri="{FF2B5EF4-FFF2-40B4-BE49-F238E27FC236}">
                <a16:creationId xmlns:a16="http://schemas.microsoft.com/office/drawing/2014/main" id="{DD75586F-A643-9543-4ECA-2BDA245224E2}"/>
              </a:ext>
            </a:extLst>
          </p:cNvPr>
          <p:cNvGraphicFramePr/>
          <p:nvPr>
            <p:extLst>
              <p:ext uri="{D42A27DB-BD31-4B8C-83A1-F6EECF244321}">
                <p14:modId xmlns:p14="http://schemas.microsoft.com/office/powerpoint/2010/main" val="1811307716"/>
              </p:ext>
            </p:extLst>
          </p:nvPr>
        </p:nvGraphicFramePr>
        <p:xfrm>
          <a:off x="4790569" y="1508861"/>
          <a:ext cx="6740404" cy="42711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descr="Training hub logo">
            <a:extLst>
              <a:ext uri="{FF2B5EF4-FFF2-40B4-BE49-F238E27FC236}">
                <a16:creationId xmlns:a16="http://schemas.microsoft.com/office/drawing/2014/main" id="{EE837ED2-A029-9395-0E0D-9D2BD26F3FF3}"/>
              </a:ext>
            </a:extLst>
          </p:cNvPr>
          <p:cNvPicPr>
            <a:picLocks noChangeAspect="1"/>
          </p:cNvPicPr>
          <p:nvPr/>
        </p:nvPicPr>
        <p:blipFill>
          <a:blip r:embed="rId7"/>
          <a:stretch>
            <a:fillRect/>
          </a:stretch>
        </p:blipFill>
        <p:spPr>
          <a:xfrm>
            <a:off x="10000621" y="84279"/>
            <a:ext cx="2011854" cy="652329"/>
          </a:xfrm>
          <a:prstGeom prst="rect">
            <a:avLst/>
          </a:prstGeom>
        </p:spPr>
      </p:pic>
    </p:spTree>
    <p:extLst>
      <p:ext uri="{BB962C8B-B14F-4D97-AF65-F5344CB8AC3E}">
        <p14:creationId xmlns:p14="http://schemas.microsoft.com/office/powerpoint/2010/main" val="3019903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ircle(in)">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10"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5B945-2A8F-6671-3731-926D1664B978}"/>
            </a:ext>
          </a:extLst>
        </p:cNvPr>
        <p:cNvGrpSpPr/>
        <p:nvPr/>
      </p:nvGrpSpPr>
      <p:grpSpPr>
        <a:xfrm>
          <a:off x="0" y="0"/>
          <a:ext cx="0" cy="0"/>
          <a:chOff x="0" y="0"/>
          <a:chExt cx="0" cy="0"/>
        </a:xfrm>
      </p:grpSpPr>
      <p:sp useBgFill="1">
        <p:nvSpPr>
          <p:cNvPr id="69" name="Rectangle 68">
            <a:extLst>
              <a:ext uri="{FF2B5EF4-FFF2-40B4-BE49-F238E27FC236}">
                <a16:creationId xmlns:a16="http://schemas.microsoft.com/office/drawing/2014/main" id="{13FFB451-CC5A-5A6A-D5A4-0C044AE2A7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EB4E5D-479D-D14E-5E82-B8633CFDF4E5}"/>
              </a:ext>
            </a:extLst>
          </p:cNvPr>
          <p:cNvSpPr>
            <a:spLocks noGrp="1"/>
          </p:cNvSpPr>
          <p:nvPr>
            <p:ph type="title"/>
          </p:nvPr>
        </p:nvSpPr>
        <p:spPr>
          <a:xfrm>
            <a:off x="838200" y="365126"/>
            <a:ext cx="10515600" cy="594772"/>
          </a:xfrm>
        </p:spPr>
        <p:txBody>
          <a:bodyPr vert="horz" lIns="91440" tIns="45720" rIns="91440" bIns="45720" rtlCol="0" anchor="ctr">
            <a:normAutofit fontScale="90000"/>
          </a:bodyPr>
          <a:lstStyle/>
          <a:p>
            <a:r>
              <a:rPr lang="en-GB" sz="4000" dirty="0"/>
              <a:t>Supporting People Beyond Healthcare</a:t>
            </a:r>
            <a:endParaRPr lang="en-US" sz="4000" dirty="0"/>
          </a:p>
        </p:txBody>
      </p:sp>
      <p:sp>
        <p:nvSpPr>
          <p:cNvPr id="102" name="TextBox 101">
            <a:extLst>
              <a:ext uri="{FF2B5EF4-FFF2-40B4-BE49-F238E27FC236}">
                <a16:creationId xmlns:a16="http://schemas.microsoft.com/office/drawing/2014/main" id="{816A1927-55D4-7AD5-AC07-626AA1D13773}"/>
              </a:ext>
            </a:extLst>
          </p:cNvPr>
          <p:cNvSpPr txBox="1"/>
          <p:nvPr/>
        </p:nvSpPr>
        <p:spPr>
          <a:xfrm>
            <a:off x="838200" y="1110389"/>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cs typeface="Arial" panose="020B0604020202020204" pitchFamily="34" charset="0"/>
              </a:rPr>
              <a:t>Social Prescribing</a:t>
            </a:r>
            <a:endPar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7" name="Diagram 6" descr="Graphic showing social prescribing options">
            <a:extLst>
              <a:ext uri="{FF2B5EF4-FFF2-40B4-BE49-F238E27FC236}">
                <a16:creationId xmlns:a16="http://schemas.microsoft.com/office/drawing/2014/main" id="{39A3D3F5-9FF8-A3C5-268C-6580235075C2}"/>
              </a:ext>
            </a:extLst>
          </p:cNvPr>
          <p:cNvGraphicFramePr/>
          <p:nvPr>
            <p:extLst>
              <p:ext uri="{D42A27DB-BD31-4B8C-83A1-F6EECF244321}">
                <p14:modId xmlns:p14="http://schemas.microsoft.com/office/powerpoint/2010/main" val="490952599"/>
              </p:ext>
            </p:extLst>
          </p:nvPr>
        </p:nvGraphicFramePr>
        <p:xfrm>
          <a:off x="4408757" y="1238384"/>
          <a:ext cx="7660163" cy="48213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E2F65CDC-9AFC-6565-7158-AB24A1CC296A}"/>
              </a:ext>
            </a:extLst>
          </p:cNvPr>
          <p:cNvSpPr txBox="1"/>
          <p:nvPr/>
        </p:nvSpPr>
        <p:spPr>
          <a:xfrm>
            <a:off x="708096" y="5322514"/>
            <a:ext cx="4025343" cy="1015663"/>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For further information on social prescribing and personalised care, please visit: </a:t>
            </a:r>
          </a:p>
          <a:p>
            <a:r>
              <a:rPr lang="en-GB" sz="1200" dirty="0">
                <a:latin typeface="Arial" panose="020B0604020202020204" pitchFamily="34" charset="0"/>
                <a:cs typeface="Arial" panose="020B0604020202020204" pitchFamily="34" charset="0"/>
                <a:hlinkClick r:id="rId8"/>
              </a:rPr>
              <a:t>National Academy for Social Prescribing</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hlinkClick r:id="rId9"/>
              </a:rPr>
              <a:t>NHS England Social Prescribing</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hlinkClick r:id="rId10"/>
              </a:rPr>
              <a:t>Personalised Care Institute</a:t>
            </a:r>
            <a:endParaRPr lang="en-GB" sz="1200" dirty="0">
              <a:latin typeface="Arial" panose="020B0604020202020204" pitchFamily="34" charset="0"/>
              <a:cs typeface="Arial" panose="020B0604020202020204" pitchFamily="34" charset="0"/>
            </a:endParaRPr>
          </a:p>
        </p:txBody>
      </p:sp>
      <p:pic>
        <p:nvPicPr>
          <p:cNvPr id="4" name="Picture 3" descr="Training hub logo">
            <a:extLst>
              <a:ext uri="{FF2B5EF4-FFF2-40B4-BE49-F238E27FC236}">
                <a16:creationId xmlns:a16="http://schemas.microsoft.com/office/drawing/2014/main" id="{9F813828-C801-E050-4C84-594AA440D656}"/>
              </a:ext>
            </a:extLst>
          </p:cNvPr>
          <p:cNvPicPr>
            <a:picLocks noChangeAspect="1"/>
          </p:cNvPicPr>
          <p:nvPr/>
        </p:nvPicPr>
        <p:blipFill>
          <a:blip r:embed="rId11"/>
          <a:stretch>
            <a:fillRect/>
          </a:stretch>
        </p:blipFill>
        <p:spPr>
          <a:xfrm>
            <a:off x="9872582" y="127002"/>
            <a:ext cx="2011854" cy="652329"/>
          </a:xfrm>
          <a:prstGeom prst="rect">
            <a:avLst/>
          </a:prstGeom>
        </p:spPr>
      </p:pic>
      <p:sp>
        <p:nvSpPr>
          <p:cNvPr id="5" name="Rectangle 4">
            <a:extLst>
              <a:ext uri="{FF2B5EF4-FFF2-40B4-BE49-F238E27FC236}">
                <a16:creationId xmlns:a16="http://schemas.microsoft.com/office/drawing/2014/main" id="{FCAC9330-E714-C13E-6A69-1FF3ECFFE079}"/>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B1C29D66-EF3A-DF1A-7C39-374594BDA766}"/>
              </a:ext>
            </a:extLst>
          </p:cNvPr>
          <p:cNvSpPr txBox="1"/>
          <p:nvPr/>
        </p:nvSpPr>
        <p:spPr>
          <a:xfrm>
            <a:off x="773148" y="2200648"/>
            <a:ext cx="3700661" cy="1569660"/>
          </a:xfrm>
          <a:custGeom>
            <a:avLst/>
            <a:gdLst>
              <a:gd name="csX0" fmla="*/ 0 w 3700661"/>
              <a:gd name="csY0" fmla="*/ 0 h 1569660"/>
              <a:gd name="csX1" fmla="*/ 454653 w 3700661"/>
              <a:gd name="csY1" fmla="*/ 0 h 1569660"/>
              <a:gd name="csX2" fmla="*/ 1057332 w 3700661"/>
              <a:gd name="csY2" fmla="*/ 0 h 1569660"/>
              <a:gd name="csX3" fmla="*/ 1511984 w 3700661"/>
              <a:gd name="csY3" fmla="*/ 0 h 1569660"/>
              <a:gd name="csX4" fmla="*/ 2077657 w 3700661"/>
              <a:gd name="csY4" fmla="*/ 0 h 1569660"/>
              <a:gd name="csX5" fmla="*/ 2569316 w 3700661"/>
              <a:gd name="csY5" fmla="*/ 0 h 1569660"/>
              <a:gd name="csX6" fmla="*/ 3134989 w 3700661"/>
              <a:gd name="csY6" fmla="*/ 0 h 1569660"/>
              <a:gd name="csX7" fmla="*/ 3700661 w 3700661"/>
              <a:gd name="csY7" fmla="*/ 0 h 1569660"/>
              <a:gd name="csX8" fmla="*/ 3700661 w 3700661"/>
              <a:gd name="csY8" fmla="*/ 538917 h 1569660"/>
              <a:gd name="csX9" fmla="*/ 3700661 w 3700661"/>
              <a:gd name="csY9" fmla="*/ 1062137 h 1569660"/>
              <a:gd name="csX10" fmla="*/ 3700661 w 3700661"/>
              <a:gd name="csY10" fmla="*/ 1569660 h 1569660"/>
              <a:gd name="csX11" fmla="*/ 3134989 w 3700661"/>
              <a:gd name="csY11" fmla="*/ 1569660 h 1569660"/>
              <a:gd name="csX12" fmla="*/ 2717343 w 3700661"/>
              <a:gd name="csY12" fmla="*/ 1569660 h 1569660"/>
              <a:gd name="csX13" fmla="*/ 2299696 w 3700661"/>
              <a:gd name="csY13" fmla="*/ 1569660 h 1569660"/>
              <a:gd name="csX14" fmla="*/ 1845044 w 3700661"/>
              <a:gd name="csY14" fmla="*/ 1569660 h 1569660"/>
              <a:gd name="csX15" fmla="*/ 1353385 w 3700661"/>
              <a:gd name="csY15" fmla="*/ 1569660 h 1569660"/>
              <a:gd name="csX16" fmla="*/ 861725 w 3700661"/>
              <a:gd name="csY16" fmla="*/ 1569660 h 1569660"/>
              <a:gd name="csX17" fmla="*/ 0 w 3700661"/>
              <a:gd name="csY17" fmla="*/ 1569660 h 1569660"/>
              <a:gd name="csX18" fmla="*/ 0 w 3700661"/>
              <a:gd name="csY18" fmla="*/ 1093530 h 1569660"/>
              <a:gd name="csX19" fmla="*/ 0 w 3700661"/>
              <a:gd name="csY19" fmla="*/ 601703 h 1569660"/>
              <a:gd name="csX20" fmla="*/ 0 w 3700661"/>
              <a:gd name="csY20" fmla="*/ 0 h 1569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3700661" h="1569660" fill="none" extrusionOk="0">
                <a:moveTo>
                  <a:pt x="0" y="0"/>
                </a:moveTo>
                <a:cubicBezTo>
                  <a:pt x="213828" y="-48207"/>
                  <a:pt x="331671" y="40715"/>
                  <a:pt x="454653" y="0"/>
                </a:cubicBezTo>
                <a:cubicBezTo>
                  <a:pt x="577635" y="-40715"/>
                  <a:pt x="914305" y="17823"/>
                  <a:pt x="1057332" y="0"/>
                </a:cubicBezTo>
                <a:cubicBezTo>
                  <a:pt x="1200359" y="-17823"/>
                  <a:pt x="1347572" y="26557"/>
                  <a:pt x="1511984" y="0"/>
                </a:cubicBezTo>
                <a:cubicBezTo>
                  <a:pt x="1676396" y="-26557"/>
                  <a:pt x="1855837" y="17376"/>
                  <a:pt x="2077657" y="0"/>
                </a:cubicBezTo>
                <a:cubicBezTo>
                  <a:pt x="2299477" y="-17376"/>
                  <a:pt x="2437369" y="26239"/>
                  <a:pt x="2569316" y="0"/>
                </a:cubicBezTo>
                <a:cubicBezTo>
                  <a:pt x="2701263" y="-26239"/>
                  <a:pt x="3019471" y="41977"/>
                  <a:pt x="3134989" y="0"/>
                </a:cubicBezTo>
                <a:cubicBezTo>
                  <a:pt x="3250507" y="-41977"/>
                  <a:pt x="3547286" y="59901"/>
                  <a:pt x="3700661" y="0"/>
                </a:cubicBezTo>
                <a:cubicBezTo>
                  <a:pt x="3719592" y="231717"/>
                  <a:pt x="3646529" y="338307"/>
                  <a:pt x="3700661" y="538917"/>
                </a:cubicBezTo>
                <a:cubicBezTo>
                  <a:pt x="3754793" y="739527"/>
                  <a:pt x="3683434" y="882561"/>
                  <a:pt x="3700661" y="1062137"/>
                </a:cubicBezTo>
                <a:cubicBezTo>
                  <a:pt x="3717888" y="1241713"/>
                  <a:pt x="3687589" y="1444514"/>
                  <a:pt x="3700661" y="1569660"/>
                </a:cubicBezTo>
                <a:cubicBezTo>
                  <a:pt x="3559389" y="1587828"/>
                  <a:pt x="3409118" y="1524882"/>
                  <a:pt x="3134989" y="1569660"/>
                </a:cubicBezTo>
                <a:cubicBezTo>
                  <a:pt x="2860860" y="1614438"/>
                  <a:pt x="2877435" y="1528496"/>
                  <a:pt x="2717343" y="1569660"/>
                </a:cubicBezTo>
                <a:cubicBezTo>
                  <a:pt x="2557251" y="1610824"/>
                  <a:pt x="2503295" y="1543260"/>
                  <a:pt x="2299696" y="1569660"/>
                </a:cubicBezTo>
                <a:cubicBezTo>
                  <a:pt x="2096097" y="1596060"/>
                  <a:pt x="2070094" y="1519285"/>
                  <a:pt x="1845044" y="1569660"/>
                </a:cubicBezTo>
                <a:cubicBezTo>
                  <a:pt x="1619994" y="1620035"/>
                  <a:pt x="1451919" y="1559987"/>
                  <a:pt x="1353385" y="1569660"/>
                </a:cubicBezTo>
                <a:cubicBezTo>
                  <a:pt x="1254851" y="1579333"/>
                  <a:pt x="1007351" y="1518640"/>
                  <a:pt x="861725" y="1569660"/>
                </a:cubicBezTo>
                <a:cubicBezTo>
                  <a:pt x="716099" y="1620680"/>
                  <a:pt x="343569" y="1467397"/>
                  <a:pt x="0" y="1569660"/>
                </a:cubicBezTo>
                <a:cubicBezTo>
                  <a:pt x="-27354" y="1421107"/>
                  <a:pt x="30192" y="1250178"/>
                  <a:pt x="0" y="1093530"/>
                </a:cubicBezTo>
                <a:cubicBezTo>
                  <a:pt x="-30192" y="936882"/>
                  <a:pt x="25262" y="832542"/>
                  <a:pt x="0" y="601703"/>
                </a:cubicBezTo>
                <a:cubicBezTo>
                  <a:pt x="-25262" y="370864"/>
                  <a:pt x="71970" y="164143"/>
                  <a:pt x="0" y="0"/>
                </a:cubicBezTo>
                <a:close/>
              </a:path>
              <a:path w="3700661" h="1569660" stroke="0" extrusionOk="0">
                <a:moveTo>
                  <a:pt x="0" y="0"/>
                </a:moveTo>
                <a:cubicBezTo>
                  <a:pt x="278568" y="-42793"/>
                  <a:pt x="340650" y="39082"/>
                  <a:pt x="602679" y="0"/>
                </a:cubicBezTo>
                <a:cubicBezTo>
                  <a:pt x="864708" y="-39082"/>
                  <a:pt x="909073" y="49759"/>
                  <a:pt x="1020325" y="0"/>
                </a:cubicBezTo>
                <a:cubicBezTo>
                  <a:pt x="1131577" y="-49759"/>
                  <a:pt x="1297171" y="41467"/>
                  <a:pt x="1548991" y="0"/>
                </a:cubicBezTo>
                <a:cubicBezTo>
                  <a:pt x="1800811" y="-41467"/>
                  <a:pt x="1824680" y="25917"/>
                  <a:pt x="2077657" y="0"/>
                </a:cubicBezTo>
                <a:cubicBezTo>
                  <a:pt x="2330634" y="-25917"/>
                  <a:pt x="2418293" y="50674"/>
                  <a:pt x="2569316" y="0"/>
                </a:cubicBezTo>
                <a:cubicBezTo>
                  <a:pt x="2720339" y="-50674"/>
                  <a:pt x="2989886" y="36245"/>
                  <a:pt x="3097982" y="0"/>
                </a:cubicBezTo>
                <a:cubicBezTo>
                  <a:pt x="3206078" y="-36245"/>
                  <a:pt x="3534175" y="43152"/>
                  <a:pt x="3700661" y="0"/>
                </a:cubicBezTo>
                <a:cubicBezTo>
                  <a:pt x="3754420" y="230383"/>
                  <a:pt x="3643926" y="388864"/>
                  <a:pt x="3700661" y="507523"/>
                </a:cubicBezTo>
                <a:cubicBezTo>
                  <a:pt x="3757396" y="626182"/>
                  <a:pt x="3647364" y="749676"/>
                  <a:pt x="3700661" y="983654"/>
                </a:cubicBezTo>
                <a:cubicBezTo>
                  <a:pt x="3753958" y="1217632"/>
                  <a:pt x="3676783" y="1364499"/>
                  <a:pt x="3700661" y="1569660"/>
                </a:cubicBezTo>
                <a:cubicBezTo>
                  <a:pt x="3465233" y="1606723"/>
                  <a:pt x="3430957" y="1550180"/>
                  <a:pt x="3171995" y="1569660"/>
                </a:cubicBezTo>
                <a:cubicBezTo>
                  <a:pt x="2913033" y="1589140"/>
                  <a:pt x="2849392" y="1568627"/>
                  <a:pt x="2606323" y="1569660"/>
                </a:cubicBezTo>
                <a:cubicBezTo>
                  <a:pt x="2363254" y="1570693"/>
                  <a:pt x="2219576" y="1546561"/>
                  <a:pt x="2077657" y="1569660"/>
                </a:cubicBezTo>
                <a:cubicBezTo>
                  <a:pt x="1935738" y="1592759"/>
                  <a:pt x="1776374" y="1555172"/>
                  <a:pt x="1623004" y="1569660"/>
                </a:cubicBezTo>
                <a:cubicBezTo>
                  <a:pt x="1469634" y="1584148"/>
                  <a:pt x="1277717" y="1542365"/>
                  <a:pt x="1094338" y="1569660"/>
                </a:cubicBezTo>
                <a:cubicBezTo>
                  <a:pt x="910959" y="1596955"/>
                  <a:pt x="769585" y="1540087"/>
                  <a:pt x="565672" y="1569660"/>
                </a:cubicBezTo>
                <a:cubicBezTo>
                  <a:pt x="361759" y="1599233"/>
                  <a:pt x="275675" y="1517573"/>
                  <a:pt x="0" y="1569660"/>
                </a:cubicBezTo>
                <a:cubicBezTo>
                  <a:pt x="-17896" y="1384375"/>
                  <a:pt x="37153" y="1272093"/>
                  <a:pt x="0" y="1030743"/>
                </a:cubicBezTo>
                <a:cubicBezTo>
                  <a:pt x="-37153" y="789393"/>
                  <a:pt x="28303" y="717202"/>
                  <a:pt x="0" y="523220"/>
                </a:cubicBezTo>
                <a:cubicBezTo>
                  <a:pt x="-28303" y="329238"/>
                  <a:pt x="51201" y="161677"/>
                  <a:pt x="0" y="0"/>
                </a:cubicBezTo>
                <a:close/>
              </a:path>
            </a:pathLst>
          </a:custGeom>
          <a:solidFill>
            <a:srgbClr val="FFE48F"/>
          </a:solidFill>
          <a:ln>
            <a:solidFill>
              <a:schemeClr val="tx1"/>
            </a:solidFill>
            <a:extLst>
              <a:ext uri="{C807C97D-BFC1-408E-A445-0C87EB9F89A2}">
                <ask:lineSketchStyleProps xmlns:ask="http://schemas.microsoft.com/office/drawing/2018/sketchyshapes" sd="3960296067">
                  <a:prstGeom prst="rect">
                    <a:avLst/>
                  </a:prstGeom>
                  <ask:type>
                    <ask:lineSketchScribble/>
                  </ask:type>
                </ask:lineSketchStyleProps>
              </a:ext>
            </a:extLst>
          </a:ln>
        </p:spPr>
        <p:txBody>
          <a:bodyPr wrap="square">
            <a:spAutoFit/>
          </a:bodyPr>
          <a:lstStyle/>
          <a:p>
            <a:pPr algn="ctr"/>
            <a:r>
              <a:rPr lang="en-GB" sz="1600" dirty="0">
                <a:solidFill>
                  <a:srgbClr val="006847"/>
                </a:solidFill>
                <a:latin typeface="Arial" panose="020B0604020202020204" pitchFamily="34" charset="0"/>
                <a:cs typeface="Arial" panose="020B0604020202020204" pitchFamily="34" charset="0"/>
              </a:rPr>
              <a:t>Social prescribing connects people with community support that can improve their health and wellbeing.  Social prescribing can help people manage wider issues affecting their health and quality of life.</a:t>
            </a:r>
          </a:p>
        </p:txBody>
      </p:sp>
      <p:pic>
        <p:nvPicPr>
          <p:cNvPr id="11" name="Graphic 10" descr="Cycle with people outline">
            <a:extLst>
              <a:ext uri="{FF2B5EF4-FFF2-40B4-BE49-F238E27FC236}">
                <a16:creationId xmlns:a16="http://schemas.microsoft.com/office/drawing/2014/main" id="{8E13170A-D3D6-6572-8C11-8D159ABC31CC}"/>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1878463" y="3832485"/>
            <a:ext cx="1490029" cy="1490029"/>
          </a:xfrm>
          <a:prstGeom prst="rect">
            <a:avLst/>
          </a:prstGeom>
          <a:effectLst>
            <a:glow rad="101600">
              <a:schemeClr val="accent3">
                <a:satMod val="175000"/>
                <a:alpha val="40000"/>
              </a:schemeClr>
            </a:glow>
          </a:effectLst>
        </p:spPr>
      </p:pic>
    </p:spTree>
    <p:extLst>
      <p:ext uri="{BB962C8B-B14F-4D97-AF65-F5344CB8AC3E}">
        <p14:creationId xmlns:p14="http://schemas.microsoft.com/office/powerpoint/2010/main" val="1654781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2"/>
                                        </p:tgtEl>
                                        <p:attrNameLst>
                                          <p:attrName>style.visibility</p:attrName>
                                        </p:attrNameLst>
                                      </p:cBhvr>
                                      <p:to>
                                        <p:strVal val="visible"/>
                                      </p:to>
                                    </p:set>
                                    <p:animEffect transition="in" filter="fade">
                                      <p:cBhvr>
                                        <p:cTn id="13" dur="500"/>
                                        <p:tgtEl>
                                          <p:spTgt spid="102"/>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ircle(in)">
                                      <p:cBhvr>
                                        <p:cTn id="18" dur="2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Graphic spid="7" grpId="0">
        <p:bldAsOne/>
      </p:bldGraphic>
      <p:bldP spid="9" grpId="0"/>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DA74B-EB53-5762-0B67-BAB7E0215367}"/>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E4D2385D-64D5-9716-9E8A-5833CD52A7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7DC367-3EFA-4AE6-45FD-A1F004C17F1F}"/>
              </a:ext>
            </a:extLst>
          </p:cNvPr>
          <p:cNvSpPr>
            <a:spLocks noGrp="1"/>
          </p:cNvSpPr>
          <p:nvPr>
            <p:ph type="title"/>
          </p:nvPr>
        </p:nvSpPr>
        <p:spPr>
          <a:xfrm>
            <a:off x="876840" y="332868"/>
            <a:ext cx="9688296" cy="528144"/>
          </a:xfrm>
        </p:spPr>
        <p:txBody>
          <a:bodyPr anchor="b">
            <a:normAutofit/>
          </a:bodyPr>
          <a:lstStyle/>
          <a:p>
            <a:r>
              <a:rPr lang="en-GB" sz="2800" dirty="0">
                <a:latin typeface="Arial" panose="020B0604020202020204" pitchFamily="34" charset="0"/>
                <a:cs typeface="Arial" panose="020B0604020202020204" pitchFamily="34" charset="0"/>
              </a:rPr>
              <a:t>The Future: Neighbourhood Health</a:t>
            </a:r>
          </a:p>
        </p:txBody>
      </p:sp>
      <p:sp>
        <p:nvSpPr>
          <p:cNvPr id="6" name="Rectangle 5">
            <a:extLst>
              <a:ext uri="{FF2B5EF4-FFF2-40B4-BE49-F238E27FC236}">
                <a16:creationId xmlns:a16="http://schemas.microsoft.com/office/drawing/2014/main" id="{343C0855-1D2E-DC98-49A9-3352E46548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CE70C33-173B-C180-1825-8C133BD30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Training hub logo">
            <a:extLst>
              <a:ext uri="{FF2B5EF4-FFF2-40B4-BE49-F238E27FC236}">
                <a16:creationId xmlns:a16="http://schemas.microsoft.com/office/drawing/2014/main" id="{260F6430-1069-0548-AC0D-5CF7DBDC6CA2}"/>
              </a:ext>
            </a:extLst>
          </p:cNvPr>
          <p:cNvPicPr>
            <a:picLocks noChangeAspect="1"/>
          </p:cNvPicPr>
          <p:nvPr/>
        </p:nvPicPr>
        <p:blipFill>
          <a:blip r:embed="rId2"/>
          <a:stretch>
            <a:fillRect/>
          </a:stretch>
        </p:blipFill>
        <p:spPr>
          <a:xfrm>
            <a:off x="9872582" y="127002"/>
            <a:ext cx="2011854" cy="652329"/>
          </a:xfrm>
          <a:prstGeom prst="rect">
            <a:avLst/>
          </a:prstGeom>
        </p:spPr>
      </p:pic>
      <p:sp>
        <p:nvSpPr>
          <p:cNvPr id="4" name="TextBox 3">
            <a:extLst>
              <a:ext uri="{FF2B5EF4-FFF2-40B4-BE49-F238E27FC236}">
                <a16:creationId xmlns:a16="http://schemas.microsoft.com/office/drawing/2014/main" id="{615E28B4-AF71-057D-E033-DECB8A044302}"/>
              </a:ext>
            </a:extLst>
          </p:cNvPr>
          <p:cNvSpPr txBox="1"/>
          <p:nvPr/>
        </p:nvSpPr>
        <p:spPr>
          <a:xfrm>
            <a:off x="876840" y="1156731"/>
            <a:ext cx="10082989" cy="523220"/>
          </a:xfrm>
          <a:prstGeom prst="rect">
            <a:avLst/>
          </a:prstGeom>
          <a:noFill/>
        </p:spPr>
        <p:txBody>
          <a:bodyPr wrap="square">
            <a:spAutoFit/>
          </a:bodyPr>
          <a:lstStyle/>
          <a:p>
            <a:r>
              <a:rPr lang="en-GB" sz="1400" b="1" dirty="0">
                <a:solidFill>
                  <a:srgbClr val="C7417B"/>
                </a:solidFill>
                <a:latin typeface="Arial" panose="020B0604020202020204" pitchFamily="34" charset="0"/>
                <a:cs typeface="Arial" panose="020B0604020202020204" pitchFamily="34" charset="0"/>
              </a:rPr>
              <a:t>The NHS is increasingly focused on delivering care closer to home. Staff working across organisations and professional boundaries will become increasingly important moving forwards.</a:t>
            </a:r>
          </a:p>
        </p:txBody>
      </p:sp>
      <p:sp>
        <p:nvSpPr>
          <p:cNvPr id="10" name="TextBox 9">
            <a:extLst>
              <a:ext uri="{FF2B5EF4-FFF2-40B4-BE49-F238E27FC236}">
                <a16:creationId xmlns:a16="http://schemas.microsoft.com/office/drawing/2014/main" id="{82A902AC-B789-4305-81F0-0D02A17BAB78}"/>
              </a:ext>
            </a:extLst>
          </p:cNvPr>
          <p:cNvSpPr txBox="1"/>
          <p:nvPr/>
        </p:nvSpPr>
        <p:spPr>
          <a:xfrm>
            <a:off x="965858" y="5384575"/>
            <a:ext cx="10082989" cy="1238801"/>
          </a:xfrm>
          <a:prstGeom prst="rect">
            <a:avLst/>
          </a:prstGeom>
          <a:noFill/>
        </p:spPr>
        <p:txBody>
          <a:bodyPr wrap="square">
            <a:spAutoFit/>
          </a:bodyPr>
          <a:lstStyle/>
          <a:p>
            <a:pPr fontAlgn="t">
              <a:lnSpc>
                <a:spcPts val="1500"/>
              </a:lnSpc>
              <a:buNone/>
            </a:pPr>
            <a:r>
              <a:rPr lang="en-GB" sz="1000" dirty="0">
                <a:latin typeface="Arial" panose="020B0604020202020204" pitchFamily="34" charset="0"/>
                <a:cs typeface="Arial" panose="020B0604020202020204" pitchFamily="34" charset="0"/>
              </a:rPr>
              <a:t>For further information on neighbourhood health and integrated neighbourhood working, please visit the resources below:</a:t>
            </a:r>
          </a:p>
          <a:p>
            <a:pPr fontAlgn="t">
              <a:lnSpc>
                <a:spcPts val="1500"/>
              </a:lnSpc>
              <a:buNone/>
            </a:pPr>
            <a:r>
              <a:rPr lang="en-GB" sz="1000" dirty="0">
                <a:latin typeface="Arial" panose="020B0604020202020204" pitchFamily="34" charset="0"/>
                <a:cs typeface="Arial" panose="020B0604020202020204" pitchFamily="34" charset="0"/>
                <a:hlinkClick r:id="rId3"/>
              </a:rPr>
              <a:t>Neighbourhood Health Framework (DHSC and NHS England)</a:t>
            </a:r>
            <a:endParaRPr lang="en-GB" sz="1000" dirty="0">
              <a:latin typeface="Arial" panose="020B0604020202020204" pitchFamily="34" charset="0"/>
              <a:cs typeface="Arial" panose="020B0604020202020204" pitchFamily="34" charset="0"/>
            </a:endParaRPr>
          </a:p>
          <a:p>
            <a:pPr fontAlgn="t">
              <a:lnSpc>
                <a:spcPts val="1500"/>
              </a:lnSpc>
              <a:buNone/>
            </a:pPr>
            <a:r>
              <a:rPr lang="en-GB" sz="1000" dirty="0">
                <a:latin typeface="Arial" panose="020B0604020202020204" pitchFamily="34" charset="0"/>
                <a:cs typeface="Arial" panose="020B0604020202020204" pitchFamily="34" charset="0"/>
                <a:hlinkClick r:id="rId4"/>
              </a:rPr>
              <a:t>NHS England – Integrated Neighbourhood Working</a:t>
            </a:r>
            <a:endParaRPr lang="en-GB" sz="1000" dirty="0">
              <a:latin typeface="Arial" panose="020B0604020202020204" pitchFamily="34" charset="0"/>
              <a:cs typeface="Arial" panose="020B0604020202020204" pitchFamily="34" charset="0"/>
            </a:endParaRPr>
          </a:p>
          <a:p>
            <a:pPr fontAlgn="t">
              <a:lnSpc>
                <a:spcPts val="1500"/>
              </a:lnSpc>
              <a:buNone/>
            </a:pPr>
            <a:r>
              <a:rPr lang="en-GB" sz="1000" dirty="0">
                <a:latin typeface="Arial" panose="020B0604020202020204" pitchFamily="34" charset="0"/>
                <a:cs typeface="Arial" panose="020B0604020202020204" pitchFamily="34" charset="0"/>
                <a:hlinkClick r:id="rId5"/>
              </a:rPr>
              <a:t>The King's Fund – What is Neighbourhood Health? </a:t>
            </a:r>
            <a:endParaRPr lang="en-GB" sz="1000" dirty="0">
              <a:latin typeface="Arial" panose="020B0604020202020204" pitchFamily="34" charset="0"/>
              <a:cs typeface="Arial" panose="020B0604020202020204" pitchFamily="34" charset="0"/>
            </a:endParaRPr>
          </a:p>
          <a:p>
            <a:pPr fontAlgn="t">
              <a:lnSpc>
                <a:spcPts val="1500"/>
              </a:lnSpc>
              <a:buNone/>
            </a:pPr>
            <a:endParaRPr lang="en-GB" sz="1050" dirty="0">
              <a:latin typeface="Segoe UI" panose="020B0502040204020203" pitchFamily="34" charset="0"/>
            </a:endParaRPr>
          </a:p>
          <a:p>
            <a:endParaRPr lang="en-GB" sz="1200" dirty="0">
              <a:latin typeface="Arial" panose="020B0604020202020204" pitchFamily="34" charset="0"/>
              <a:cs typeface="Arial" panose="020B0604020202020204" pitchFamily="34" charset="0"/>
            </a:endParaRPr>
          </a:p>
        </p:txBody>
      </p:sp>
      <p:graphicFrame>
        <p:nvGraphicFramePr>
          <p:cNvPr id="22" name="Diagram 21" descr="Graphic showing Neighbourhood Health outcomes">
            <a:extLst>
              <a:ext uri="{FF2B5EF4-FFF2-40B4-BE49-F238E27FC236}">
                <a16:creationId xmlns:a16="http://schemas.microsoft.com/office/drawing/2014/main" id="{77912327-D64A-D8B7-8C44-E3AF00E8EF87}"/>
              </a:ext>
            </a:extLst>
          </p:cNvPr>
          <p:cNvGraphicFramePr/>
          <p:nvPr>
            <p:extLst>
              <p:ext uri="{D42A27DB-BD31-4B8C-83A1-F6EECF244321}">
                <p14:modId xmlns:p14="http://schemas.microsoft.com/office/powerpoint/2010/main" val="268625567"/>
              </p:ext>
            </p:extLst>
          </p:nvPr>
        </p:nvGraphicFramePr>
        <p:xfrm>
          <a:off x="876840" y="1824132"/>
          <a:ext cx="10349302" cy="353186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401869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circle(in)">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Graphic spid="22"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4E4801-89B9-8767-149E-D6737925C5E7}"/>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6FC35C50-DD60-2679-FF50-EB4161EB1E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652B66-37CB-2CCE-0883-BBE034114847}"/>
              </a:ext>
            </a:extLst>
          </p:cNvPr>
          <p:cNvSpPr>
            <a:spLocks noGrp="1"/>
          </p:cNvSpPr>
          <p:nvPr>
            <p:ph type="title"/>
          </p:nvPr>
        </p:nvSpPr>
        <p:spPr>
          <a:xfrm>
            <a:off x="850900" y="410871"/>
            <a:ext cx="9688296" cy="834805"/>
          </a:xfrm>
        </p:spPr>
        <p:txBody>
          <a:bodyPr anchor="b">
            <a:normAutofit/>
          </a:bodyPr>
          <a:lstStyle/>
          <a:p>
            <a:r>
              <a:rPr lang="en-GB" sz="2800" dirty="0">
                <a:latin typeface="Arial" panose="020B0604020202020204" pitchFamily="34" charset="0"/>
                <a:cs typeface="Arial" panose="020B0604020202020204" pitchFamily="34" charset="0"/>
              </a:rPr>
              <a:t>Key Support Services Available to Primary Care</a:t>
            </a:r>
          </a:p>
        </p:txBody>
      </p:sp>
      <p:sp>
        <p:nvSpPr>
          <p:cNvPr id="6" name="Rectangle 5">
            <a:extLst>
              <a:ext uri="{FF2B5EF4-FFF2-40B4-BE49-F238E27FC236}">
                <a16:creationId xmlns:a16="http://schemas.microsoft.com/office/drawing/2014/main" id="{06BB45B6-79EB-9932-0BE4-D790E353FA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BDA3A475-3BFE-6303-B772-12690856D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 name="Diagram 8" descr="Graphic showing local possible specialist services">
            <a:extLst>
              <a:ext uri="{FF2B5EF4-FFF2-40B4-BE49-F238E27FC236}">
                <a16:creationId xmlns:a16="http://schemas.microsoft.com/office/drawing/2014/main" id="{1E2C4573-2D5A-E72A-75E1-3E2832F2B1D2}"/>
              </a:ext>
            </a:extLst>
          </p:cNvPr>
          <p:cNvGraphicFramePr/>
          <p:nvPr>
            <p:extLst>
              <p:ext uri="{D42A27DB-BD31-4B8C-83A1-F6EECF244321}">
                <p14:modId xmlns:p14="http://schemas.microsoft.com/office/powerpoint/2010/main" val="4066692001"/>
              </p:ext>
            </p:extLst>
          </p:nvPr>
        </p:nvGraphicFramePr>
        <p:xfrm>
          <a:off x="520397" y="2057305"/>
          <a:ext cx="10349302" cy="35318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4F72DBB4-578F-DF51-5DA0-9C62E228DE15}"/>
              </a:ext>
            </a:extLst>
          </p:cNvPr>
          <p:cNvSpPr txBox="1"/>
          <p:nvPr/>
        </p:nvSpPr>
        <p:spPr>
          <a:xfrm>
            <a:off x="876840" y="1533729"/>
            <a:ext cx="10082989" cy="307777"/>
          </a:xfrm>
          <a:prstGeom prst="rect">
            <a:avLst/>
          </a:prstGeom>
          <a:noFill/>
        </p:spPr>
        <p:txBody>
          <a:bodyPr wrap="square">
            <a:spAutoFit/>
          </a:bodyPr>
          <a:lstStyle/>
          <a:p>
            <a:r>
              <a:rPr lang="en-GB" sz="1400" b="1" dirty="0">
                <a:solidFill>
                  <a:srgbClr val="C7417B"/>
                </a:solidFill>
                <a:latin typeface="Arial" panose="020B0604020202020204" pitchFamily="34" charset="0"/>
                <a:cs typeface="Arial" panose="020B0604020202020204" pitchFamily="34" charset="0"/>
              </a:rPr>
              <a:t>Primary care teams are supported by many specialist services.  These may include the following:</a:t>
            </a:r>
          </a:p>
        </p:txBody>
      </p:sp>
      <p:sp>
        <p:nvSpPr>
          <p:cNvPr id="10" name="TextBox 9">
            <a:extLst>
              <a:ext uri="{FF2B5EF4-FFF2-40B4-BE49-F238E27FC236}">
                <a16:creationId xmlns:a16="http://schemas.microsoft.com/office/drawing/2014/main" id="{ED8A2891-4C76-5B16-37DA-6FEF3033584C}"/>
              </a:ext>
            </a:extLst>
          </p:cNvPr>
          <p:cNvSpPr txBox="1"/>
          <p:nvPr/>
        </p:nvSpPr>
        <p:spPr>
          <a:xfrm>
            <a:off x="1256218" y="5804969"/>
            <a:ext cx="10082989" cy="830997"/>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Further information about local support teams and services may be available through your local Integrated Care Board (ICB). As structures and teams can vary across regions, please contact your local ICB for the most up-to-date information relevant to your area. </a:t>
            </a:r>
            <a:r>
              <a:rPr lang="en-GB" sz="1200" dirty="0">
                <a:solidFill>
                  <a:srgbClr val="FF0000"/>
                </a:solidFill>
                <a:latin typeface="Arial" panose="020B0604020202020204" pitchFamily="34" charset="0"/>
                <a:cs typeface="Arial" panose="020B0604020202020204" pitchFamily="34" charset="0"/>
              </a:rPr>
              <a:t>ADD LINKS TO BOTH ICB</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pic>
        <p:nvPicPr>
          <p:cNvPr id="8" name="Picture 7" descr="Training hub logo">
            <a:extLst>
              <a:ext uri="{FF2B5EF4-FFF2-40B4-BE49-F238E27FC236}">
                <a16:creationId xmlns:a16="http://schemas.microsoft.com/office/drawing/2014/main" id="{0FF0C612-A135-9582-AAA4-9D6F087A729F}"/>
              </a:ext>
            </a:extLst>
          </p:cNvPr>
          <p:cNvPicPr>
            <a:picLocks noChangeAspect="1"/>
          </p:cNvPicPr>
          <p:nvPr/>
        </p:nvPicPr>
        <p:blipFill>
          <a:blip r:embed="rId7"/>
          <a:stretch>
            <a:fillRect/>
          </a:stretch>
        </p:blipFill>
        <p:spPr>
          <a:xfrm>
            <a:off x="9872582" y="127002"/>
            <a:ext cx="2011854" cy="652329"/>
          </a:xfrm>
          <a:prstGeom prst="rect">
            <a:avLst/>
          </a:prstGeom>
        </p:spPr>
      </p:pic>
    </p:spTree>
    <p:extLst>
      <p:ext uri="{BB962C8B-B14F-4D97-AF65-F5344CB8AC3E}">
        <p14:creationId xmlns:p14="http://schemas.microsoft.com/office/powerpoint/2010/main" val="2043851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715AB-BB3A-FE99-740D-1F094C11B128}"/>
            </a:ext>
          </a:extLst>
        </p:cNvPr>
        <p:cNvGrpSpPr/>
        <p:nvPr/>
      </p:nvGrpSpPr>
      <p:grpSpPr>
        <a:xfrm>
          <a:off x="0" y="0"/>
          <a:ext cx="0" cy="0"/>
          <a:chOff x="0" y="0"/>
          <a:chExt cx="0" cy="0"/>
        </a:xfrm>
      </p:grpSpPr>
      <p:sp useBgFill="1">
        <p:nvSpPr>
          <p:cNvPr id="69" name="Rectangle 68">
            <a:extLst>
              <a:ext uri="{FF2B5EF4-FFF2-40B4-BE49-F238E27FC236}">
                <a16:creationId xmlns:a16="http://schemas.microsoft.com/office/drawing/2014/main" id="{641AB20D-824E-46FA-62AE-E1EFD26088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42F7A2-5541-7FF6-7661-13163A76A684}"/>
              </a:ext>
            </a:extLst>
          </p:cNvPr>
          <p:cNvSpPr>
            <a:spLocks noGrp="1"/>
          </p:cNvSpPr>
          <p:nvPr>
            <p:ph type="title"/>
          </p:nvPr>
        </p:nvSpPr>
        <p:spPr>
          <a:xfrm>
            <a:off x="838200" y="365126"/>
            <a:ext cx="10515600" cy="541207"/>
          </a:xfrm>
        </p:spPr>
        <p:txBody>
          <a:bodyPr vert="horz" lIns="91440" tIns="45720" rIns="91440" bIns="45720" rtlCol="0" anchor="ctr">
            <a:normAutofit fontScale="90000"/>
          </a:bodyPr>
          <a:lstStyle/>
          <a:p>
            <a:r>
              <a:rPr lang="en-GB" sz="4000" dirty="0"/>
              <a:t>Prevention and Early Intervention</a:t>
            </a:r>
            <a:endParaRPr lang="en-US" sz="4000" dirty="0"/>
          </a:p>
        </p:txBody>
      </p:sp>
      <p:sp>
        <p:nvSpPr>
          <p:cNvPr id="102" name="TextBox 101">
            <a:extLst>
              <a:ext uri="{FF2B5EF4-FFF2-40B4-BE49-F238E27FC236}">
                <a16:creationId xmlns:a16="http://schemas.microsoft.com/office/drawing/2014/main" id="{83A8558F-4B74-D0C3-DFA0-AC4877A0468F}"/>
              </a:ext>
            </a:extLst>
          </p:cNvPr>
          <p:cNvSpPr txBox="1"/>
          <p:nvPr/>
        </p:nvSpPr>
        <p:spPr>
          <a:xfrm>
            <a:off x="838200" y="1023617"/>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cs typeface="Arial" panose="020B0604020202020204" pitchFamily="34" charset="0"/>
              </a:rPr>
              <a:t>Prevention is a core part of primary care</a:t>
            </a:r>
            <a:endParaRPr lang="en-GB"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8" name="Diagram 7" descr="Graphic showing prevention and early intervention services">
            <a:extLst>
              <a:ext uri="{FF2B5EF4-FFF2-40B4-BE49-F238E27FC236}">
                <a16:creationId xmlns:a16="http://schemas.microsoft.com/office/drawing/2014/main" id="{6CB89F42-F83C-711F-1A5C-5FFA25B4F912}"/>
              </a:ext>
            </a:extLst>
          </p:cNvPr>
          <p:cNvGraphicFramePr/>
          <p:nvPr>
            <p:extLst>
              <p:ext uri="{D42A27DB-BD31-4B8C-83A1-F6EECF244321}">
                <p14:modId xmlns:p14="http://schemas.microsoft.com/office/powerpoint/2010/main" val="2390912944"/>
              </p:ext>
            </p:extLst>
          </p:nvPr>
        </p:nvGraphicFramePr>
        <p:xfrm>
          <a:off x="2503865" y="1761414"/>
          <a:ext cx="7181220" cy="44372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Training hub logo">
            <a:extLst>
              <a:ext uri="{FF2B5EF4-FFF2-40B4-BE49-F238E27FC236}">
                <a16:creationId xmlns:a16="http://schemas.microsoft.com/office/drawing/2014/main" id="{BD72130A-5B0D-A0BB-5E6C-66ABF8729AEA}"/>
              </a:ext>
            </a:extLst>
          </p:cNvPr>
          <p:cNvPicPr>
            <a:picLocks noChangeAspect="1"/>
          </p:cNvPicPr>
          <p:nvPr/>
        </p:nvPicPr>
        <p:blipFill>
          <a:blip r:embed="rId7"/>
          <a:stretch>
            <a:fillRect/>
          </a:stretch>
        </p:blipFill>
        <p:spPr>
          <a:xfrm>
            <a:off x="9872582" y="127002"/>
            <a:ext cx="2011854" cy="652329"/>
          </a:xfrm>
          <a:prstGeom prst="rect">
            <a:avLst/>
          </a:prstGeom>
        </p:spPr>
      </p:pic>
      <p:sp>
        <p:nvSpPr>
          <p:cNvPr id="6" name="Rectangle 5">
            <a:extLst>
              <a:ext uri="{FF2B5EF4-FFF2-40B4-BE49-F238E27FC236}">
                <a16:creationId xmlns:a16="http://schemas.microsoft.com/office/drawing/2014/main" id="{D46B0F03-D9C7-BCF7-74CD-B19235787536}"/>
              </a:ext>
              <a:ext uri="{C183D7F6-B498-43B3-948B-1728B52AA6E4}">
                <adec:decorative xmlns:adec="http://schemas.microsoft.com/office/drawing/2017/decorative" val="1"/>
              </a:ext>
            </a:extLst>
          </p:cNvPr>
          <p:cNvSpPr/>
          <p:nvPr/>
        </p:nvSpPr>
        <p:spPr>
          <a:xfrm>
            <a:off x="0" y="6449858"/>
            <a:ext cx="12192000" cy="408142"/>
          </a:xfrm>
          <a:prstGeom prst="rect">
            <a:avLst/>
          </a:prstGeo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135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41201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D834B-C0C0-6C5F-203A-142A4A88D28B}"/>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D5AC7F67-1938-C6A6-6BF3-4023C9DBE4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D3055A-E5D8-D9E3-8405-135EE7583F37}"/>
              </a:ext>
            </a:extLst>
          </p:cNvPr>
          <p:cNvSpPr>
            <a:spLocks noGrp="1"/>
          </p:cNvSpPr>
          <p:nvPr>
            <p:ph type="title"/>
          </p:nvPr>
        </p:nvSpPr>
        <p:spPr>
          <a:xfrm>
            <a:off x="876841" y="476729"/>
            <a:ext cx="9688296" cy="834805"/>
          </a:xfrm>
        </p:spPr>
        <p:txBody>
          <a:bodyPr anchor="b">
            <a:normAutofit/>
          </a:bodyPr>
          <a:lstStyle/>
          <a:p>
            <a:r>
              <a:rPr lang="en-GB" sz="2800" dirty="0">
                <a:latin typeface="Arial" panose="020B0604020202020204" pitchFamily="34" charset="0"/>
                <a:cs typeface="Arial" panose="020B0604020202020204" pitchFamily="34" charset="0"/>
              </a:rPr>
              <a:t>Useful Resources</a:t>
            </a:r>
          </a:p>
        </p:txBody>
      </p:sp>
      <p:sp>
        <p:nvSpPr>
          <p:cNvPr id="6" name="Rectangle 5">
            <a:extLst>
              <a:ext uri="{FF2B5EF4-FFF2-40B4-BE49-F238E27FC236}">
                <a16:creationId xmlns:a16="http://schemas.microsoft.com/office/drawing/2014/main" id="{79591559-92F0-EF51-2618-08B86ADAB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338740F0-2FE2-01F5-4A16-F4724124E9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Table 2">
            <a:extLst>
              <a:ext uri="{FF2B5EF4-FFF2-40B4-BE49-F238E27FC236}">
                <a16:creationId xmlns:a16="http://schemas.microsoft.com/office/drawing/2014/main" id="{B1248ACC-E841-86C3-1FF2-B1A1A7D2DFA9}"/>
              </a:ext>
            </a:extLst>
          </p:cNvPr>
          <p:cNvGraphicFramePr>
            <a:graphicFrameLocks noGrp="1"/>
          </p:cNvGraphicFramePr>
          <p:nvPr>
            <p:extLst>
              <p:ext uri="{D42A27DB-BD31-4B8C-83A1-F6EECF244321}">
                <p14:modId xmlns:p14="http://schemas.microsoft.com/office/powerpoint/2010/main" val="3622234934"/>
              </p:ext>
            </p:extLst>
          </p:nvPr>
        </p:nvGraphicFramePr>
        <p:xfrm>
          <a:off x="1736435" y="1661261"/>
          <a:ext cx="8599056" cy="3806669"/>
        </p:xfrm>
        <a:graphic>
          <a:graphicData uri="http://schemas.openxmlformats.org/drawingml/2006/table">
            <a:tbl>
              <a:tblPr firstRow="1" bandRow="1">
                <a:tableStyleId>{5C22544A-7EE6-4342-B048-85BDC9FD1C3A}</a:tableStyleId>
              </a:tblPr>
              <a:tblGrid>
                <a:gridCol w="4299528">
                  <a:extLst>
                    <a:ext uri="{9D8B030D-6E8A-4147-A177-3AD203B41FA5}">
                      <a16:colId xmlns:a16="http://schemas.microsoft.com/office/drawing/2014/main" val="3460362299"/>
                    </a:ext>
                  </a:extLst>
                </a:gridCol>
                <a:gridCol w="4299528">
                  <a:extLst>
                    <a:ext uri="{9D8B030D-6E8A-4147-A177-3AD203B41FA5}">
                      <a16:colId xmlns:a16="http://schemas.microsoft.com/office/drawing/2014/main" val="2292956448"/>
                    </a:ext>
                  </a:extLst>
                </a:gridCol>
              </a:tblGrid>
              <a:tr h="423608">
                <a:tc>
                  <a:txBody>
                    <a:bodyPr/>
                    <a:lstStyle/>
                    <a:p>
                      <a:r>
                        <a:rPr lang="en-GB" dirty="0"/>
                        <a:t>National Organisations</a:t>
                      </a:r>
                    </a:p>
                  </a:txBody>
                  <a:tcPr/>
                </a:tc>
                <a:tc>
                  <a:txBody>
                    <a:bodyPr/>
                    <a:lstStyle/>
                    <a:p>
                      <a:r>
                        <a:rPr lang="en-GB" dirty="0"/>
                        <a:t>Local Resources</a:t>
                      </a:r>
                    </a:p>
                  </a:txBody>
                  <a:tcPr/>
                </a:tc>
                <a:extLst>
                  <a:ext uri="{0D108BD9-81ED-4DB2-BD59-A6C34878D82A}">
                    <a16:rowId xmlns:a16="http://schemas.microsoft.com/office/drawing/2014/main" val="3136519002"/>
                  </a:ext>
                </a:extLst>
              </a:tr>
              <a:tr h="423608">
                <a:tc>
                  <a:txBody>
                    <a:bodyPr/>
                    <a:lstStyle/>
                    <a:p>
                      <a:pPr fontAlgn="t">
                        <a:lnSpc>
                          <a:spcPts val="1500"/>
                        </a:lnSpc>
                        <a:buNone/>
                      </a:pPr>
                      <a:r>
                        <a:rPr lang="en-GB" sz="1100" b="1" i="0" dirty="0">
                          <a:effectLst/>
                          <a:latin typeface="Segoe UI" panose="020B0502040204020203" pitchFamily="34" charset="0"/>
                          <a:hlinkClick r:id="rId2"/>
                        </a:rPr>
                        <a:t>NHS England</a:t>
                      </a:r>
                      <a:endParaRPr lang="en-GB" sz="1100" b="1" i="0" dirty="0">
                        <a:effectLst/>
                        <a:latin typeface="Segoe UI" panose="020B0502040204020203" pitchFamily="34" charset="0"/>
                      </a:endParaRPr>
                    </a:p>
                  </a:txBody>
                  <a:tcPr/>
                </a:tc>
                <a:tc>
                  <a:txBody>
                    <a:bodyPr/>
                    <a:lstStyle/>
                    <a:p>
                      <a:pPr fontAlgn="t">
                        <a:lnSpc>
                          <a:spcPts val="1500"/>
                        </a:lnSpc>
                        <a:buNone/>
                      </a:pPr>
                      <a:r>
                        <a:rPr lang="en-GB" sz="1100" b="1" i="0" dirty="0">
                          <a:effectLst/>
                          <a:latin typeface="Segoe UI" panose="020B0502040204020203" pitchFamily="34" charset="0"/>
                          <a:hlinkClick r:id="rId3"/>
                        </a:rPr>
                        <a:t>NHS Norfolk and Suffolk ICB</a:t>
                      </a:r>
                      <a:endParaRPr lang="en-GB" sz="1100" b="1" i="0" dirty="0">
                        <a:effectLst/>
                        <a:latin typeface="Segoe UI" panose="020B0502040204020203" pitchFamily="34" charset="0"/>
                      </a:endParaRPr>
                    </a:p>
                  </a:txBody>
                  <a:tcPr/>
                </a:tc>
                <a:extLst>
                  <a:ext uri="{0D108BD9-81ED-4DB2-BD59-A6C34878D82A}">
                    <a16:rowId xmlns:a16="http://schemas.microsoft.com/office/drawing/2014/main" val="3853260148"/>
                  </a:ext>
                </a:extLst>
              </a:tr>
              <a:tr h="423608">
                <a:tc>
                  <a:txBody>
                    <a:bodyPr/>
                    <a:lstStyle/>
                    <a:p>
                      <a:pPr fontAlgn="t">
                        <a:lnSpc>
                          <a:spcPts val="1500"/>
                        </a:lnSpc>
                        <a:buNone/>
                      </a:pPr>
                      <a:r>
                        <a:rPr lang="en-GB" sz="1100" b="1" i="0" dirty="0">
                          <a:effectLst/>
                          <a:latin typeface="Segoe UI" panose="020B0502040204020203" pitchFamily="34" charset="0"/>
                          <a:hlinkClick r:id="rId4"/>
                        </a:rPr>
                        <a:t>The King's Fund</a:t>
                      </a:r>
                      <a:endParaRPr lang="en-GB" sz="1100" b="1" i="0" dirty="0">
                        <a:effectLst/>
                        <a:latin typeface="Segoe UI" panose="020B0502040204020203" pitchFamily="34" charset="0"/>
                      </a:endParaRPr>
                    </a:p>
                  </a:txBody>
                  <a:tcPr/>
                </a:tc>
                <a:tc>
                  <a:txBody>
                    <a:bodyPr/>
                    <a:lstStyle/>
                    <a:p>
                      <a:pPr fontAlgn="t">
                        <a:lnSpc>
                          <a:spcPts val="1500"/>
                        </a:lnSpc>
                        <a:buNone/>
                      </a:pPr>
                      <a:r>
                        <a:rPr lang="en-GB" sz="1100" b="1" i="0" dirty="0">
                          <a:effectLst/>
                          <a:latin typeface="Segoe UI" panose="020B0502040204020203" pitchFamily="34" charset="0"/>
                          <a:hlinkClick r:id="rId5"/>
                        </a:rPr>
                        <a:t>NHS Essex ICB</a:t>
                      </a:r>
                      <a:endParaRPr lang="en-GB" sz="1100" b="1" i="0" dirty="0">
                        <a:effectLst/>
                        <a:latin typeface="Segoe UI" panose="020B0502040204020203" pitchFamily="34" charset="0"/>
                      </a:endParaRPr>
                    </a:p>
                  </a:txBody>
                  <a:tcPr/>
                </a:tc>
                <a:extLst>
                  <a:ext uri="{0D108BD9-81ED-4DB2-BD59-A6C34878D82A}">
                    <a16:rowId xmlns:a16="http://schemas.microsoft.com/office/drawing/2014/main" val="1135467728"/>
                  </a:ext>
                </a:extLst>
              </a:tr>
              <a:tr h="423608">
                <a:tc>
                  <a:txBody>
                    <a:bodyPr/>
                    <a:lstStyle/>
                    <a:p>
                      <a:pPr fontAlgn="t">
                        <a:lnSpc>
                          <a:spcPts val="1500"/>
                        </a:lnSpc>
                        <a:buNone/>
                      </a:pPr>
                      <a:r>
                        <a:rPr lang="en-GB" sz="1100" b="1" i="0" dirty="0">
                          <a:effectLst/>
                          <a:latin typeface="Segoe UI" panose="020B0502040204020203" pitchFamily="34" charset="0"/>
                          <a:hlinkClick r:id="rId6"/>
                        </a:rPr>
                        <a:t>Health Foundation</a:t>
                      </a:r>
                      <a:endParaRPr lang="en-GB" sz="1100" b="1" i="0" dirty="0">
                        <a:effectLst/>
                        <a:latin typeface="Segoe UI" panose="020B0502040204020203" pitchFamily="34" charset="0"/>
                      </a:endParaRPr>
                    </a:p>
                  </a:txBody>
                  <a:tcPr/>
                </a:tc>
                <a:tc>
                  <a:txBody>
                    <a:bodyPr/>
                    <a:lstStyle/>
                    <a:p>
                      <a:pPr fontAlgn="t">
                        <a:lnSpc>
                          <a:spcPts val="1500"/>
                        </a:lnSpc>
                        <a:buNone/>
                      </a:pPr>
                      <a:r>
                        <a:rPr lang="en-GB" sz="1100" b="1" i="0" dirty="0">
                          <a:effectLst/>
                          <a:latin typeface="Segoe UI" panose="020B0502040204020203" pitchFamily="34" charset="0"/>
                          <a:hlinkClick r:id="rId7"/>
                        </a:rPr>
                        <a:t>Suffolk Observatory</a:t>
                      </a:r>
                      <a:endParaRPr lang="en-GB" sz="1100" b="1" i="0" dirty="0">
                        <a:effectLst/>
                        <a:latin typeface="Segoe UI" panose="020B0502040204020203" pitchFamily="34" charset="0"/>
                      </a:endParaRPr>
                    </a:p>
                  </a:txBody>
                  <a:tcPr/>
                </a:tc>
                <a:extLst>
                  <a:ext uri="{0D108BD9-81ED-4DB2-BD59-A6C34878D82A}">
                    <a16:rowId xmlns:a16="http://schemas.microsoft.com/office/drawing/2014/main" val="3174713857"/>
                  </a:ext>
                </a:extLst>
              </a:tr>
              <a:tr h="423608">
                <a:tc>
                  <a:txBody>
                    <a:bodyPr/>
                    <a:lstStyle/>
                    <a:p>
                      <a:pPr fontAlgn="t">
                        <a:lnSpc>
                          <a:spcPts val="1500"/>
                        </a:lnSpc>
                        <a:buNone/>
                      </a:pPr>
                      <a:r>
                        <a:rPr lang="en-GB" sz="1100" b="1" i="0" dirty="0">
                          <a:effectLst/>
                          <a:latin typeface="Segoe UI" panose="020B0502040204020203" pitchFamily="34" charset="0"/>
                          <a:hlinkClick r:id="rId8"/>
                        </a:rPr>
                        <a:t>NHS Employers</a:t>
                      </a:r>
                      <a:endParaRPr lang="en-GB" sz="1100" b="1" i="0" dirty="0">
                        <a:effectLst/>
                        <a:latin typeface="Segoe UI" panose="020B0502040204020203" pitchFamily="34" charset="0"/>
                      </a:endParaRPr>
                    </a:p>
                  </a:txBody>
                  <a:tcPr/>
                </a:tc>
                <a:tc>
                  <a:txBody>
                    <a:bodyPr/>
                    <a:lstStyle/>
                    <a:p>
                      <a:pPr fontAlgn="t">
                        <a:lnSpc>
                          <a:spcPts val="1500"/>
                        </a:lnSpc>
                        <a:buNone/>
                      </a:pPr>
                      <a:r>
                        <a:rPr lang="en-GB" sz="1100" b="1" i="0" dirty="0">
                          <a:effectLst/>
                          <a:latin typeface="Segoe UI" panose="020B0502040204020203" pitchFamily="34" charset="0"/>
                          <a:hlinkClick r:id="rId9"/>
                        </a:rPr>
                        <a:t>Norfolk Insight</a:t>
                      </a:r>
                      <a:endParaRPr lang="en-GB" sz="1100" b="1" i="0" dirty="0">
                        <a:effectLst/>
                        <a:latin typeface="Segoe UI" panose="020B0502040204020203" pitchFamily="34" charset="0"/>
                      </a:endParaRPr>
                    </a:p>
                  </a:txBody>
                  <a:tcPr/>
                </a:tc>
                <a:extLst>
                  <a:ext uri="{0D108BD9-81ED-4DB2-BD59-A6C34878D82A}">
                    <a16:rowId xmlns:a16="http://schemas.microsoft.com/office/drawing/2014/main" val="3723285350"/>
                  </a:ext>
                </a:extLst>
              </a:tr>
              <a:tr h="423608">
                <a:tc>
                  <a:txBody>
                    <a:bodyPr/>
                    <a:lstStyle/>
                    <a:p>
                      <a:pPr fontAlgn="t">
                        <a:lnSpc>
                          <a:spcPts val="1500"/>
                        </a:lnSpc>
                        <a:buNone/>
                      </a:pPr>
                      <a:r>
                        <a:rPr lang="en-GB" sz="1100" b="1" i="0" dirty="0">
                          <a:effectLst/>
                          <a:latin typeface="Segoe UI" panose="020B0502040204020203" pitchFamily="34" charset="0"/>
                          <a:hlinkClick r:id="rId10"/>
                        </a:rPr>
                        <a:t>e-Learning for Healthcare (e-</a:t>
                      </a:r>
                      <a:r>
                        <a:rPr lang="en-GB" sz="1100" b="1" i="0" dirty="0" err="1">
                          <a:effectLst/>
                          <a:latin typeface="Segoe UI" panose="020B0502040204020203" pitchFamily="34" charset="0"/>
                          <a:hlinkClick r:id="rId10"/>
                        </a:rPr>
                        <a:t>LfH</a:t>
                      </a:r>
                      <a:r>
                        <a:rPr lang="en-GB" sz="1100" b="1" i="0" dirty="0">
                          <a:effectLst/>
                          <a:latin typeface="Segoe UI" panose="020B0502040204020203" pitchFamily="34" charset="0"/>
                          <a:hlinkClick r:id="rId10"/>
                        </a:rPr>
                        <a:t>)</a:t>
                      </a:r>
                      <a:endParaRPr lang="en-GB" sz="1100" b="1" i="0" dirty="0">
                        <a:effectLst/>
                        <a:latin typeface="Segoe UI" panose="020B0502040204020203" pitchFamily="34" charset="0"/>
                      </a:endParaRPr>
                    </a:p>
                  </a:txBody>
                  <a:tcPr/>
                </a:tc>
                <a:tc>
                  <a:txBody>
                    <a:bodyPr/>
                    <a:lstStyle/>
                    <a:p>
                      <a:pPr fontAlgn="t">
                        <a:lnSpc>
                          <a:spcPts val="1500"/>
                        </a:lnSpc>
                        <a:buNone/>
                      </a:pPr>
                      <a:r>
                        <a:rPr lang="en-GB" sz="1100" b="1" i="0" dirty="0">
                          <a:effectLst/>
                          <a:latin typeface="Segoe UI" panose="020B0502040204020203" pitchFamily="34" charset="0"/>
                          <a:hlinkClick r:id="rId11"/>
                        </a:rPr>
                        <a:t>Community Action Suffolk</a:t>
                      </a:r>
                      <a:endParaRPr lang="en-GB" sz="1100" b="1" i="0" dirty="0">
                        <a:effectLst/>
                        <a:latin typeface="Segoe UI" panose="020B0502040204020203" pitchFamily="34" charset="0"/>
                      </a:endParaRPr>
                    </a:p>
                  </a:txBody>
                  <a:tcPr/>
                </a:tc>
                <a:extLst>
                  <a:ext uri="{0D108BD9-81ED-4DB2-BD59-A6C34878D82A}">
                    <a16:rowId xmlns:a16="http://schemas.microsoft.com/office/drawing/2014/main" val="9119780"/>
                  </a:ext>
                </a:extLst>
              </a:tr>
              <a:tr h="423608">
                <a:tc>
                  <a:txBody>
                    <a:bodyPr/>
                    <a:lstStyle/>
                    <a:p>
                      <a:pPr fontAlgn="t">
                        <a:lnSpc>
                          <a:spcPts val="1500"/>
                        </a:lnSpc>
                        <a:buNone/>
                      </a:pPr>
                      <a:r>
                        <a:rPr lang="en-GB" sz="1100" b="1" i="0" dirty="0">
                          <a:effectLst/>
                          <a:latin typeface="Segoe UI" panose="020B0502040204020203" pitchFamily="34" charset="0"/>
                          <a:hlinkClick r:id="rId12"/>
                        </a:rPr>
                        <a:t>National Academy for Social Prescribing</a:t>
                      </a:r>
                      <a:endParaRPr lang="en-GB" sz="1100" b="1" i="0" dirty="0">
                        <a:effectLst/>
                        <a:latin typeface="Segoe UI" panose="020B0502040204020203" pitchFamily="34" charset="0"/>
                      </a:endParaRPr>
                    </a:p>
                  </a:txBody>
                  <a:tcPr/>
                </a:tc>
                <a:tc>
                  <a:txBody>
                    <a:bodyPr/>
                    <a:lstStyle/>
                    <a:p>
                      <a:pPr fontAlgn="t">
                        <a:lnSpc>
                          <a:spcPts val="1500"/>
                        </a:lnSpc>
                        <a:buNone/>
                      </a:pPr>
                      <a:r>
                        <a:rPr lang="en-GB" sz="1100" b="1" i="0" dirty="0">
                          <a:effectLst/>
                          <a:latin typeface="Segoe UI" panose="020B0502040204020203" pitchFamily="34" charset="0"/>
                          <a:hlinkClick r:id="rId13"/>
                        </a:rPr>
                        <a:t>Voluntary Norfolk</a:t>
                      </a:r>
                      <a:endParaRPr lang="en-GB" sz="1100" b="1" i="0" dirty="0">
                        <a:effectLst/>
                        <a:latin typeface="Segoe UI" panose="020B0502040204020203" pitchFamily="34" charset="0"/>
                      </a:endParaRPr>
                    </a:p>
                  </a:txBody>
                  <a:tcPr/>
                </a:tc>
                <a:extLst>
                  <a:ext uri="{0D108BD9-81ED-4DB2-BD59-A6C34878D82A}">
                    <a16:rowId xmlns:a16="http://schemas.microsoft.com/office/drawing/2014/main" val="2141404937"/>
                  </a:ext>
                </a:extLst>
              </a:tr>
              <a:tr h="423608">
                <a:tc>
                  <a:txBody>
                    <a:bodyPr/>
                    <a:lstStyle/>
                    <a:p>
                      <a:pPr fontAlgn="t">
                        <a:lnSpc>
                          <a:spcPts val="1500"/>
                        </a:lnSpc>
                        <a:buNone/>
                      </a:pPr>
                      <a:r>
                        <a:rPr lang="en-GB" sz="1100" b="1" i="0" dirty="0">
                          <a:effectLst/>
                          <a:latin typeface="Segoe UI" panose="020B0502040204020203" pitchFamily="34" charset="0"/>
                          <a:hlinkClick r:id="rId14"/>
                        </a:rPr>
                        <a:t>NICE</a:t>
                      </a:r>
                      <a:endParaRPr lang="en-GB" sz="1100" b="1" i="0" dirty="0">
                        <a:effectLst/>
                        <a:latin typeface="Segoe UI" panose="020B0502040204020203" pitchFamily="34" charset="0"/>
                      </a:endParaRPr>
                    </a:p>
                  </a:txBody>
                  <a:tcPr/>
                </a:tc>
                <a:tc>
                  <a:txBody>
                    <a:bodyPr/>
                    <a:lstStyle/>
                    <a:p>
                      <a:pPr fontAlgn="t">
                        <a:lnSpc>
                          <a:spcPts val="1500"/>
                        </a:lnSpc>
                        <a:buNone/>
                      </a:pPr>
                      <a:r>
                        <a:rPr lang="en-GB" sz="1100" b="1" i="0" dirty="0">
                          <a:effectLst/>
                          <a:latin typeface="Segoe UI" panose="020B0502040204020203" pitchFamily="34" charset="0"/>
                          <a:hlinkClick r:id="rId15"/>
                        </a:rPr>
                        <a:t>Training Hub Website</a:t>
                      </a:r>
                      <a:endParaRPr lang="en-GB" sz="1100" b="1" i="0" dirty="0">
                        <a:effectLst/>
                        <a:latin typeface="Segoe UI" panose="020B0502040204020203" pitchFamily="34" charset="0"/>
                      </a:endParaRPr>
                    </a:p>
                  </a:txBody>
                  <a:tcPr/>
                </a:tc>
                <a:extLst>
                  <a:ext uri="{0D108BD9-81ED-4DB2-BD59-A6C34878D82A}">
                    <a16:rowId xmlns:a16="http://schemas.microsoft.com/office/drawing/2014/main" val="1307733675"/>
                  </a:ext>
                </a:extLst>
              </a:tr>
              <a:tr h="417805">
                <a:tc>
                  <a:txBody>
                    <a:bodyPr/>
                    <a:lstStyle/>
                    <a:p>
                      <a:pPr fontAlgn="t">
                        <a:lnSpc>
                          <a:spcPts val="1500"/>
                        </a:lnSpc>
                        <a:buNone/>
                      </a:pPr>
                      <a:r>
                        <a:rPr lang="en-GB" sz="1100" b="1" i="0" dirty="0">
                          <a:effectLst/>
                          <a:latin typeface="Segoe UI" panose="020B0502040204020203" pitchFamily="34" charset="0"/>
                          <a:hlinkClick r:id="rId16"/>
                        </a:rPr>
                        <a:t>Care Quality Commission (CQC)</a:t>
                      </a:r>
                      <a:endParaRPr lang="en-GB" sz="1100" b="1" i="0" dirty="0">
                        <a:effectLst/>
                        <a:latin typeface="Segoe UI" panose="020B0502040204020203" pitchFamily="34" charset="0"/>
                      </a:endParaRPr>
                    </a:p>
                  </a:txBody>
                  <a:tcPr/>
                </a:tc>
                <a:tc>
                  <a:txBody>
                    <a:bodyPr/>
                    <a:lstStyle/>
                    <a:p>
                      <a:endParaRPr lang="en-GB" sz="1100" dirty="0"/>
                    </a:p>
                  </a:txBody>
                  <a:tcPr/>
                </a:tc>
                <a:extLst>
                  <a:ext uri="{0D108BD9-81ED-4DB2-BD59-A6C34878D82A}">
                    <a16:rowId xmlns:a16="http://schemas.microsoft.com/office/drawing/2014/main" val="4050597084"/>
                  </a:ext>
                </a:extLst>
              </a:tr>
            </a:tbl>
          </a:graphicData>
        </a:graphic>
      </p:graphicFrame>
      <p:pic>
        <p:nvPicPr>
          <p:cNvPr id="8" name="Picture 7" descr="Training hub logo">
            <a:extLst>
              <a:ext uri="{FF2B5EF4-FFF2-40B4-BE49-F238E27FC236}">
                <a16:creationId xmlns:a16="http://schemas.microsoft.com/office/drawing/2014/main" id="{890164B4-C984-D77A-35D2-1ECF508D2AC4}"/>
              </a:ext>
            </a:extLst>
          </p:cNvPr>
          <p:cNvPicPr>
            <a:picLocks noChangeAspect="1"/>
          </p:cNvPicPr>
          <p:nvPr/>
        </p:nvPicPr>
        <p:blipFill>
          <a:blip r:embed="rId17"/>
          <a:stretch>
            <a:fillRect/>
          </a:stretch>
        </p:blipFill>
        <p:spPr>
          <a:xfrm>
            <a:off x="9872582" y="127002"/>
            <a:ext cx="2011854" cy="652329"/>
          </a:xfrm>
          <a:prstGeom prst="rect">
            <a:avLst/>
          </a:prstGeom>
        </p:spPr>
      </p:pic>
    </p:spTree>
    <p:extLst>
      <p:ext uri="{BB962C8B-B14F-4D97-AF65-F5344CB8AC3E}">
        <p14:creationId xmlns:p14="http://schemas.microsoft.com/office/powerpoint/2010/main" val="3417717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08F2633-7A22-EAAD-4D0A-E0E100C0D6C3}"/>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F4583D0-EC5D-A937-7A48-C8E7FC88E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CCDD24C-4425-EA5B-10EE-AD2C6C3C21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5634A942-D584-B4AF-FF0A-62F07A3E6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E8594518-E6AC-D51A-A62E-F3B7C2EA1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D71EEF3-C435-2AA2-CD58-82DDED1AFE72}"/>
              </a:ext>
            </a:extLst>
          </p:cNvPr>
          <p:cNvSpPr>
            <a:spLocks noGrp="1"/>
          </p:cNvSpPr>
          <p:nvPr>
            <p:ph type="ctrTitle"/>
          </p:nvPr>
        </p:nvSpPr>
        <p:spPr>
          <a:xfrm>
            <a:off x="950207" y="1801880"/>
            <a:ext cx="4747280" cy="2106040"/>
          </a:xfrm>
        </p:spPr>
        <p:txBody>
          <a:bodyPr rtlCol="0" anchor="b">
            <a:normAutofit/>
          </a:bodyPr>
          <a:lstStyle/>
          <a:p>
            <a:pPr algn="l" rtl="0"/>
            <a:r>
              <a:rPr lang="en-GB" sz="4800" dirty="0">
                <a:solidFill>
                  <a:srgbClr val="FFFFFF"/>
                </a:solidFill>
              </a:rPr>
              <a:t>Module 2 completed</a:t>
            </a:r>
            <a:br>
              <a:rPr lang="en-GB" sz="4800" dirty="0">
                <a:solidFill>
                  <a:srgbClr val="FFFFFF"/>
                </a:solidFill>
              </a:rPr>
            </a:br>
            <a:endParaRPr lang="en-GB" sz="4800" dirty="0">
              <a:solidFill>
                <a:srgbClr val="FFFFFF"/>
              </a:solidFill>
            </a:endParaRPr>
          </a:p>
        </p:txBody>
      </p:sp>
      <p:sp>
        <p:nvSpPr>
          <p:cNvPr id="18" name="Rectangle 17">
            <a:extLst>
              <a:ext uri="{FF2B5EF4-FFF2-40B4-BE49-F238E27FC236}">
                <a16:creationId xmlns:a16="http://schemas.microsoft.com/office/drawing/2014/main" id="{DCED531A-01BB-8D65-8F47-404FDF85F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52EB90A4-D746-BF6C-42BD-F615055F03DA}"/>
              </a:ext>
            </a:extLst>
          </p:cNvPr>
          <p:cNvSpPr>
            <a:spLocks noGrp="1"/>
          </p:cNvSpPr>
          <p:nvPr>
            <p:ph type="subTitle" idx="1"/>
          </p:nvPr>
        </p:nvSpPr>
        <p:spPr>
          <a:xfrm>
            <a:off x="952061" y="4767439"/>
            <a:ext cx="4904287" cy="1244483"/>
          </a:xfrm>
        </p:spPr>
        <p:txBody>
          <a:bodyPr rtlCol="0" anchor="t">
            <a:normAutofit/>
          </a:bodyPr>
          <a:lstStyle/>
          <a:p>
            <a:pPr algn="l"/>
            <a:r>
              <a:rPr lang="en-GB" sz="2800" dirty="0">
                <a:solidFill>
                  <a:schemeClr val="bg1"/>
                </a:solidFill>
              </a:rPr>
              <a:t>Understanding Our Population, Communities and Local Health System</a:t>
            </a:r>
            <a:endParaRPr lang="en-GB" sz="2800" dirty="0">
              <a:solidFill>
                <a:schemeClr val="bg1"/>
              </a:solidFill>
              <a:latin typeface="Arial" panose="020B0604020202020204" pitchFamily="34" charset="0"/>
              <a:cs typeface="Arial" panose="020B0604020202020204" pitchFamily="34" charset="0"/>
            </a:endParaRPr>
          </a:p>
        </p:txBody>
      </p:sp>
      <p:sp>
        <p:nvSpPr>
          <p:cNvPr id="20" name="Oval 19">
            <a:extLst>
              <a:ext uri="{FF2B5EF4-FFF2-40B4-BE49-F238E27FC236}">
                <a16:creationId xmlns:a16="http://schemas.microsoft.com/office/drawing/2014/main" id="{5309224C-D60E-7870-38FD-E37FBAF882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Training hub logo">
            <a:extLst>
              <a:ext uri="{FF2B5EF4-FFF2-40B4-BE49-F238E27FC236}">
                <a16:creationId xmlns:a16="http://schemas.microsoft.com/office/drawing/2014/main" id="{61D2D146-F72A-9D04-6724-851B85F6443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677649" y="2553009"/>
            <a:ext cx="4182042" cy="1354911"/>
          </a:xfrm>
          <a:prstGeom prst="rect">
            <a:avLst/>
          </a:prstGeom>
        </p:spPr>
      </p:pic>
    </p:spTree>
    <p:extLst>
      <p:ext uri="{BB962C8B-B14F-4D97-AF65-F5344CB8AC3E}">
        <p14:creationId xmlns:p14="http://schemas.microsoft.com/office/powerpoint/2010/main" val="94209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2033</TotalTime>
  <Words>2800</Words>
  <Application>Microsoft Office PowerPoint</Application>
  <PresentationFormat>Widescreen</PresentationFormat>
  <Paragraphs>521</Paragraphs>
  <Slides>26</Slides>
  <Notes>4</Notes>
  <HiddenSlides>0</HiddenSlides>
  <MMClips>3</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26</vt:i4>
      </vt:variant>
    </vt:vector>
  </HeadingPairs>
  <TitlesOfParts>
    <vt:vector size="35" baseType="lpstr">
      <vt:lpstr>Aptos</vt:lpstr>
      <vt:lpstr>Aptos Display</vt:lpstr>
      <vt:lpstr>Arial</vt:lpstr>
      <vt:lpstr>Calibri</vt:lpstr>
      <vt:lpstr>Frutiger W01</vt:lpstr>
      <vt:lpstr>Segoe UI</vt:lpstr>
      <vt:lpstr>Wingdings</vt:lpstr>
      <vt:lpstr>Office Theme</vt:lpstr>
      <vt:lpstr>Custom Design</vt:lpstr>
      <vt:lpstr>Primary care induction Programme</vt:lpstr>
      <vt:lpstr>Important Information</vt:lpstr>
      <vt:lpstr>Introduction to Norfolk, Suffolk and North Essex</vt:lpstr>
      <vt:lpstr>Welcome to Norfolk, Suffolk and North Essex</vt:lpstr>
      <vt:lpstr>Norfolk and Suffolk ICB Footprint</vt:lpstr>
      <vt:lpstr>Norfolk and Waveney</vt:lpstr>
      <vt:lpstr>Norfolk and Waveney Localities continued</vt:lpstr>
      <vt:lpstr>Ipswich and East Suffolk Alliance</vt:lpstr>
      <vt:lpstr>West Suffolk Alliance</vt:lpstr>
      <vt:lpstr>North Essex Alliance</vt:lpstr>
      <vt:lpstr>What Influences Health?</vt:lpstr>
      <vt:lpstr>Health Inequalities</vt:lpstr>
      <vt:lpstr>Population Health</vt:lpstr>
      <vt:lpstr>VIDEO: What is population health?</vt:lpstr>
      <vt:lpstr>Population Health Management</vt:lpstr>
      <vt:lpstr>VIDEO: Population health management</vt:lpstr>
      <vt:lpstr>VIDEO: Population Health Management: what does it mean for me?</vt:lpstr>
      <vt:lpstr>Community Health services</vt:lpstr>
      <vt:lpstr>Working Together Around the Patient</vt:lpstr>
      <vt:lpstr>The Voluntary, Community and Social Enterprise Sector</vt:lpstr>
      <vt:lpstr>Supporting People Beyond Healthcare</vt:lpstr>
      <vt:lpstr>The Future: Neighbourhood Health</vt:lpstr>
      <vt:lpstr>Key Support Services Available to Primary Care</vt:lpstr>
      <vt:lpstr>Prevention and Early Intervention</vt:lpstr>
      <vt:lpstr>Useful Resources</vt:lpstr>
      <vt:lpstr>Module 2 completed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Allen, Olivia (SNEE ICB)</dc:creator>
  <cp:lastModifiedBy>Anderson, Phyllis (SNEE ICB)</cp:lastModifiedBy>
  <cp:revision>5</cp:revision>
  <dcterms:created xsi:type="dcterms:W3CDTF">2025-01-16T21:51:48Z</dcterms:created>
  <dcterms:modified xsi:type="dcterms:W3CDTF">2026-08-20T07:34:59Z</dcterms:modified>
</cp:coreProperties>
</file>