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 id="2147483848" r:id="rId2"/>
  </p:sldMasterIdLst>
  <p:notesMasterIdLst>
    <p:notesMasterId r:id="rId25"/>
  </p:notesMasterIdLst>
  <p:sldIdLst>
    <p:sldId id="257" r:id="rId3"/>
    <p:sldId id="258" r:id="rId4"/>
    <p:sldId id="263" r:id="rId5"/>
    <p:sldId id="261" r:id="rId6"/>
    <p:sldId id="264" r:id="rId7"/>
    <p:sldId id="266" r:id="rId8"/>
    <p:sldId id="265" r:id="rId9"/>
    <p:sldId id="267" r:id="rId10"/>
    <p:sldId id="260" r:id="rId11"/>
    <p:sldId id="268" r:id="rId12"/>
    <p:sldId id="270" r:id="rId13"/>
    <p:sldId id="269" r:id="rId14"/>
    <p:sldId id="275" r:id="rId15"/>
    <p:sldId id="271" r:id="rId16"/>
    <p:sldId id="272" r:id="rId17"/>
    <p:sldId id="273" r:id="rId18"/>
    <p:sldId id="280" r:id="rId19"/>
    <p:sldId id="274" r:id="rId20"/>
    <p:sldId id="276" r:id="rId21"/>
    <p:sldId id="277" r:id="rId22"/>
    <p:sldId id="279" r:id="rId23"/>
    <p:sldId id="25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41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s>
</file>

<file path=ppt/diagrams/_rels/data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svg"/><Relationship Id="rId1" Type="http://schemas.openxmlformats.org/officeDocument/2006/relationships/hyperlink" Target="https://www.personalisedcareinstitute.org.uk/your-learning-options/" TargetMode="External"/><Relationship Id="rId5" Type="http://schemas.openxmlformats.org/officeDocument/2006/relationships/image" Target="../media/image27.svg"/><Relationship Id="rId4" Type="http://schemas.openxmlformats.org/officeDocument/2006/relationships/image" Target="../media/image26.svg"/></Relationships>
</file>

<file path=ppt/diagrams/_rels/data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svg"/><Relationship Id="rId1" Type="http://schemas.openxmlformats.org/officeDocument/2006/relationships/image" Target="../media/image2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image" Target="../media/image24.svg"/><Relationship Id="rId5" Type="http://schemas.openxmlformats.org/officeDocument/2006/relationships/image" Target="../media/image27.svg"/><Relationship Id="rId4" Type="http://schemas.openxmlformats.org/officeDocument/2006/relationships/hyperlink" Target="https://www.personalisedcareinstitute.org.uk/your-learning-options/"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svg"/><Relationship Id="rId1"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428D75-33ED-4651-8879-ECAE17429C2F}"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GB"/>
        </a:p>
      </dgm:t>
    </dgm:pt>
    <dgm:pt modelId="{074B6DF0-E89D-4851-A49A-8476AFA88D14}">
      <dgm:prSet/>
      <dgm:spPr/>
      <dgm:t>
        <a:bodyPr/>
        <a:lstStyle/>
        <a:p>
          <a:r>
            <a:rPr lang="en-GB" b="0" i="0" dirty="0"/>
            <a:t>Think of Training Hubs as your ‘go to’ place for any </a:t>
          </a:r>
          <a:r>
            <a:rPr lang="en-GB" b="1" i="0" dirty="0"/>
            <a:t>information about primary care workforce, education and development </a:t>
          </a:r>
          <a:endParaRPr lang="en-GB" b="1" dirty="0"/>
        </a:p>
      </dgm:t>
    </dgm:pt>
    <dgm:pt modelId="{FCF97ACF-285D-42F4-9547-5C17F40BD30A}" type="parTrans" cxnId="{F0F0C8D1-0F46-4C77-88C1-E69BD521CFEB}">
      <dgm:prSet/>
      <dgm:spPr/>
      <dgm:t>
        <a:bodyPr/>
        <a:lstStyle/>
        <a:p>
          <a:endParaRPr lang="en-GB"/>
        </a:p>
      </dgm:t>
    </dgm:pt>
    <dgm:pt modelId="{65CEE0E4-B5A1-471C-922D-8C67596B3757}" type="sibTrans" cxnId="{F0F0C8D1-0F46-4C77-88C1-E69BD521CFEB}">
      <dgm:prSet/>
      <dgm:spPr/>
      <dgm:t>
        <a:bodyPr/>
        <a:lstStyle/>
        <a:p>
          <a:endParaRPr lang="en-GB"/>
        </a:p>
      </dgm:t>
    </dgm:pt>
    <dgm:pt modelId="{3E18AB39-0A60-4A68-8EE4-352031D37CE5}">
      <dgm:prSet/>
      <dgm:spPr/>
      <dgm:t>
        <a:bodyPr/>
        <a:lstStyle/>
        <a:p>
          <a:r>
            <a:rPr lang="en-GB" b="0" i="0" dirty="0"/>
            <a:t>Training Hubs bring together </a:t>
          </a:r>
          <a:r>
            <a:rPr lang="en-GB" b="1" i="0" dirty="0"/>
            <a:t>education and training resources </a:t>
          </a:r>
          <a:r>
            <a:rPr lang="en-GB" b="0" i="0" dirty="0"/>
            <a:t>from NHS organisations, community providers as well as local authorities. </a:t>
          </a:r>
          <a:endParaRPr lang="en-GB" dirty="0"/>
        </a:p>
      </dgm:t>
    </dgm:pt>
    <dgm:pt modelId="{1E5425C1-0CC8-4C81-8CFC-9BD326B9F5B6}" type="parTrans" cxnId="{DEDA8AEF-0BEE-4037-8439-CBD89CCBCBDC}">
      <dgm:prSet/>
      <dgm:spPr/>
      <dgm:t>
        <a:bodyPr/>
        <a:lstStyle/>
        <a:p>
          <a:endParaRPr lang="en-GB"/>
        </a:p>
      </dgm:t>
    </dgm:pt>
    <dgm:pt modelId="{BF81FA40-2012-452E-A2A5-B0B94D85A3CF}" type="sibTrans" cxnId="{DEDA8AEF-0BEE-4037-8439-CBD89CCBCBDC}">
      <dgm:prSet/>
      <dgm:spPr/>
      <dgm:t>
        <a:bodyPr/>
        <a:lstStyle/>
        <a:p>
          <a:endParaRPr lang="en-GB"/>
        </a:p>
      </dgm:t>
    </dgm:pt>
    <dgm:pt modelId="{C5E183A0-B2D2-490A-9733-1825766D079D}">
      <dgm:prSet/>
      <dgm:spPr/>
      <dgm:t>
        <a:bodyPr/>
        <a:lstStyle/>
        <a:p>
          <a:r>
            <a:rPr lang="en-GB" b="0" i="0" dirty="0"/>
            <a:t>They have access to a range of information, resources, apps and contacts within </a:t>
          </a:r>
          <a:r>
            <a:rPr lang="en-GB" b="1" i="0" dirty="0"/>
            <a:t>national and local networks who can offer practical guidance, support and advice </a:t>
          </a:r>
          <a:endParaRPr lang="en-GB" b="1" dirty="0"/>
        </a:p>
      </dgm:t>
    </dgm:pt>
    <dgm:pt modelId="{BD3980A1-4C78-440F-873A-F618DDE978D1}" type="parTrans" cxnId="{FD1D1F6E-AECB-481C-AB65-BC09CCA4C804}">
      <dgm:prSet/>
      <dgm:spPr/>
      <dgm:t>
        <a:bodyPr/>
        <a:lstStyle/>
        <a:p>
          <a:endParaRPr lang="en-GB"/>
        </a:p>
      </dgm:t>
    </dgm:pt>
    <dgm:pt modelId="{72A6E01D-C1E8-4D52-A5F0-D2A72A9B0D2E}" type="sibTrans" cxnId="{FD1D1F6E-AECB-481C-AB65-BC09CCA4C804}">
      <dgm:prSet/>
      <dgm:spPr/>
      <dgm:t>
        <a:bodyPr/>
        <a:lstStyle/>
        <a:p>
          <a:endParaRPr lang="en-GB"/>
        </a:p>
      </dgm:t>
    </dgm:pt>
    <dgm:pt modelId="{2F157524-75E9-487F-808F-17272210EFB3}" type="pres">
      <dgm:prSet presAssocID="{86428D75-33ED-4651-8879-ECAE17429C2F}" presName="Name0" presStyleCnt="0">
        <dgm:presLayoutVars>
          <dgm:chMax val="11"/>
          <dgm:chPref val="11"/>
          <dgm:dir/>
          <dgm:resizeHandles/>
        </dgm:presLayoutVars>
      </dgm:prSet>
      <dgm:spPr/>
    </dgm:pt>
    <dgm:pt modelId="{E9A78585-62FE-40FA-AD04-3BE4624E1289}" type="pres">
      <dgm:prSet presAssocID="{C5E183A0-B2D2-490A-9733-1825766D079D}" presName="Accent3" presStyleCnt="0"/>
      <dgm:spPr/>
    </dgm:pt>
    <dgm:pt modelId="{50DBCBBB-5BC4-43C1-9E0A-51E82E1ED6BA}" type="pres">
      <dgm:prSet presAssocID="{C5E183A0-B2D2-490A-9733-1825766D079D}" presName="Accent" presStyleLbl="node1" presStyleIdx="0" presStyleCnt="3"/>
      <dgm:spPr/>
    </dgm:pt>
    <dgm:pt modelId="{E542221A-CC7C-403F-A362-0D18975140BC}" type="pres">
      <dgm:prSet presAssocID="{C5E183A0-B2D2-490A-9733-1825766D079D}" presName="ParentBackground3" presStyleCnt="0"/>
      <dgm:spPr/>
    </dgm:pt>
    <dgm:pt modelId="{DC3F4B57-71D7-4C04-941C-02896E817B90}" type="pres">
      <dgm:prSet presAssocID="{C5E183A0-B2D2-490A-9733-1825766D079D}" presName="ParentBackground" presStyleLbl="fgAcc1" presStyleIdx="0" presStyleCnt="3"/>
      <dgm:spPr/>
    </dgm:pt>
    <dgm:pt modelId="{2DC19308-7EEE-4DCB-A8C4-AA2CE26AAEDC}" type="pres">
      <dgm:prSet presAssocID="{C5E183A0-B2D2-490A-9733-1825766D079D}" presName="Parent3" presStyleLbl="revTx" presStyleIdx="0" presStyleCnt="0">
        <dgm:presLayoutVars>
          <dgm:chMax val="1"/>
          <dgm:chPref val="1"/>
          <dgm:bulletEnabled val="1"/>
        </dgm:presLayoutVars>
      </dgm:prSet>
      <dgm:spPr/>
    </dgm:pt>
    <dgm:pt modelId="{23EC9CB2-57B7-4737-BD81-3D6C2CAB48F8}" type="pres">
      <dgm:prSet presAssocID="{3E18AB39-0A60-4A68-8EE4-352031D37CE5}" presName="Accent2" presStyleCnt="0"/>
      <dgm:spPr/>
    </dgm:pt>
    <dgm:pt modelId="{ED2630AF-5CC4-4143-9A0A-BEEF377B5A7A}" type="pres">
      <dgm:prSet presAssocID="{3E18AB39-0A60-4A68-8EE4-352031D37CE5}" presName="Accent" presStyleLbl="node1" presStyleIdx="1" presStyleCnt="3"/>
      <dgm:spPr/>
    </dgm:pt>
    <dgm:pt modelId="{BAF40A93-96B2-4217-A711-EE17A37DBB5A}" type="pres">
      <dgm:prSet presAssocID="{3E18AB39-0A60-4A68-8EE4-352031D37CE5}" presName="ParentBackground2" presStyleCnt="0"/>
      <dgm:spPr/>
    </dgm:pt>
    <dgm:pt modelId="{3D11C4A5-79A9-49B1-B678-09CCAB943283}" type="pres">
      <dgm:prSet presAssocID="{3E18AB39-0A60-4A68-8EE4-352031D37CE5}" presName="ParentBackground" presStyleLbl="fgAcc1" presStyleIdx="1" presStyleCnt="3"/>
      <dgm:spPr/>
    </dgm:pt>
    <dgm:pt modelId="{89BF1FB5-A1A6-44B2-B3FF-B583FFE618E2}" type="pres">
      <dgm:prSet presAssocID="{3E18AB39-0A60-4A68-8EE4-352031D37CE5}" presName="Parent2" presStyleLbl="revTx" presStyleIdx="0" presStyleCnt="0">
        <dgm:presLayoutVars>
          <dgm:chMax val="1"/>
          <dgm:chPref val="1"/>
          <dgm:bulletEnabled val="1"/>
        </dgm:presLayoutVars>
      </dgm:prSet>
      <dgm:spPr/>
    </dgm:pt>
    <dgm:pt modelId="{78924705-781A-4C97-84A0-4EC496348AD0}" type="pres">
      <dgm:prSet presAssocID="{074B6DF0-E89D-4851-A49A-8476AFA88D14}" presName="Accent1" presStyleCnt="0"/>
      <dgm:spPr/>
    </dgm:pt>
    <dgm:pt modelId="{89029B1B-D199-41F3-B4F6-7AE396C01043}" type="pres">
      <dgm:prSet presAssocID="{074B6DF0-E89D-4851-A49A-8476AFA88D14}" presName="Accent" presStyleLbl="node1" presStyleIdx="2" presStyleCnt="3"/>
      <dgm:spPr/>
    </dgm:pt>
    <dgm:pt modelId="{563D4B06-4D1D-498F-9A25-F16F31D3CEB7}" type="pres">
      <dgm:prSet presAssocID="{074B6DF0-E89D-4851-A49A-8476AFA88D14}" presName="ParentBackground1" presStyleCnt="0"/>
      <dgm:spPr/>
    </dgm:pt>
    <dgm:pt modelId="{EFCDFA18-6FE9-47A8-ADCF-4C0603EC7104}" type="pres">
      <dgm:prSet presAssocID="{074B6DF0-E89D-4851-A49A-8476AFA88D14}" presName="ParentBackground" presStyleLbl="fgAcc1" presStyleIdx="2" presStyleCnt="3"/>
      <dgm:spPr/>
    </dgm:pt>
    <dgm:pt modelId="{9CCC2074-AFBC-4F2C-AD75-69FBAE22BD9C}" type="pres">
      <dgm:prSet presAssocID="{074B6DF0-E89D-4851-A49A-8476AFA88D14}" presName="Parent1" presStyleLbl="revTx" presStyleIdx="0" presStyleCnt="0">
        <dgm:presLayoutVars>
          <dgm:chMax val="1"/>
          <dgm:chPref val="1"/>
          <dgm:bulletEnabled val="1"/>
        </dgm:presLayoutVars>
      </dgm:prSet>
      <dgm:spPr/>
    </dgm:pt>
  </dgm:ptLst>
  <dgm:cxnLst>
    <dgm:cxn modelId="{FB26F130-BA4B-40B0-AA46-94A94563BBAE}" type="presOf" srcId="{86428D75-33ED-4651-8879-ECAE17429C2F}" destId="{2F157524-75E9-487F-808F-17272210EFB3}" srcOrd="0" destOrd="0" presId="urn:microsoft.com/office/officeart/2011/layout/CircleProcess"/>
    <dgm:cxn modelId="{FD1D1F6E-AECB-481C-AB65-BC09CCA4C804}" srcId="{86428D75-33ED-4651-8879-ECAE17429C2F}" destId="{C5E183A0-B2D2-490A-9733-1825766D079D}" srcOrd="2" destOrd="0" parTransId="{BD3980A1-4C78-440F-873A-F618DDE978D1}" sibTransId="{72A6E01D-C1E8-4D52-A5F0-D2A72A9B0D2E}"/>
    <dgm:cxn modelId="{CD40B157-FD8D-400F-AC0A-E71E551CB505}" type="presOf" srcId="{074B6DF0-E89D-4851-A49A-8476AFA88D14}" destId="{EFCDFA18-6FE9-47A8-ADCF-4C0603EC7104}" srcOrd="0" destOrd="0" presId="urn:microsoft.com/office/officeart/2011/layout/CircleProcess"/>
    <dgm:cxn modelId="{10471B86-79E8-4E5A-8B92-B41A6069E378}" type="presOf" srcId="{3E18AB39-0A60-4A68-8EE4-352031D37CE5}" destId="{89BF1FB5-A1A6-44B2-B3FF-B583FFE618E2}" srcOrd="1" destOrd="0" presId="urn:microsoft.com/office/officeart/2011/layout/CircleProcess"/>
    <dgm:cxn modelId="{02D19C8A-5CDE-4592-AAC3-22F069D33DB6}" type="presOf" srcId="{074B6DF0-E89D-4851-A49A-8476AFA88D14}" destId="{9CCC2074-AFBC-4F2C-AD75-69FBAE22BD9C}" srcOrd="1" destOrd="0" presId="urn:microsoft.com/office/officeart/2011/layout/CircleProcess"/>
    <dgm:cxn modelId="{8C3EF392-87FA-4413-8276-05FFF159DC9B}" type="presOf" srcId="{C5E183A0-B2D2-490A-9733-1825766D079D}" destId="{2DC19308-7EEE-4DCB-A8C4-AA2CE26AAEDC}" srcOrd="1" destOrd="0" presId="urn:microsoft.com/office/officeart/2011/layout/CircleProcess"/>
    <dgm:cxn modelId="{2126B4A2-DD72-4340-A1C9-89249275FB51}" type="presOf" srcId="{C5E183A0-B2D2-490A-9733-1825766D079D}" destId="{DC3F4B57-71D7-4C04-941C-02896E817B90}" srcOrd="0" destOrd="0" presId="urn:microsoft.com/office/officeart/2011/layout/CircleProcess"/>
    <dgm:cxn modelId="{3BC2F8C1-E10F-4143-9EA9-2D1967B1C2B0}" type="presOf" srcId="{3E18AB39-0A60-4A68-8EE4-352031D37CE5}" destId="{3D11C4A5-79A9-49B1-B678-09CCAB943283}" srcOrd="0" destOrd="0" presId="urn:microsoft.com/office/officeart/2011/layout/CircleProcess"/>
    <dgm:cxn modelId="{F0F0C8D1-0F46-4C77-88C1-E69BD521CFEB}" srcId="{86428D75-33ED-4651-8879-ECAE17429C2F}" destId="{074B6DF0-E89D-4851-A49A-8476AFA88D14}" srcOrd="0" destOrd="0" parTransId="{FCF97ACF-285D-42F4-9547-5C17F40BD30A}" sibTransId="{65CEE0E4-B5A1-471C-922D-8C67596B3757}"/>
    <dgm:cxn modelId="{DEDA8AEF-0BEE-4037-8439-CBD89CCBCBDC}" srcId="{86428D75-33ED-4651-8879-ECAE17429C2F}" destId="{3E18AB39-0A60-4A68-8EE4-352031D37CE5}" srcOrd="1" destOrd="0" parTransId="{1E5425C1-0CC8-4C81-8CFC-9BD326B9F5B6}" sibTransId="{BF81FA40-2012-452E-A2A5-B0B94D85A3CF}"/>
    <dgm:cxn modelId="{C0BCEDC6-87C5-4286-ACB3-28FC85A31410}" type="presParOf" srcId="{2F157524-75E9-487F-808F-17272210EFB3}" destId="{E9A78585-62FE-40FA-AD04-3BE4624E1289}" srcOrd="0" destOrd="0" presId="urn:microsoft.com/office/officeart/2011/layout/CircleProcess"/>
    <dgm:cxn modelId="{097EBF61-D861-4679-8556-78BF2C3E122D}" type="presParOf" srcId="{E9A78585-62FE-40FA-AD04-3BE4624E1289}" destId="{50DBCBBB-5BC4-43C1-9E0A-51E82E1ED6BA}" srcOrd="0" destOrd="0" presId="urn:microsoft.com/office/officeart/2011/layout/CircleProcess"/>
    <dgm:cxn modelId="{38587D9D-FF7B-46CA-B0C6-3572F720036B}" type="presParOf" srcId="{2F157524-75E9-487F-808F-17272210EFB3}" destId="{E542221A-CC7C-403F-A362-0D18975140BC}" srcOrd="1" destOrd="0" presId="urn:microsoft.com/office/officeart/2011/layout/CircleProcess"/>
    <dgm:cxn modelId="{A6AB4225-6C75-4FDC-B045-DB2C6CF411AE}" type="presParOf" srcId="{E542221A-CC7C-403F-A362-0D18975140BC}" destId="{DC3F4B57-71D7-4C04-941C-02896E817B90}" srcOrd="0" destOrd="0" presId="urn:microsoft.com/office/officeart/2011/layout/CircleProcess"/>
    <dgm:cxn modelId="{25D86650-B3CF-4F6B-A23B-B170F0B0C449}" type="presParOf" srcId="{2F157524-75E9-487F-808F-17272210EFB3}" destId="{2DC19308-7EEE-4DCB-A8C4-AA2CE26AAEDC}" srcOrd="2" destOrd="0" presId="urn:microsoft.com/office/officeart/2011/layout/CircleProcess"/>
    <dgm:cxn modelId="{0E126408-03E9-408C-BD9D-99BF9C152899}" type="presParOf" srcId="{2F157524-75E9-487F-808F-17272210EFB3}" destId="{23EC9CB2-57B7-4737-BD81-3D6C2CAB48F8}" srcOrd="3" destOrd="0" presId="urn:microsoft.com/office/officeart/2011/layout/CircleProcess"/>
    <dgm:cxn modelId="{95DA0690-ECA2-45A8-9C0D-9B6650F90779}" type="presParOf" srcId="{23EC9CB2-57B7-4737-BD81-3D6C2CAB48F8}" destId="{ED2630AF-5CC4-4143-9A0A-BEEF377B5A7A}" srcOrd="0" destOrd="0" presId="urn:microsoft.com/office/officeart/2011/layout/CircleProcess"/>
    <dgm:cxn modelId="{3AC8D1B4-AC39-4124-9BE0-2CFE3FB680D7}" type="presParOf" srcId="{2F157524-75E9-487F-808F-17272210EFB3}" destId="{BAF40A93-96B2-4217-A711-EE17A37DBB5A}" srcOrd="4" destOrd="0" presId="urn:microsoft.com/office/officeart/2011/layout/CircleProcess"/>
    <dgm:cxn modelId="{19558BF3-470B-4A2D-8DFA-88176727E79A}" type="presParOf" srcId="{BAF40A93-96B2-4217-A711-EE17A37DBB5A}" destId="{3D11C4A5-79A9-49B1-B678-09CCAB943283}" srcOrd="0" destOrd="0" presId="urn:microsoft.com/office/officeart/2011/layout/CircleProcess"/>
    <dgm:cxn modelId="{CF23D6AA-81B1-4FEE-8209-E4FC6D57E735}" type="presParOf" srcId="{2F157524-75E9-487F-808F-17272210EFB3}" destId="{89BF1FB5-A1A6-44B2-B3FF-B583FFE618E2}" srcOrd="5" destOrd="0" presId="urn:microsoft.com/office/officeart/2011/layout/CircleProcess"/>
    <dgm:cxn modelId="{ED08C5DD-BA66-453D-A50F-605A72CEDB8A}" type="presParOf" srcId="{2F157524-75E9-487F-808F-17272210EFB3}" destId="{78924705-781A-4C97-84A0-4EC496348AD0}" srcOrd="6" destOrd="0" presId="urn:microsoft.com/office/officeart/2011/layout/CircleProcess"/>
    <dgm:cxn modelId="{8C1B943E-9B77-4933-8030-7AE640AD0FF1}" type="presParOf" srcId="{78924705-781A-4C97-84A0-4EC496348AD0}" destId="{89029B1B-D199-41F3-B4F6-7AE396C01043}" srcOrd="0" destOrd="0" presId="urn:microsoft.com/office/officeart/2011/layout/CircleProcess"/>
    <dgm:cxn modelId="{BE776D46-D78F-4AB0-A2D4-769F88368516}" type="presParOf" srcId="{2F157524-75E9-487F-808F-17272210EFB3}" destId="{563D4B06-4D1D-498F-9A25-F16F31D3CEB7}" srcOrd="7" destOrd="0" presId="urn:microsoft.com/office/officeart/2011/layout/CircleProcess"/>
    <dgm:cxn modelId="{6AE8D68E-3938-4DA2-B63E-EAA740E3A786}" type="presParOf" srcId="{563D4B06-4D1D-498F-9A25-F16F31D3CEB7}" destId="{EFCDFA18-6FE9-47A8-ADCF-4C0603EC7104}" srcOrd="0" destOrd="0" presId="urn:microsoft.com/office/officeart/2011/layout/CircleProcess"/>
    <dgm:cxn modelId="{E1636552-A3FD-4D32-A6BA-8927BE54603F}" type="presParOf" srcId="{2F157524-75E9-487F-808F-17272210EFB3}" destId="{9CCC2074-AFBC-4F2C-AD75-69FBAE22BD9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D688C0-9B09-4074-A225-119657626C2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FE42E065-860A-4533-8F12-5490C928907D}">
      <dgm:prSet/>
      <dgm:spPr/>
      <dgm:t>
        <a:bodyPr/>
        <a:lstStyle/>
        <a:p>
          <a:r>
            <a:rPr lang="en-GB" dirty="0"/>
            <a:t>An effective induction process makes staff feel welcome and helps them settle into their role more quickly.</a:t>
          </a:r>
        </a:p>
      </dgm:t>
    </dgm:pt>
    <dgm:pt modelId="{6B04E7CA-56A6-4694-BF11-FAECC6D2BFC1}" type="parTrans" cxnId="{F24C4570-110F-445A-B166-29B13F090DAC}">
      <dgm:prSet/>
      <dgm:spPr/>
      <dgm:t>
        <a:bodyPr/>
        <a:lstStyle/>
        <a:p>
          <a:endParaRPr lang="en-GB"/>
        </a:p>
      </dgm:t>
    </dgm:pt>
    <dgm:pt modelId="{F597E47F-6229-4CE9-9F83-AD5B4CE0E110}" type="sibTrans" cxnId="{F24C4570-110F-445A-B166-29B13F090DAC}">
      <dgm:prSet/>
      <dgm:spPr/>
      <dgm:t>
        <a:bodyPr/>
        <a:lstStyle/>
        <a:p>
          <a:endParaRPr lang="en-GB"/>
        </a:p>
      </dgm:t>
    </dgm:pt>
    <dgm:pt modelId="{2302FEF4-ED7C-4FBC-9054-540F5E41E423}">
      <dgm:prSet/>
      <dgm:spPr/>
      <dgm:t>
        <a:bodyPr/>
        <a:lstStyle/>
        <a:p>
          <a:r>
            <a:rPr lang="en-GB"/>
            <a:t>This Introduction programme is designed to compliment your existing 'local' induction that takes place within your place of work.  </a:t>
          </a:r>
        </a:p>
      </dgm:t>
    </dgm:pt>
    <dgm:pt modelId="{2804C4C1-39BE-46F6-A481-FCF55E8D878E}" type="parTrans" cxnId="{8F17B09F-D595-4D8C-AB9C-B2FA1BAA9EA5}">
      <dgm:prSet/>
      <dgm:spPr/>
      <dgm:t>
        <a:bodyPr/>
        <a:lstStyle/>
        <a:p>
          <a:endParaRPr lang="en-GB"/>
        </a:p>
      </dgm:t>
    </dgm:pt>
    <dgm:pt modelId="{531A31DD-F8AD-4639-96C1-6778A78F37CF}" type="sibTrans" cxnId="{8F17B09F-D595-4D8C-AB9C-B2FA1BAA9EA5}">
      <dgm:prSet/>
      <dgm:spPr/>
      <dgm:t>
        <a:bodyPr/>
        <a:lstStyle/>
        <a:p>
          <a:endParaRPr lang="en-GB"/>
        </a:p>
      </dgm:t>
    </dgm:pt>
    <dgm:pt modelId="{1F6F712A-0C4D-4EA9-B722-E7AC3A6F7380}">
      <dgm:prSet/>
      <dgm:spPr/>
      <dgm:t>
        <a:bodyPr/>
        <a:lstStyle/>
        <a:p>
          <a:r>
            <a:rPr lang="en-GB"/>
            <a:t>It is crucial to ensure that you receive a local induction to help you bond with your team, department and important stakeholders whilst gaining an effective introduction to your own organisation and role. </a:t>
          </a:r>
        </a:p>
      </dgm:t>
    </dgm:pt>
    <dgm:pt modelId="{8342EEB6-0B74-4687-81D5-F2C6DAF703BC}" type="parTrans" cxnId="{39411810-971A-4917-A672-41E3C9689270}">
      <dgm:prSet/>
      <dgm:spPr/>
      <dgm:t>
        <a:bodyPr/>
        <a:lstStyle/>
        <a:p>
          <a:endParaRPr lang="en-GB"/>
        </a:p>
      </dgm:t>
    </dgm:pt>
    <dgm:pt modelId="{847FD1F6-1A7B-41CE-8320-3D9F6D065A7E}" type="sibTrans" cxnId="{39411810-971A-4917-A672-41E3C9689270}">
      <dgm:prSet/>
      <dgm:spPr/>
      <dgm:t>
        <a:bodyPr/>
        <a:lstStyle/>
        <a:p>
          <a:endParaRPr lang="en-GB"/>
        </a:p>
      </dgm:t>
    </dgm:pt>
    <dgm:pt modelId="{A373FB81-24B6-4115-96AA-392E8F11929A}" type="pres">
      <dgm:prSet presAssocID="{94D688C0-9B09-4074-A225-119657626C2A}" presName="linearFlow" presStyleCnt="0">
        <dgm:presLayoutVars>
          <dgm:dir/>
          <dgm:resizeHandles val="exact"/>
        </dgm:presLayoutVars>
      </dgm:prSet>
      <dgm:spPr/>
    </dgm:pt>
    <dgm:pt modelId="{B176EF17-470C-4479-B359-3D4D73F380F2}" type="pres">
      <dgm:prSet presAssocID="{FE42E065-860A-4533-8F12-5490C928907D}" presName="composite" presStyleCnt="0"/>
      <dgm:spPr/>
    </dgm:pt>
    <dgm:pt modelId="{790DD2D9-D410-4FF9-81F9-EFC19149E356}" type="pres">
      <dgm:prSet presAssocID="{FE42E065-860A-4533-8F12-5490C928907D}" presName="imgShp" presStyleLbl="fgImgPlace1" presStyleIdx="0" presStyleCnt="3"/>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Door Open outline"/>
        </a:ext>
      </dgm:extLst>
    </dgm:pt>
    <dgm:pt modelId="{B0A57BF3-52D0-45E3-8F21-41D8B1A59633}" type="pres">
      <dgm:prSet presAssocID="{FE42E065-860A-4533-8F12-5490C928907D}" presName="txShp" presStyleLbl="node1" presStyleIdx="0" presStyleCnt="3">
        <dgm:presLayoutVars>
          <dgm:bulletEnabled val="1"/>
        </dgm:presLayoutVars>
      </dgm:prSet>
      <dgm:spPr/>
    </dgm:pt>
    <dgm:pt modelId="{F9566F84-60CF-441E-B04D-3FC87C3106D9}" type="pres">
      <dgm:prSet presAssocID="{F597E47F-6229-4CE9-9F83-AD5B4CE0E110}" presName="spacing" presStyleCnt="0"/>
      <dgm:spPr/>
    </dgm:pt>
    <dgm:pt modelId="{90B906FC-A06E-41F4-930E-2FE226A09B7B}" type="pres">
      <dgm:prSet presAssocID="{2302FEF4-ED7C-4FBC-9054-540F5E41E423}" presName="composite" presStyleCnt="0"/>
      <dgm:spPr/>
    </dgm:pt>
    <dgm:pt modelId="{3881D35A-B52E-4F6A-A7BA-2839C6A349F9}" type="pres">
      <dgm:prSet presAssocID="{2302FEF4-ED7C-4FBC-9054-540F5E41E423}" presName="imgShp" presStyleLbl="fgImgPlace1" presStyleIdx="1"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Document with solid fill"/>
        </a:ext>
      </dgm:extLst>
    </dgm:pt>
    <dgm:pt modelId="{6F9385C1-DBBD-47DC-A81C-158D1CAFBA95}" type="pres">
      <dgm:prSet presAssocID="{2302FEF4-ED7C-4FBC-9054-540F5E41E423}" presName="txShp" presStyleLbl="node1" presStyleIdx="1" presStyleCnt="3">
        <dgm:presLayoutVars>
          <dgm:bulletEnabled val="1"/>
        </dgm:presLayoutVars>
      </dgm:prSet>
      <dgm:spPr/>
    </dgm:pt>
    <dgm:pt modelId="{08F4A013-ABA5-4985-B863-9EA20EE001C8}" type="pres">
      <dgm:prSet presAssocID="{531A31DD-F8AD-4639-96C1-6778A78F37CF}" presName="spacing" presStyleCnt="0"/>
      <dgm:spPr/>
    </dgm:pt>
    <dgm:pt modelId="{0578309B-C03B-450F-97C1-824C3B7B5C65}" type="pres">
      <dgm:prSet presAssocID="{1F6F712A-0C4D-4EA9-B722-E7AC3A6F7380}" presName="composite" presStyleCnt="0"/>
      <dgm:spPr/>
    </dgm:pt>
    <dgm:pt modelId="{328BA4AE-56F9-4D6C-BBB0-65FF9BCEF2E3}" type="pres">
      <dgm:prSet presAssocID="{1F6F712A-0C4D-4EA9-B722-E7AC3A6F7380}" presName="imgShp" presStyleLbl="fgImgPlace1" presStyleIdx="2" presStyleCnt="3"/>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Group outline"/>
        </a:ext>
      </dgm:extLst>
    </dgm:pt>
    <dgm:pt modelId="{408208DB-76CD-48C0-9DCE-55B37DB75B6F}" type="pres">
      <dgm:prSet presAssocID="{1F6F712A-0C4D-4EA9-B722-E7AC3A6F7380}" presName="txShp" presStyleLbl="node1" presStyleIdx="2" presStyleCnt="3">
        <dgm:presLayoutVars>
          <dgm:bulletEnabled val="1"/>
        </dgm:presLayoutVars>
      </dgm:prSet>
      <dgm:spPr/>
    </dgm:pt>
  </dgm:ptLst>
  <dgm:cxnLst>
    <dgm:cxn modelId="{39411810-971A-4917-A672-41E3C9689270}" srcId="{94D688C0-9B09-4074-A225-119657626C2A}" destId="{1F6F712A-0C4D-4EA9-B722-E7AC3A6F7380}" srcOrd="2" destOrd="0" parTransId="{8342EEB6-0B74-4687-81D5-F2C6DAF703BC}" sibTransId="{847FD1F6-1A7B-41CE-8320-3D9F6D065A7E}"/>
    <dgm:cxn modelId="{F8D1C53F-0992-4124-B31E-361847099B82}" type="presOf" srcId="{1F6F712A-0C4D-4EA9-B722-E7AC3A6F7380}" destId="{408208DB-76CD-48C0-9DCE-55B37DB75B6F}" srcOrd="0" destOrd="0" presId="urn:microsoft.com/office/officeart/2005/8/layout/vList3"/>
    <dgm:cxn modelId="{D2B2CE5D-5153-4050-B578-5B0B28B7983B}" type="presOf" srcId="{FE42E065-860A-4533-8F12-5490C928907D}" destId="{B0A57BF3-52D0-45E3-8F21-41D8B1A59633}" srcOrd="0" destOrd="0" presId="urn:microsoft.com/office/officeart/2005/8/layout/vList3"/>
    <dgm:cxn modelId="{5D32D560-566E-4DCA-99B3-885936C5B76C}" type="presOf" srcId="{94D688C0-9B09-4074-A225-119657626C2A}" destId="{A373FB81-24B6-4115-96AA-392E8F11929A}" srcOrd="0" destOrd="0" presId="urn:microsoft.com/office/officeart/2005/8/layout/vList3"/>
    <dgm:cxn modelId="{F24C4570-110F-445A-B166-29B13F090DAC}" srcId="{94D688C0-9B09-4074-A225-119657626C2A}" destId="{FE42E065-860A-4533-8F12-5490C928907D}" srcOrd="0" destOrd="0" parTransId="{6B04E7CA-56A6-4694-BF11-FAECC6D2BFC1}" sibTransId="{F597E47F-6229-4CE9-9F83-AD5B4CE0E110}"/>
    <dgm:cxn modelId="{8F17B09F-D595-4D8C-AB9C-B2FA1BAA9EA5}" srcId="{94D688C0-9B09-4074-A225-119657626C2A}" destId="{2302FEF4-ED7C-4FBC-9054-540F5E41E423}" srcOrd="1" destOrd="0" parTransId="{2804C4C1-39BE-46F6-A481-FCF55E8D878E}" sibTransId="{531A31DD-F8AD-4639-96C1-6778A78F37CF}"/>
    <dgm:cxn modelId="{96E941A6-BA28-4225-8124-38D42A0EFE1A}" type="presOf" srcId="{2302FEF4-ED7C-4FBC-9054-540F5E41E423}" destId="{6F9385C1-DBBD-47DC-A81C-158D1CAFBA95}" srcOrd="0" destOrd="0" presId="urn:microsoft.com/office/officeart/2005/8/layout/vList3"/>
    <dgm:cxn modelId="{DF1D433A-F5C8-4220-BED7-BC7B1EE5893A}" type="presParOf" srcId="{A373FB81-24B6-4115-96AA-392E8F11929A}" destId="{B176EF17-470C-4479-B359-3D4D73F380F2}" srcOrd="0" destOrd="0" presId="urn:microsoft.com/office/officeart/2005/8/layout/vList3"/>
    <dgm:cxn modelId="{8E945835-4FC5-4025-8ABB-A432E6B5169E}" type="presParOf" srcId="{B176EF17-470C-4479-B359-3D4D73F380F2}" destId="{790DD2D9-D410-4FF9-81F9-EFC19149E356}" srcOrd="0" destOrd="0" presId="urn:microsoft.com/office/officeart/2005/8/layout/vList3"/>
    <dgm:cxn modelId="{88DC0DB2-970A-4059-B42C-0B821FB72434}" type="presParOf" srcId="{B176EF17-470C-4479-B359-3D4D73F380F2}" destId="{B0A57BF3-52D0-45E3-8F21-41D8B1A59633}" srcOrd="1" destOrd="0" presId="urn:microsoft.com/office/officeart/2005/8/layout/vList3"/>
    <dgm:cxn modelId="{BC9BA92E-8AB3-4721-82D2-F0E0944629FF}" type="presParOf" srcId="{A373FB81-24B6-4115-96AA-392E8F11929A}" destId="{F9566F84-60CF-441E-B04D-3FC87C3106D9}" srcOrd="1" destOrd="0" presId="urn:microsoft.com/office/officeart/2005/8/layout/vList3"/>
    <dgm:cxn modelId="{A2AC9F03-83B4-41D2-AAB1-197D7A018838}" type="presParOf" srcId="{A373FB81-24B6-4115-96AA-392E8F11929A}" destId="{90B906FC-A06E-41F4-930E-2FE226A09B7B}" srcOrd="2" destOrd="0" presId="urn:microsoft.com/office/officeart/2005/8/layout/vList3"/>
    <dgm:cxn modelId="{18FEA3EC-2F29-4FBB-BC99-AC8480AC6157}" type="presParOf" srcId="{90B906FC-A06E-41F4-930E-2FE226A09B7B}" destId="{3881D35A-B52E-4F6A-A7BA-2839C6A349F9}" srcOrd="0" destOrd="0" presId="urn:microsoft.com/office/officeart/2005/8/layout/vList3"/>
    <dgm:cxn modelId="{7948BC31-E2C8-4C62-8701-92F3B24F9605}" type="presParOf" srcId="{90B906FC-A06E-41F4-930E-2FE226A09B7B}" destId="{6F9385C1-DBBD-47DC-A81C-158D1CAFBA95}" srcOrd="1" destOrd="0" presId="urn:microsoft.com/office/officeart/2005/8/layout/vList3"/>
    <dgm:cxn modelId="{0A53FE0D-1971-44E9-B22D-2477269F15E4}" type="presParOf" srcId="{A373FB81-24B6-4115-96AA-392E8F11929A}" destId="{08F4A013-ABA5-4985-B863-9EA20EE001C8}" srcOrd="3" destOrd="0" presId="urn:microsoft.com/office/officeart/2005/8/layout/vList3"/>
    <dgm:cxn modelId="{997795E7-CBC1-4738-88FF-804D07E90F80}" type="presParOf" srcId="{A373FB81-24B6-4115-96AA-392E8F11929A}" destId="{0578309B-C03B-450F-97C1-824C3B7B5C65}" srcOrd="4" destOrd="0" presId="urn:microsoft.com/office/officeart/2005/8/layout/vList3"/>
    <dgm:cxn modelId="{6BD8C713-7EAA-4FD8-B8CD-7DF4DF291570}" type="presParOf" srcId="{0578309B-C03B-450F-97C1-824C3B7B5C65}" destId="{328BA4AE-56F9-4D6C-BBB0-65FF9BCEF2E3}" srcOrd="0" destOrd="0" presId="urn:microsoft.com/office/officeart/2005/8/layout/vList3"/>
    <dgm:cxn modelId="{D5E5E452-8FD8-4D30-BFD0-5650687D2C1C}" type="presParOf" srcId="{0578309B-C03B-450F-97C1-824C3B7B5C65}" destId="{408208DB-76CD-48C0-9DCE-55B37DB75B6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37141F-3CC8-4305-9488-B3D77BEF90B7}" type="doc">
      <dgm:prSet loTypeId="urn:microsoft.com/office/officeart/2005/8/layout/vList2" loCatId="list" qsTypeId="urn:microsoft.com/office/officeart/2005/8/quickstyle/simple5" qsCatId="simple" csTypeId="urn:microsoft.com/office/officeart/2005/8/colors/accent0_2" csCatId="mainScheme" phldr="1"/>
      <dgm:spPr/>
      <dgm:t>
        <a:bodyPr/>
        <a:lstStyle/>
        <a:p>
          <a:endParaRPr lang="en-GB"/>
        </a:p>
      </dgm:t>
    </dgm:pt>
    <dgm:pt modelId="{31FE2473-1488-4B99-9DBE-0F6856665E78}">
      <dgm:prSet custT="1"/>
      <dgm:spPr/>
      <dgm:t>
        <a:bodyPr/>
        <a:lstStyle/>
        <a:p>
          <a:r>
            <a:rPr lang="en-GB" sz="1200" dirty="0">
              <a:latin typeface="Arial" panose="020B0604020202020204" pitchFamily="34" charset="0"/>
              <a:cs typeface="Arial" panose="020B0604020202020204" pitchFamily="34" charset="0"/>
            </a:rPr>
            <a:t>There are various accessible online learning/training platforms that are available to use.  </a:t>
          </a:r>
        </a:p>
      </dgm:t>
    </dgm:pt>
    <dgm:pt modelId="{7D7863F3-9C24-4667-B65B-A2B75B2451DC}" type="parTrans" cxnId="{4EF2E8FF-3C15-42B9-86C5-DC053B63D8AA}">
      <dgm:prSet/>
      <dgm:spPr/>
      <dgm:t>
        <a:bodyPr/>
        <a:lstStyle/>
        <a:p>
          <a:endParaRPr lang="en-GB"/>
        </a:p>
      </dgm:t>
    </dgm:pt>
    <dgm:pt modelId="{3C44BB1E-EA5C-4DD8-9BA0-74238B3D6CBF}" type="sibTrans" cxnId="{4EF2E8FF-3C15-42B9-86C5-DC053B63D8AA}">
      <dgm:prSet/>
      <dgm:spPr/>
      <dgm:t>
        <a:bodyPr/>
        <a:lstStyle/>
        <a:p>
          <a:endParaRPr lang="en-GB"/>
        </a:p>
      </dgm:t>
    </dgm:pt>
    <dgm:pt modelId="{0452BF62-F096-41B5-B310-CFEA09FA8CF0}">
      <dgm:prSet custT="1"/>
      <dgm:spPr/>
      <dgm:t>
        <a:bodyPr/>
        <a:lstStyle/>
        <a:p>
          <a:r>
            <a:rPr lang="en-GB" sz="1200" dirty="0">
              <a:latin typeface="Arial" panose="020B0604020202020204" pitchFamily="34" charset="0"/>
              <a:cs typeface="Arial" panose="020B0604020202020204" pitchFamily="34" charset="0"/>
            </a:rPr>
            <a:t>They all provide trainers, learners and others with </a:t>
          </a:r>
          <a:r>
            <a:rPr lang="en-GB" sz="1200" b="1" dirty="0">
              <a:latin typeface="Arial" panose="020B0604020202020204" pitchFamily="34" charset="0"/>
              <a:cs typeface="Arial" panose="020B0604020202020204" pitchFamily="34" charset="0"/>
            </a:rPr>
            <a:t>information, tools and resources</a:t>
          </a:r>
          <a:r>
            <a:rPr lang="en-GB" sz="1200" dirty="0">
              <a:latin typeface="Arial" panose="020B0604020202020204" pitchFamily="34" charset="0"/>
              <a:cs typeface="Arial" panose="020B0604020202020204" pitchFamily="34" charset="0"/>
            </a:rPr>
            <a:t> to support and enhance education delivery and management.  </a:t>
          </a:r>
        </a:p>
      </dgm:t>
    </dgm:pt>
    <dgm:pt modelId="{0859F0E6-EA13-49D7-A293-1B062E27B042}" type="parTrans" cxnId="{A8D21A60-966E-493B-9664-AFEF113B9EAF}">
      <dgm:prSet/>
      <dgm:spPr/>
      <dgm:t>
        <a:bodyPr/>
        <a:lstStyle/>
        <a:p>
          <a:endParaRPr lang="en-GB"/>
        </a:p>
      </dgm:t>
    </dgm:pt>
    <dgm:pt modelId="{EEA545B8-D5C9-4227-BEBD-ED23B358BBA8}" type="sibTrans" cxnId="{A8D21A60-966E-493B-9664-AFEF113B9EAF}">
      <dgm:prSet/>
      <dgm:spPr/>
      <dgm:t>
        <a:bodyPr/>
        <a:lstStyle/>
        <a:p>
          <a:endParaRPr lang="en-GB"/>
        </a:p>
      </dgm:t>
    </dgm:pt>
    <dgm:pt modelId="{E805F37F-B70F-4EA0-99B2-255ED2F476E1}">
      <dgm:prSet custT="1"/>
      <dgm:spPr/>
      <dgm:t>
        <a:bodyPr/>
        <a:lstStyle/>
        <a:p>
          <a:r>
            <a:rPr lang="en-GB" sz="1200" dirty="0">
              <a:latin typeface="Arial" panose="020B0604020202020204" pitchFamily="34" charset="0"/>
              <a:cs typeface="Arial" panose="020B0604020202020204" pitchFamily="34" charset="0"/>
            </a:rPr>
            <a:t>Some are </a:t>
          </a:r>
          <a:r>
            <a:rPr lang="en-GB" sz="1200" b="1" dirty="0">
              <a:latin typeface="Arial" panose="020B0604020202020204" pitchFamily="34" charset="0"/>
              <a:cs typeface="Arial" panose="020B0604020202020204" pitchFamily="34" charset="0"/>
            </a:rPr>
            <a:t>free to access</a:t>
          </a:r>
          <a:r>
            <a:rPr lang="en-GB" sz="1200" dirty="0">
              <a:latin typeface="Arial" panose="020B0604020202020204" pitchFamily="34" charset="0"/>
              <a:cs typeface="Arial" panose="020B0604020202020204" pitchFamily="34" charset="0"/>
            </a:rPr>
            <a:t>, whilst others require a </a:t>
          </a:r>
          <a:r>
            <a:rPr lang="en-GB" sz="1200" b="1" dirty="0">
              <a:latin typeface="Arial" panose="020B0604020202020204" pitchFamily="34" charset="0"/>
              <a:cs typeface="Arial" panose="020B0604020202020204" pitchFamily="34" charset="0"/>
            </a:rPr>
            <a:t>subscription</a:t>
          </a:r>
          <a:r>
            <a:rPr lang="en-GB" sz="1200" dirty="0"/>
            <a:t>.  </a:t>
          </a:r>
        </a:p>
      </dgm:t>
    </dgm:pt>
    <dgm:pt modelId="{9AFAD6AA-0BA0-446A-8DE6-9B66B633F3BD}" type="parTrans" cxnId="{3EBE7B92-4C4B-486E-AB3B-9088A6E38D1D}">
      <dgm:prSet/>
      <dgm:spPr/>
      <dgm:t>
        <a:bodyPr/>
        <a:lstStyle/>
        <a:p>
          <a:endParaRPr lang="en-GB"/>
        </a:p>
      </dgm:t>
    </dgm:pt>
    <dgm:pt modelId="{E58D0FCD-28F8-4787-84DC-B11FF6906AF3}" type="sibTrans" cxnId="{3EBE7B92-4C4B-486E-AB3B-9088A6E38D1D}">
      <dgm:prSet/>
      <dgm:spPr/>
      <dgm:t>
        <a:bodyPr/>
        <a:lstStyle/>
        <a:p>
          <a:endParaRPr lang="en-GB"/>
        </a:p>
      </dgm:t>
    </dgm:pt>
    <dgm:pt modelId="{5D932705-15E1-4315-8A3F-0744B33297AE}">
      <dgm:prSet custT="1"/>
      <dgm:spPr/>
      <dgm:t>
        <a:bodyPr/>
        <a:lstStyle/>
        <a:p>
          <a:r>
            <a:rPr lang="en-GB" sz="1200" dirty="0">
              <a:latin typeface="Arial" panose="020B0604020202020204" pitchFamily="34" charset="0"/>
              <a:cs typeface="Arial" panose="020B0604020202020204" pitchFamily="34" charset="0"/>
            </a:rPr>
            <a:t>Some may also be available via your professional regulatory body.  </a:t>
          </a:r>
        </a:p>
      </dgm:t>
    </dgm:pt>
    <dgm:pt modelId="{3AB965D4-7707-42A9-868D-76DF0D3A05C1}" type="parTrans" cxnId="{C0127603-9847-41C6-9C05-3B95B4DB88B8}">
      <dgm:prSet/>
      <dgm:spPr/>
      <dgm:t>
        <a:bodyPr/>
        <a:lstStyle/>
        <a:p>
          <a:endParaRPr lang="en-GB"/>
        </a:p>
      </dgm:t>
    </dgm:pt>
    <dgm:pt modelId="{15C3B676-AB08-4238-987C-13C16E479C28}" type="sibTrans" cxnId="{C0127603-9847-41C6-9C05-3B95B4DB88B8}">
      <dgm:prSet/>
      <dgm:spPr/>
      <dgm:t>
        <a:bodyPr/>
        <a:lstStyle/>
        <a:p>
          <a:endParaRPr lang="en-GB"/>
        </a:p>
      </dgm:t>
    </dgm:pt>
    <dgm:pt modelId="{40A7D980-AB67-44CA-9BC4-4709B1872943}">
      <dgm:prSet custT="1"/>
      <dgm:spPr/>
      <dgm:t>
        <a:bodyPr/>
        <a:lstStyle/>
        <a:p>
          <a:r>
            <a:rPr lang="en-GB" sz="1200" dirty="0">
              <a:latin typeface="Arial" panose="020B0604020202020204" pitchFamily="34" charset="0"/>
              <a:cs typeface="Arial" panose="020B0604020202020204" pitchFamily="34" charset="0"/>
            </a:rPr>
            <a:t>We would encourage you to </a:t>
          </a:r>
          <a:r>
            <a:rPr lang="en-GB" sz="1200" b="1" dirty="0">
              <a:latin typeface="Arial" panose="020B0604020202020204" pitchFamily="34" charset="0"/>
              <a:cs typeface="Arial" panose="020B0604020202020204" pitchFamily="34" charset="0"/>
            </a:rPr>
            <a:t>please check within your employed organisation</a:t>
          </a:r>
          <a:r>
            <a:rPr lang="en-GB" sz="1200" dirty="0">
              <a:latin typeface="Arial" panose="020B0604020202020204" pitchFamily="34" charset="0"/>
              <a:cs typeface="Arial" panose="020B0604020202020204" pitchFamily="34" charset="0"/>
            </a:rPr>
            <a:t> which systems may be specifically available for you to access in your current workspace. </a:t>
          </a:r>
        </a:p>
      </dgm:t>
    </dgm:pt>
    <dgm:pt modelId="{F0C865E1-6FCF-4587-A4B9-A9002879E9B3}" type="parTrans" cxnId="{0D9405C0-E2BC-4750-81FB-F9CD1306B0A6}">
      <dgm:prSet/>
      <dgm:spPr/>
      <dgm:t>
        <a:bodyPr/>
        <a:lstStyle/>
        <a:p>
          <a:endParaRPr lang="en-GB"/>
        </a:p>
      </dgm:t>
    </dgm:pt>
    <dgm:pt modelId="{7955445A-9DA9-429A-B26A-AC09356DC2C0}" type="sibTrans" cxnId="{0D9405C0-E2BC-4750-81FB-F9CD1306B0A6}">
      <dgm:prSet/>
      <dgm:spPr/>
      <dgm:t>
        <a:bodyPr/>
        <a:lstStyle/>
        <a:p>
          <a:endParaRPr lang="en-GB"/>
        </a:p>
      </dgm:t>
    </dgm:pt>
    <dgm:pt modelId="{2C41A59B-785C-4CFC-A49A-086D5B9B5F5A}" type="pres">
      <dgm:prSet presAssocID="{4B37141F-3CC8-4305-9488-B3D77BEF90B7}" presName="linear" presStyleCnt="0">
        <dgm:presLayoutVars>
          <dgm:animLvl val="lvl"/>
          <dgm:resizeHandles val="exact"/>
        </dgm:presLayoutVars>
      </dgm:prSet>
      <dgm:spPr/>
    </dgm:pt>
    <dgm:pt modelId="{FD78D328-FEFD-43A3-9443-B2D90A66A35C}" type="pres">
      <dgm:prSet presAssocID="{31FE2473-1488-4B99-9DBE-0F6856665E78}" presName="parentText" presStyleLbl="node1" presStyleIdx="0" presStyleCnt="5">
        <dgm:presLayoutVars>
          <dgm:chMax val="0"/>
          <dgm:bulletEnabled val="1"/>
        </dgm:presLayoutVars>
      </dgm:prSet>
      <dgm:spPr/>
    </dgm:pt>
    <dgm:pt modelId="{A471D034-7EC5-41D2-B6A6-43275F2C6F26}" type="pres">
      <dgm:prSet presAssocID="{3C44BB1E-EA5C-4DD8-9BA0-74238B3D6CBF}" presName="spacer" presStyleCnt="0"/>
      <dgm:spPr/>
    </dgm:pt>
    <dgm:pt modelId="{DB53979F-E403-4088-A33E-DB7F505FBE69}" type="pres">
      <dgm:prSet presAssocID="{0452BF62-F096-41B5-B310-CFEA09FA8CF0}" presName="parentText" presStyleLbl="node1" presStyleIdx="1" presStyleCnt="5">
        <dgm:presLayoutVars>
          <dgm:chMax val="0"/>
          <dgm:bulletEnabled val="1"/>
        </dgm:presLayoutVars>
      </dgm:prSet>
      <dgm:spPr/>
    </dgm:pt>
    <dgm:pt modelId="{61102C18-52CF-48DE-85A2-7A2BD8097BFF}" type="pres">
      <dgm:prSet presAssocID="{EEA545B8-D5C9-4227-BEBD-ED23B358BBA8}" presName="spacer" presStyleCnt="0"/>
      <dgm:spPr/>
    </dgm:pt>
    <dgm:pt modelId="{DE4DC1A2-4A42-4C13-8FFD-BC0BDC342C6D}" type="pres">
      <dgm:prSet presAssocID="{E805F37F-B70F-4EA0-99B2-255ED2F476E1}" presName="parentText" presStyleLbl="node1" presStyleIdx="2" presStyleCnt="5">
        <dgm:presLayoutVars>
          <dgm:chMax val="0"/>
          <dgm:bulletEnabled val="1"/>
        </dgm:presLayoutVars>
      </dgm:prSet>
      <dgm:spPr/>
    </dgm:pt>
    <dgm:pt modelId="{2CD187C1-5BFC-40F8-AC46-C7097899CCC9}" type="pres">
      <dgm:prSet presAssocID="{E58D0FCD-28F8-4787-84DC-B11FF6906AF3}" presName="spacer" presStyleCnt="0"/>
      <dgm:spPr/>
    </dgm:pt>
    <dgm:pt modelId="{CE0FC668-F089-497C-8AE3-6A2499B6B2CD}" type="pres">
      <dgm:prSet presAssocID="{5D932705-15E1-4315-8A3F-0744B33297AE}" presName="parentText" presStyleLbl="node1" presStyleIdx="3" presStyleCnt="5">
        <dgm:presLayoutVars>
          <dgm:chMax val="0"/>
          <dgm:bulletEnabled val="1"/>
        </dgm:presLayoutVars>
      </dgm:prSet>
      <dgm:spPr/>
    </dgm:pt>
    <dgm:pt modelId="{3CAC1B58-9D89-4932-8792-15AFDB636B08}" type="pres">
      <dgm:prSet presAssocID="{15C3B676-AB08-4238-987C-13C16E479C28}" presName="spacer" presStyleCnt="0"/>
      <dgm:spPr/>
    </dgm:pt>
    <dgm:pt modelId="{EBE0B38F-9CE2-486E-9B2F-F337087CB4C1}" type="pres">
      <dgm:prSet presAssocID="{40A7D980-AB67-44CA-9BC4-4709B1872943}" presName="parentText" presStyleLbl="node1" presStyleIdx="4" presStyleCnt="5">
        <dgm:presLayoutVars>
          <dgm:chMax val="0"/>
          <dgm:bulletEnabled val="1"/>
        </dgm:presLayoutVars>
      </dgm:prSet>
      <dgm:spPr/>
    </dgm:pt>
  </dgm:ptLst>
  <dgm:cxnLst>
    <dgm:cxn modelId="{C0127603-9847-41C6-9C05-3B95B4DB88B8}" srcId="{4B37141F-3CC8-4305-9488-B3D77BEF90B7}" destId="{5D932705-15E1-4315-8A3F-0744B33297AE}" srcOrd="3" destOrd="0" parTransId="{3AB965D4-7707-42A9-868D-76DF0D3A05C1}" sibTransId="{15C3B676-AB08-4238-987C-13C16E479C28}"/>
    <dgm:cxn modelId="{246A2A17-FF99-43B8-836E-9AFEA124BC50}" type="presOf" srcId="{0452BF62-F096-41B5-B310-CFEA09FA8CF0}" destId="{DB53979F-E403-4088-A33E-DB7F505FBE69}" srcOrd="0" destOrd="0" presId="urn:microsoft.com/office/officeart/2005/8/layout/vList2"/>
    <dgm:cxn modelId="{A8D21A60-966E-493B-9664-AFEF113B9EAF}" srcId="{4B37141F-3CC8-4305-9488-B3D77BEF90B7}" destId="{0452BF62-F096-41B5-B310-CFEA09FA8CF0}" srcOrd="1" destOrd="0" parTransId="{0859F0E6-EA13-49D7-A293-1B062E27B042}" sibTransId="{EEA545B8-D5C9-4227-BEBD-ED23B358BBA8}"/>
    <dgm:cxn modelId="{F35F1148-AFEC-401B-AE1D-A226E56E51D7}" type="presOf" srcId="{4B37141F-3CC8-4305-9488-B3D77BEF90B7}" destId="{2C41A59B-785C-4CFC-A49A-086D5B9B5F5A}" srcOrd="0" destOrd="0" presId="urn:microsoft.com/office/officeart/2005/8/layout/vList2"/>
    <dgm:cxn modelId="{3EBE7B92-4C4B-486E-AB3B-9088A6E38D1D}" srcId="{4B37141F-3CC8-4305-9488-B3D77BEF90B7}" destId="{E805F37F-B70F-4EA0-99B2-255ED2F476E1}" srcOrd="2" destOrd="0" parTransId="{9AFAD6AA-0BA0-446A-8DE6-9B66B633F3BD}" sibTransId="{E58D0FCD-28F8-4787-84DC-B11FF6906AF3}"/>
    <dgm:cxn modelId="{73D943AB-E5DC-4936-9677-DDF86E0F2855}" type="presOf" srcId="{40A7D980-AB67-44CA-9BC4-4709B1872943}" destId="{EBE0B38F-9CE2-486E-9B2F-F337087CB4C1}" srcOrd="0" destOrd="0" presId="urn:microsoft.com/office/officeart/2005/8/layout/vList2"/>
    <dgm:cxn modelId="{0D9405C0-E2BC-4750-81FB-F9CD1306B0A6}" srcId="{4B37141F-3CC8-4305-9488-B3D77BEF90B7}" destId="{40A7D980-AB67-44CA-9BC4-4709B1872943}" srcOrd="4" destOrd="0" parTransId="{F0C865E1-6FCF-4587-A4B9-A9002879E9B3}" sibTransId="{7955445A-9DA9-429A-B26A-AC09356DC2C0}"/>
    <dgm:cxn modelId="{D18BB9C0-06AA-41F7-9CB3-037EE5962888}" type="presOf" srcId="{E805F37F-B70F-4EA0-99B2-255ED2F476E1}" destId="{DE4DC1A2-4A42-4C13-8FFD-BC0BDC342C6D}" srcOrd="0" destOrd="0" presId="urn:microsoft.com/office/officeart/2005/8/layout/vList2"/>
    <dgm:cxn modelId="{89E157D8-C2A7-489C-9798-825EA8F8684B}" type="presOf" srcId="{5D932705-15E1-4315-8A3F-0744B33297AE}" destId="{CE0FC668-F089-497C-8AE3-6A2499B6B2CD}" srcOrd="0" destOrd="0" presId="urn:microsoft.com/office/officeart/2005/8/layout/vList2"/>
    <dgm:cxn modelId="{EF248FE1-C8A9-4A2A-A050-1634C5CD6AA6}" type="presOf" srcId="{31FE2473-1488-4B99-9DBE-0F6856665E78}" destId="{FD78D328-FEFD-43A3-9443-B2D90A66A35C}" srcOrd="0" destOrd="0" presId="urn:microsoft.com/office/officeart/2005/8/layout/vList2"/>
    <dgm:cxn modelId="{4EF2E8FF-3C15-42B9-86C5-DC053B63D8AA}" srcId="{4B37141F-3CC8-4305-9488-B3D77BEF90B7}" destId="{31FE2473-1488-4B99-9DBE-0F6856665E78}" srcOrd="0" destOrd="0" parTransId="{7D7863F3-9C24-4667-B65B-A2B75B2451DC}" sibTransId="{3C44BB1E-EA5C-4DD8-9BA0-74238B3D6CBF}"/>
    <dgm:cxn modelId="{463112BE-8F39-4246-BDBF-3A8AB03BBF9F}" type="presParOf" srcId="{2C41A59B-785C-4CFC-A49A-086D5B9B5F5A}" destId="{FD78D328-FEFD-43A3-9443-B2D90A66A35C}" srcOrd="0" destOrd="0" presId="urn:microsoft.com/office/officeart/2005/8/layout/vList2"/>
    <dgm:cxn modelId="{D60C5B76-9F5B-4B42-A405-70C3A8795C37}" type="presParOf" srcId="{2C41A59B-785C-4CFC-A49A-086D5B9B5F5A}" destId="{A471D034-7EC5-41D2-B6A6-43275F2C6F26}" srcOrd="1" destOrd="0" presId="urn:microsoft.com/office/officeart/2005/8/layout/vList2"/>
    <dgm:cxn modelId="{BAE4AB8F-58A8-41BF-98A6-8A27918E9E91}" type="presParOf" srcId="{2C41A59B-785C-4CFC-A49A-086D5B9B5F5A}" destId="{DB53979F-E403-4088-A33E-DB7F505FBE69}" srcOrd="2" destOrd="0" presId="urn:microsoft.com/office/officeart/2005/8/layout/vList2"/>
    <dgm:cxn modelId="{0A1BEF7D-120C-4037-AA3E-59EFF0739A8B}" type="presParOf" srcId="{2C41A59B-785C-4CFC-A49A-086D5B9B5F5A}" destId="{61102C18-52CF-48DE-85A2-7A2BD8097BFF}" srcOrd="3" destOrd="0" presId="urn:microsoft.com/office/officeart/2005/8/layout/vList2"/>
    <dgm:cxn modelId="{1B8FD6B0-02D5-421A-BC6D-38AF10A7DEDE}" type="presParOf" srcId="{2C41A59B-785C-4CFC-A49A-086D5B9B5F5A}" destId="{DE4DC1A2-4A42-4C13-8FFD-BC0BDC342C6D}" srcOrd="4" destOrd="0" presId="urn:microsoft.com/office/officeart/2005/8/layout/vList2"/>
    <dgm:cxn modelId="{6343937B-9BE5-466E-969C-0EB2FA7EE285}" type="presParOf" srcId="{2C41A59B-785C-4CFC-A49A-086D5B9B5F5A}" destId="{2CD187C1-5BFC-40F8-AC46-C7097899CCC9}" srcOrd="5" destOrd="0" presId="urn:microsoft.com/office/officeart/2005/8/layout/vList2"/>
    <dgm:cxn modelId="{0E26CD1A-1112-46AA-AD5E-0E6BEE55D3EE}" type="presParOf" srcId="{2C41A59B-785C-4CFC-A49A-086D5B9B5F5A}" destId="{CE0FC668-F089-497C-8AE3-6A2499B6B2CD}" srcOrd="6" destOrd="0" presId="urn:microsoft.com/office/officeart/2005/8/layout/vList2"/>
    <dgm:cxn modelId="{0F5FA1B0-6D27-4E07-B8C5-2832BE0A2B2D}" type="presParOf" srcId="{2C41A59B-785C-4CFC-A49A-086D5B9B5F5A}" destId="{3CAC1B58-9D89-4932-8792-15AFDB636B08}" srcOrd="7" destOrd="0" presId="urn:microsoft.com/office/officeart/2005/8/layout/vList2"/>
    <dgm:cxn modelId="{6D5B11C6-D3A9-4138-AAFD-7BB63F5771CD}" type="presParOf" srcId="{2C41A59B-785C-4CFC-A49A-086D5B9B5F5A}" destId="{EBE0B38F-9CE2-486E-9B2F-F337087CB4C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4B37141F-3CC8-4305-9488-B3D77BEF90B7}" type="doc">
      <dgm:prSet loTypeId="urn:microsoft.com/office/officeart/2005/8/layout/vList4" loCatId="list" qsTypeId="urn:microsoft.com/office/officeart/2005/8/quickstyle/3d1" qsCatId="3D" csTypeId="urn:microsoft.com/office/officeart/2005/8/colors/accent1_2" csCatId="accent1" phldr="1"/>
      <dgm:spPr/>
      <dgm:t>
        <a:bodyPr/>
        <a:lstStyle/>
        <a:p>
          <a:endParaRPr lang="en-GB"/>
        </a:p>
      </dgm:t>
    </dgm:pt>
    <dgm:pt modelId="{F5A31FF6-BEF4-4270-9354-E42B3E2CBB1E}">
      <dgm:prSet/>
      <dgm:spPr/>
      <dgm:t>
        <a:bodyPr/>
        <a:lstStyle/>
        <a:p>
          <a:r>
            <a:rPr lang="en-GB" dirty="0">
              <a:latin typeface="Arial" panose="020B0604020202020204" pitchFamily="34" charset="0"/>
              <a:cs typeface="Arial" panose="020B0604020202020204" pitchFamily="34" charset="0"/>
            </a:rPr>
            <a:t>In September 2020, NHSE launched the Personalised Care Institute.  The PCI institute was set up to:</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set quality standards for training</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support the development of training programmes for the current workforce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support the development of training programmes for the new roles identified within primary care networks</a:t>
          </a:r>
        </a:p>
      </dgm:t>
    </dgm:pt>
    <dgm:pt modelId="{1263113F-BAF1-44E2-87E0-C5F00B7C1116}" type="parTrans" cxnId="{B54DA9A3-6C7A-4C9D-8C74-4E8F871273DE}">
      <dgm:prSet/>
      <dgm:spPr/>
      <dgm:t>
        <a:bodyPr/>
        <a:lstStyle/>
        <a:p>
          <a:endParaRPr lang="en-GB"/>
        </a:p>
      </dgm:t>
    </dgm:pt>
    <dgm:pt modelId="{31547F1A-2BF0-421F-A32F-72990CC0DDF9}" type="sibTrans" cxnId="{B54DA9A3-6C7A-4C9D-8C74-4E8F871273DE}">
      <dgm:prSet/>
      <dgm:spPr/>
      <dgm:t>
        <a:bodyPr/>
        <a:lstStyle/>
        <a:p>
          <a:endParaRPr lang="en-GB"/>
        </a:p>
      </dgm:t>
    </dgm:pt>
    <dgm:pt modelId="{ACD58182-FEC4-4E7D-A207-8BC45EA3076F}">
      <dgm:prSet/>
      <dgm:spPr/>
      <dgm:t>
        <a:bodyPr/>
        <a:lstStyle/>
        <a:p>
          <a:r>
            <a:rPr lang="en-GB" dirty="0">
              <a:latin typeface="Arial" panose="020B0604020202020204" pitchFamily="34" charset="0"/>
              <a:cs typeface="Arial" panose="020B0604020202020204" pitchFamily="34" charset="0"/>
            </a:rPr>
            <a:t>The institute is working closely with royal colleges and key membership organisations to take a coordinated approach to training, signposting to high quality ‘accredited’ training available across England (NHSE, 2024)</a:t>
          </a:r>
        </a:p>
      </dgm:t>
    </dgm:pt>
    <dgm:pt modelId="{6C885563-318D-4A87-AD27-B83890173C7A}" type="parTrans" cxnId="{0244DDF2-EF13-43D9-8CA5-79F6FD64A3D0}">
      <dgm:prSet/>
      <dgm:spPr/>
      <dgm:t>
        <a:bodyPr/>
        <a:lstStyle/>
        <a:p>
          <a:endParaRPr lang="en-GB"/>
        </a:p>
      </dgm:t>
    </dgm:pt>
    <dgm:pt modelId="{B7192CB9-A5A2-4620-A164-AE83C094D625}" type="sibTrans" cxnId="{0244DDF2-EF13-43D9-8CA5-79F6FD64A3D0}">
      <dgm:prSet/>
      <dgm:spPr/>
      <dgm:t>
        <a:bodyPr/>
        <a:lstStyle/>
        <a:p>
          <a:endParaRPr lang="en-GB"/>
        </a:p>
      </dgm:t>
    </dgm:pt>
    <dgm:pt modelId="{6B4C2FA7-5E70-4EC6-B223-A2A0BF9BB6FE}">
      <dgm:prSet/>
      <dgm:spPr/>
      <dgm:t>
        <a:bodyPr/>
        <a:lstStyle/>
        <a:p>
          <a:r>
            <a:rPr lang="en-GB">
              <a:latin typeface="Arial" panose="020B0604020202020204" pitchFamily="34" charset="0"/>
              <a:cs typeface="Arial" panose="020B0604020202020204" pitchFamily="34" charset="0"/>
            </a:rPr>
            <a:t>The PCI is easily accessible is free to use.  </a:t>
          </a:r>
        </a:p>
        <a:p>
          <a:r>
            <a:rPr lang="en-GB">
              <a:latin typeface="Arial" panose="020B0604020202020204" pitchFamily="34" charset="0"/>
              <a:cs typeface="Arial" panose="020B0604020202020204" pitchFamily="34" charset="0"/>
            </a:rPr>
            <a:t>For further information about the Personalised Care Institute please access </a:t>
          </a:r>
          <a:r>
            <a:rPr lang="en-GB">
              <a:solidFill>
                <a:schemeClr val="bg1"/>
              </a:solidFill>
              <a:latin typeface="Arial" panose="020B0604020202020204" pitchFamily="34" charset="0"/>
              <a:cs typeface="Arial" panose="020B0604020202020204" pitchFamily="34" charset="0"/>
              <a:hlinkClick xmlns:r="http://schemas.openxmlformats.org/officeDocument/2006/relationships" r:id="rId1">
                <a:extLst>
                  <a:ext uri="{A12FA001-AC4F-418D-AE19-62706E023703}">
                    <ahyp:hlinkClr xmlns:ahyp="http://schemas.microsoft.com/office/drawing/2018/hyperlinkcolor" val="tx"/>
                  </a:ext>
                </a:extLst>
              </a:hlinkClick>
            </a:rPr>
            <a:t>here</a:t>
          </a:r>
          <a:endParaRPr lang="en-GB" dirty="0">
            <a:solidFill>
              <a:schemeClr val="bg1"/>
            </a:solidFill>
            <a:latin typeface="Arial" panose="020B0604020202020204" pitchFamily="34" charset="0"/>
            <a:cs typeface="Arial" panose="020B0604020202020204" pitchFamily="34" charset="0"/>
          </a:endParaRPr>
        </a:p>
      </dgm:t>
    </dgm:pt>
    <dgm:pt modelId="{E65A0F9F-0865-4B0D-8912-0AE42D0DC4C0}" type="parTrans" cxnId="{AA067B30-FDBD-4558-A4B9-DB3281F211CB}">
      <dgm:prSet/>
      <dgm:spPr/>
      <dgm:t>
        <a:bodyPr/>
        <a:lstStyle/>
        <a:p>
          <a:endParaRPr lang="en-GB"/>
        </a:p>
      </dgm:t>
    </dgm:pt>
    <dgm:pt modelId="{CFA41B85-F0A0-4798-B38E-BB557D48F10B}" type="sibTrans" cxnId="{AA067B30-FDBD-4558-A4B9-DB3281F211CB}">
      <dgm:prSet/>
      <dgm:spPr/>
      <dgm:t>
        <a:bodyPr/>
        <a:lstStyle/>
        <a:p>
          <a:endParaRPr lang="en-GB"/>
        </a:p>
      </dgm:t>
    </dgm:pt>
    <dgm:pt modelId="{89B33D08-E845-4279-AE52-D131D6C32847}">
      <dgm:prSet/>
      <dgm:spPr/>
      <dgm:t>
        <a:bodyPr/>
        <a:lstStyle/>
        <a:p>
          <a:r>
            <a:rPr lang="en-GB" dirty="0">
              <a:latin typeface="Arial" panose="020B0604020202020204" pitchFamily="34" charset="0"/>
              <a:cs typeface="Arial" panose="020B0604020202020204" pitchFamily="34" charset="0"/>
            </a:rPr>
            <a:t>The Personalised care institute offer various learning opportunities including: </a:t>
          </a:r>
        </a:p>
        <a:p>
          <a:r>
            <a:rPr lang="en-GB" dirty="0">
              <a:latin typeface="Arial" panose="020B0604020202020204" pitchFamily="34" charset="0"/>
              <a:cs typeface="Arial" panose="020B0604020202020204" pitchFamily="34" charset="0"/>
            </a:rPr>
            <a:t>- e-learning</a:t>
          </a:r>
        </a:p>
        <a:p>
          <a:r>
            <a:rPr lang="en-GB" dirty="0">
              <a:latin typeface="Arial" panose="020B0604020202020204" pitchFamily="34" charset="0"/>
              <a:cs typeface="Arial" panose="020B0604020202020204" pitchFamily="34" charset="0"/>
            </a:rPr>
            <a:t>- accredited training</a:t>
          </a:r>
        </a:p>
        <a:p>
          <a:r>
            <a:rPr lang="en-GB" dirty="0">
              <a:latin typeface="Arial" panose="020B0604020202020204" pitchFamily="34" charset="0"/>
              <a:cs typeface="Arial" panose="020B0604020202020204" pitchFamily="34" charset="0"/>
            </a:rPr>
            <a:t>- Webinars</a:t>
          </a:r>
        </a:p>
        <a:p>
          <a:r>
            <a:rPr lang="en-GB" dirty="0">
              <a:latin typeface="Arial" panose="020B0604020202020204" pitchFamily="34" charset="0"/>
              <a:cs typeface="Arial" panose="020B0604020202020204" pitchFamily="34" charset="0"/>
            </a:rPr>
            <a:t>- Podcasts</a:t>
          </a:r>
        </a:p>
        <a:p>
          <a:r>
            <a:rPr lang="en-GB" dirty="0">
              <a:latin typeface="Arial" panose="020B0604020202020204" pitchFamily="34" charset="0"/>
              <a:cs typeface="Arial" panose="020B0604020202020204" pitchFamily="34" charset="0"/>
            </a:rPr>
            <a:t>- Virtual patient avatars</a:t>
          </a:r>
        </a:p>
      </dgm:t>
    </dgm:pt>
    <dgm:pt modelId="{2AEF6511-1849-4FD5-9FA1-A79309A30932}" type="parTrans" cxnId="{E49F3AE1-9A5D-4C9B-B2F0-73A56DEEC7B0}">
      <dgm:prSet/>
      <dgm:spPr/>
      <dgm:t>
        <a:bodyPr/>
        <a:lstStyle/>
        <a:p>
          <a:endParaRPr lang="en-GB"/>
        </a:p>
      </dgm:t>
    </dgm:pt>
    <dgm:pt modelId="{309DF8D9-6D20-4729-B8E6-86875FDE953A}" type="sibTrans" cxnId="{E49F3AE1-9A5D-4C9B-B2F0-73A56DEEC7B0}">
      <dgm:prSet/>
      <dgm:spPr/>
      <dgm:t>
        <a:bodyPr/>
        <a:lstStyle/>
        <a:p>
          <a:endParaRPr lang="en-GB"/>
        </a:p>
      </dgm:t>
    </dgm:pt>
    <dgm:pt modelId="{800DEB60-15F6-429C-BAD3-6C584D0D6534}" type="pres">
      <dgm:prSet presAssocID="{4B37141F-3CC8-4305-9488-B3D77BEF90B7}" presName="linear" presStyleCnt="0">
        <dgm:presLayoutVars>
          <dgm:dir/>
          <dgm:resizeHandles val="exact"/>
        </dgm:presLayoutVars>
      </dgm:prSet>
      <dgm:spPr/>
    </dgm:pt>
    <dgm:pt modelId="{9DE8326F-2D3E-4DED-9221-408AB6FABCE0}" type="pres">
      <dgm:prSet presAssocID="{F5A31FF6-BEF4-4270-9354-E42B3E2CBB1E}" presName="comp" presStyleCnt="0"/>
      <dgm:spPr/>
    </dgm:pt>
    <dgm:pt modelId="{00BAF703-A6DE-473F-94F0-FD45B27EDCF4}" type="pres">
      <dgm:prSet presAssocID="{F5A31FF6-BEF4-4270-9354-E42B3E2CBB1E}" presName="box" presStyleLbl="node1" presStyleIdx="0" presStyleCnt="4" custLinFactNeighborY="1114"/>
      <dgm:spPr/>
    </dgm:pt>
    <dgm:pt modelId="{DA8871ED-E991-4E9B-A2CC-C8B1030BAE1A}" type="pres">
      <dgm:prSet presAssocID="{F5A31FF6-BEF4-4270-9354-E42B3E2CBB1E}" presName="img" presStyleLbl="fgImgPlace1" presStyleIdx="0" presStyleCnt="4"/>
      <dgm:spPr>
        <a:blipFill dpi="0" rotWithShape="1">
          <a:blip xmlns:r="http://schemas.openxmlformats.org/officeDocument/2006/relationships">
            <a:extLst>
              <a:ext uri="{96DAC541-7B7A-43D3-8B79-37D633B846F1}">
                <asvg:svgBlip xmlns:asvg="http://schemas.microsoft.com/office/drawing/2016/SVG/main" r:embed="rId2"/>
              </a:ext>
            </a:extLst>
          </a:blip>
          <a:srcRect/>
          <a:stretch>
            <a:fillRect l="22304" r="22304"/>
          </a:stretch>
        </a:blipFill>
      </dgm:spPr>
      <dgm:extLst>
        <a:ext uri="{E40237B7-FDA0-4F09-8148-C483321AD2D9}">
          <dgm14:cNvPr xmlns:dgm14="http://schemas.microsoft.com/office/drawing/2010/diagram" id="0" name="" descr="User outline"/>
        </a:ext>
      </dgm:extLst>
    </dgm:pt>
    <dgm:pt modelId="{EE932834-C018-4CF6-8CAD-DBEAE2FCF7B2}" type="pres">
      <dgm:prSet presAssocID="{F5A31FF6-BEF4-4270-9354-E42B3E2CBB1E}" presName="text" presStyleLbl="node1" presStyleIdx="0" presStyleCnt="4">
        <dgm:presLayoutVars>
          <dgm:bulletEnabled val="1"/>
        </dgm:presLayoutVars>
      </dgm:prSet>
      <dgm:spPr/>
    </dgm:pt>
    <dgm:pt modelId="{1011ECF2-6210-4B10-959B-366EECC586AA}" type="pres">
      <dgm:prSet presAssocID="{31547F1A-2BF0-421F-A32F-72990CC0DDF9}" presName="spacer" presStyleCnt="0"/>
      <dgm:spPr/>
    </dgm:pt>
    <dgm:pt modelId="{C8BCA924-F1DB-4DDC-B871-D925DFAAB5B3}" type="pres">
      <dgm:prSet presAssocID="{ACD58182-FEC4-4E7D-A207-8BC45EA3076F}" presName="comp" presStyleCnt="0"/>
      <dgm:spPr/>
    </dgm:pt>
    <dgm:pt modelId="{0D9D0EB3-9E9B-4D10-8B63-32E57E05F8C1}" type="pres">
      <dgm:prSet presAssocID="{ACD58182-FEC4-4E7D-A207-8BC45EA3076F}" presName="box" presStyleLbl="node1" presStyleIdx="1" presStyleCnt="4"/>
      <dgm:spPr/>
    </dgm:pt>
    <dgm:pt modelId="{7072C316-2A40-42B0-A7C0-5A72222893FC}" type="pres">
      <dgm:prSet presAssocID="{ACD58182-FEC4-4E7D-A207-8BC45EA3076F}" presName="img" presStyleLbl="fgImgPlace1" presStyleIdx="1" presStyleCnt="4"/>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l="22304" r="22304"/>
          </a:stretch>
        </a:blipFill>
      </dgm:spPr>
      <dgm:extLst>
        <a:ext uri="{E40237B7-FDA0-4F09-8148-C483321AD2D9}">
          <dgm14:cNvPr xmlns:dgm14="http://schemas.microsoft.com/office/drawing/2010/diagram" id="0" name="" descr="Hierarchy outline"/>
        </a:ext>
      </dgm:extLst>
    </dgm:pt>
    <dgm:pt modelId="{C738AFD7-0F66-443C-9D8A-92FCD8E9A592}" type="pres">
      <dgm:prSet presAssocID="{ACD58182-FEC4-4E7D-A207-8BC45EA3076F}" presName="text" presStyleLbl="node1" presStyleIdx="1" presStyleCnt="4">
        <dgm:presLayoutVars>
          <dgm:bulletEnabled val="1"/>
        </dgm:presLayoutVars>
      </dgm:prSet>
      <dgm:spPr/>
    </dgm:pt>
    <dgm:pt modelId="{4AE05C41-C842-4E29-9F71-6EE3310742E0}" type="pres">
      <dgm:prSet presAssocID="{B7192CB9-A5A2-4620-A164-AE83C094D625}" presName="spacer" presStyleCnt="0"/>
      <dgm:spPr/>
    </dgm:pt>
    <dgm:pt modelId="{D03D0508-BBD8-48D5-A024-34E6C372C4EC}" type="pres">
      <dgm:prSet presAssocID="{89B33D08-E845-4279-AE52-D131D6C32847}" presName="comp" presStyleCnt="0"/>
      <dgm:spPr/>
    </dgm:pt>
    <dgm:pt modelId="{175E3A5E-B0A3-484A-8486-71D525F7E062}" type="pres">
      <dgm:prSet presAssocID="{89B33D08-E845-4279-AE52-D131D6C32847}" presName="box" presStyleLbl="node1" presStyleIdx="2" presStyleCnt="4"/>
      <dgm:spPr/>
    </dgm:pt>
    <dgm:pt modelId="{57D85207-EADC-457C-879D-0A9BD393D2AF}" type="pres">
      <dgm:prSet presAssocID="{89B33D08-E845-4279-AE52-D131D6C32847}" presName="img" presStyleLbl="fgImgPlace1" presStyleIdx="2" presStyleCnt="4"/>
      <dgm:spPr>
        <a:blipFill dpi="0" rotWithShape="1">
          <a:blip xmlns:r="http://schemas.openxmlformats.org/officeDocument/2006/relationships">
            <a:extLst>
              <a:ext uri="{96DAC541-7B7A-43D3-8B79-37D633B846F1}">
                <asvg:svgBlip xmlns:asvg="http://schemas.microsoft.com/office/drawing/2016/SVG/main" r:embed="rId4"/>
              </a:ext>
            </a:extLst>
          </a:blip>
          <a:srcRect/>
          <a:stretch>
            <a:fillRect l="22304" r="22304"/>
          </a:stretch>
        </a:blipFill>
      </dgm:spPr>
      <dgm:extLst>
        <a:ext uri="{E40237B7-FDA0-4F09-8148-C483321AD2D9}">
          <dgm14:cNvPr xmlns:dgm14="http://schemas.microsoft.com/office/drawing/2010/diagram" id="0" name="" descr="Programmer male outline"/>
        </a:ext>
      </dgm:extLst>
    </dgm:pt>
    <dgm:pt modelId="{BF8C18BA-7DC5-4F61-9636-B97560081CA9}" type="pres">
      <dgm:prSet presAssocID="{89B33D08-E845-4279-AE52-D131D6C32847}" presName="text" presStyleLbl="node1" presStyleIdx="2" presStyleCnt="4">
        <dgm:presLayoutVars>
          <dgm:bulletEnabled val="1"/>
        </dgm:presLayoutVars>
      </dgm:prSet>
      <dgm:spPr/>
    </dgm:pt>
    <dgm:pt modelId="{6EF939F6-1BF1-4212-A729-8227FCEA8671}" type="pres">
      <dgm:prSet presAssocID="{309DF8D9-6D20-4729-B8E6-86875FDE953A}" presName="spacer" presStyleCnt="0"/>
      <dgm:spPr/>
    </dgm:pt>
    <dgm:pt modelId="{B67388FA-DE06-44C3-8E2F-4E2AE84D1214}" type="pres">
      <dgm:prSet presAssocID="{6B4C2FA7-5E70-4EC6-B223-A2A0BF9BB6FE}" presName="comp" presStyleCnt="0"/>
      <dgm:spPr/>
    </dgm:pt>
    <dgm:pt modelId="{6D006EFA-54F7-42E8-9498-81A4581A38F3}" type="pres">
      <dgm:prSet presAssocID="{6B4C2FA7-5E70-4EC6-B223-A2A0BF9BB6FE}" presName="box" presStyleLbl="node1" presStyleIdx="3" presStyleCnt="4" custLinFactNeighborX="-22994" custLinFactNeighborY="-557"/>
      <dgm:spPr/>
    </dgm:pt>
    <dgm:pt modelId="{8E40679C-3CEA-40D3-B337-D25BC1072CF9}" type="pres">
      <dgm:prSet presAssocID="{6B4C2FA7-5E70-4EC6-B223-A2A0BF9BB6FE}" presName="img" presStyleLbl="fgImgPlace1" presStyleIdx="3" presStyleCnt="4"/>
      <dgm:spPr>
        <a:blipFill dpi="0" rotWithShape="1">
          <a:blip xmlns:r="http://schemas.openxmlformats.org/officeDocument/2006/relationships">
            <a:extLst>
              <a:ext uri="{96DAC541-7B7A-43D3-8B79-37D633B846F1}">
                <asvg:svgBlip xmlns:asvg="http://schemas.microsoft.com/office/drawing/2016/SVG/main" r:embed="rId5"/>
              </a:ext>
            </a:extLst>
          </a:blip>
          <a:srcRect/>
          <a:stretch>
            <a:fillRect l="22304" r="22304"/>
          </a:stretch>
        </a:blipFill>
      </dgm:spPr>
      <dgm:extLst>
        <a:ext uri="{E40237B7-FDA0-4F09-8148-C483321AD2D9}">
          <dgm14:cNvPr xmlns:dgm14="http://schemas.microsoft.com/office/drawing/2010/diagram" id="0" name="" descr="Internet outline"/>
        </a:ext>
      </dgm:extLst>
    </dgm:pt>
    <dgm:pt modelId="{CDD34E3E-0F5C-4B49-85EB-09CACD8A6263}" type="pres">
      <dgm:prSet presAssocID="{6B4C2FA7-5E70-4EC6-B223-A2A0BF9BB6FE}" presName="text" presStyleLbl="node1" presStyleIdx="3" presStyleCnt="4">
        <dgm:presLayoutVars>
          <dgm:bulletEnabled val="1"/>
        </dgm:presLayoutVars>
      </dgm:prSet>
      <dgm:spPr/>
    </dgm:pt>
  </dgm:ptLst>
  <dgm:cxnLst>
    <dgm:cxn modelId="{DF66B105-CBB4-4F63-8886-61091B6B199E}" type="presOf" srcId="{6B4C2FA7-5E70-4EC6-B223-A2A0BF9BB6FE}" destId="{CDD34E3E-0F5C-4B49-85EB-09CACD8A6263}" srcOrd="1" destOrd="0" presId="urn:microsoft.com/office/officeart/2005/8/layout/vList4"/>
    <dgm:cxn modelId="{EDB2F10B-0378-425B-9ED3-15787F013EF7}" type="presOf" srcId="{F5A31FF6-BEF4-4270-9354-E42B3E2CBB1E}" destId="{00BAF703-A6DE-473F-94F0-FD45B27EDCF4}" srcOrd="0" destOrd="0" presId="urn:microsoft.com/office/officeart/2005/8/layout/vList4"/>
    <dgm:cxn modelId="{289A9E12-1501-40CF-8392-F4811F7F4E49}" type="presOf" srcId="{ACD58182-FEC4-4E7D-A207-8BC45EA3076F}" destId="{0D9D0EB3-9E9B-4D10-8B63-32E57E05F8C1}" srcOrd="0" destOrd="0" presId="urn:microsoft.com/office/officeart/2005/8/layout/vList4"/>
    <dgm:cxn modelId="{DC40EA20-1DFC-4C04-BFF9-11D1319A9334}" type="presOf" srcId="{4B37141F-3CC8-4305-9488-B3D77BEF90B7}" destId="{800DEB60-15F6-429C-BAD3-6C584D0D6534}" srcOrd="0" destOrd="0" presId="urn:microsoft.com/office/officeart/2005/8/layout/vList4"/>
    <dgm:cxn modelId="{AA067B30-FDBD-4558-A4B9-DB3281F211CB}" srcId="{4B37141F-3CC8-4305-9488-B3D77BEF90B7}" destId="{6B4C2FA7-5E70-4EC6-B223-A2A0BF9BB6FE}" srcOrd="3" destOrd="0" parTransId="{E65A0F9F-0865-4B0D-8912-0AE42D0DC4C0}" sibTransId="{CFA41B85-F0A0-4798-B38E-BB557D48F10B}"/>
    <dgm:cxn modelId="{2BFA4A63-88D4-43E5-ABFD-35F908335E9B}" type="presOf" srcId="{89B33D08-E845-4279-AE52-D131D6C32847}" destId="{BF8C18BA-7DC5-4F61-9636-B97560081CA9}" srcOrd="1" destOrd="0" presId="urn:microsoft.com/office/officeart/2005/8/layout/vList4"/>
    <dgm:cxn modelId="{54ADD782-94CD-4A74-9F42-AC4744FA2ECF}" type="presOf" srcId="{89B33D08-E845-4279-AE52-D131D6C32847}" destId="{175E3A5E-B0A3-484A-8486-71D525F7E062}" srcOrd="0" destOrd="0" presId="urn:microsoft.com/office/officeart/2005/8/layout/vList4"/>
    <dgm:cxn modelId="{B54DA9A3-6C7A-4C9D-8C74-4E8F871273DE}" srcId="{4B37141F-3CC8-4305-9488-B3D77BEF90B7}" destId="{F5A31FF6-BEF4-4270-9354-E42B3E2CBB1E}" srcOrd="0" destOrd="0" parTransId="{1263113F-BAF1-44E2-87E0-C5F00B7C1116}" sibTransId="{31547F1A-2BF0-421F-A32F-72990CC0DDF9}"/>
    <dgm:cxn modelId="{8141D9C3-BFE0-40F7-A024-B4598D425038}" type="presOf" srcId="{6B4C2FA7-5E70-4EC6-B223-A2A0BF9BB6FE}" destId="{6D006EFA-54F7-42E8-9498-81A4581A38F3}" srcOrd="0" destOrd="0" presId="urn:microsoft.com/office/officeart/2005/8/layout/vList4"/>
    <dgm:cxn modelId="{448BB2C4-85AE-4229-B35E-6EDE6194BA10}" type="presOf" srcId="{F5A31FF6-BEF4-4270-9354-E42B3E2CBB1E}" destId="{EE932834-C018-4CF6-8CAD-DBEAE2FCF7B2}" srcOrd="1" destOrd="0" presId="urn:microsoft.com/office/officeart/2005/8/layout/vList4"/>
    <dgm:cxn modelId="{238BA4DB-36B6-4286-B26F-F5E5F6CB444B}" type="presOf" srcId="{ACD58182-FEC4-4E7D-A207-8BC45EA3076F}" destId="{C738AFD7-0F66-443C-9D8A-92FCD8E9A592}" srcOrd="1" destOrd="0" presId="urn:microsoft.com/office/officeart/2005/8/layout/vList4"/>
    <dgm:cxn modelId="{E49F3AE1-9A5D-4C9B-B2F0-73A56DEEC7B0}" srcId="{4B37141F-3CC8-4305-9488-B3D77BEF90B7}" destId="{89B33D08-E845-4279-AE52-D131D6C32847}" srcOrd="2" destOrd="0" parTransId="{2AEF6511-1849-4FD5-9FA1-A79309A30932}" sibTransId="{309DF8D9-6D20-4729-B8E6-86875FDE953A}"/>
    <dgm:cxn modelId="{0244DDF2-EF13-43D9-8CA5-79F6FD64A3D0}" srcId="{4B37141F-3CC8-4305-9488-B3D77BEF90B7}" destId="{ACD58182-FEC4-4E7D-A207-8BC45EA3076F}" srcOrd="1" destOrd="0" parTransId="{6C885563-318D-4A87-AD27-B83890173C7A}" sibTransId="{B7192CB9-A5A2-4620-A164-AE83C094D625}"/>
    <dgm:cxn modelId="{7FBB7051-A826-4BD4-8830-DC687E053609}" type="presParOf" srcId="{800DEB60-15F6-429C-BAD3-6C584D0D6534}" destId="{9DE8326F-2D3E-4DED-9221-408AB6FABCE0}" srcOrd="0" destOrd="0" presId="urn:microsoft.com/office/officeart/2005/8/layout/vList4"/>
    <dgm:cxn modelId="{0FE14783-18C8-432B-9C1A-73D07F0C47B5}" type="presParOf" srcId="{9DE8326F-2D3E-4DED-9221-408AB6FABCE0}" destId="{00BAF703-A6DE-473F-94F0-FD45B27EDCF4}" srcOrd="0" destOrd="0" presId="urn:microsoft.com/office/officeart/2005/8/layout/vList4"/>
    <dgm:cxn modelId="{03DB651C-FDDF-4225-B686-19A253EFEE17}" type="presParOf" srcId="{9DE8326F-2D3E-4DED-9221-408AB6FABCE0}" destId="{DA8871ED-E991-4E9B-A2CC-C8B1030BAE1A}" srcOrd="1" destOrd="0" presId="urn:microsoft.com/office/officeart/2005/8/layout/vList4"/>
    <dgm:cxn modelId="{7749FC06-9102-4786-832F-2E0071D56FA3}" type="presParOf" srcId="{9DE8326F-2D3E-4DED-9221-408AB6FABCE0}" destId="{EE932834-C018-4CF6-8CAD-DBEAE2FCF7B2}" srcOrd="2" destOrd="0" presId="urn:microsoft.com/office/officeart/2005/8/layout/vList4"/>
    <dgm:cxn modelId="{C78035E4-5D43-4C7B-9EA6-E6B3FABA892C}" type="presParOf" srcId="{800DEB60-15F6-429C-BAD3-6C584D0D6534}" destId="{1011ECF2-6210-4B10-959B-366EECC586AA}" srcOrd="1" destOrd="0" presId="urn:microsoft.com/office/officeart/2005/8/layout/vList4"/>
    <dgm:cxn modelId="{635ACD3D-BA91-465D-9695-88FD903379C2}" type="presParOf" srcId="{800DEB60-15F6-429C-BAD3-6C584D0D6534}" destId="{C8BCA924-F1DB-4DDC-B871-D925DFAAB5B3}" srcOrd="2" destOrd="0" presId="urn:microsoft.com/office/officeart/2005/8/layout/vList4"/>
    <dgm:cxn modelId="{35D50B89-458F-4222-BF6F-B6F2BE3E0D5D}" type="presParOf" srcId="{C8BCA924-F1DB-4DDC-B871-D925DFAAB5B3}" destId="{0D9D0EB3-9E9B-4D10-8B63-32E57E05F8C1}" srcOrd="0" destOrd="0" presId="urn:microsoft.com/office/officeart/2005/8/layout/vList4"/>
    <dgm:cxn modelId="{D2CEDB3A-5235-4308-9058-A3DBB653CB77}" type="presParOf" srcId="{C8BCA924-F1DB-4DDC-B871-D925DFAAB5B3}" destId="{7072C316-2A40-42B0-A7C0-5A72222893FC}" srcOrd="1" destOrd="0" presId="urn:microsoft.com/office/officeart/2005/8/layout/vList4"/>
    <dgm:cxn modelId="{D49EFB89-0994-4ACF-A9C7-5D66998B7358}" type="presParOf" srcId="{C8BCA924-F1DB-4DDC-B871-D925DFAAB5B3}" destId="{C738AFD7-0F66-443C-9D8A-92FCD8E9A592}" srcOrd="2" destOrd="0" presId="urn:microsoft.com/office/officeart/2005/8/layout/vList4"/>
    <dgm:cxn modelId="{6AFBDC68-49B4-447F-966F-8E4B7F8AB935}" type="presParOf" srcId="{800DEB60-15F6-429C-BAD3-6C584D0D6534}" destId="{4AE05C41-C842-4E29-9F71-6EE3310742E0}" srcOrd="3" destOrd="0" presId="urn:microsoft.com/office/officeart/2005/8/layout/vList4"/>
    <dgm:cxn modelId="{A9552415-79C8-49FC-A728-1E23525BF57F}" type="presParOf" srcId="{800DEB60-15F6-429C-BAD3-6C584D0D6534}" destId="{D03D0508-BBD8-48D5-A024-34E6C372C4EC}" srcOrd="4" destOrd="0" presId="urn:microsoft.com/office/officeart/2005/8/layout/vList4"/>
    <dgm:cxn modelId="{4C6186F9-A563-4E16-AF92-14111472069A}" type="presParOf" srcId="{D03D0508-BBD8-48D5-A024-34E6C372C4EC}" destId="{175E3A5E-B0A3-484A-8486-71D525F7E062}" srcOrd="0" destOrd="0" presId="urn:microsoft.com/office/officeart/2005/8/layout/vList4"/>
    <dgm:cxn modelId="{C1215C50-8059-4A6A-A7C9-EA208554DEF0}" type="presParOf" srcId="{D03D0508-BBD8-48D5-A024-34E6C372C4EC}" destId="{57D85207-EADC-457C-879D-0A9BD393D2AF}" srcOrd="1" destOrd="0" presId="urn:microsoft.com/office/officeart/2005/8/layout/vList4"/>
    <dgm:cxn modelId="{7AD7EBA0-FABA-49BB-9F8A-BCAA630A1C50}" type="presParOf" srcId="{D03D0508-BBD8-48D5-A024-34E6C372C4EC}" destId="{BF8C18BA-7DC5-4F61-9636-B97560081CA9}" srcOrd="2" destOrd="0" presId="urn:microsoft.com/office/officeart/2005/8/layout/vList4"/>
    <dgm:cxn modelId="{2570CC87-6AFD-4C3A-AD88-FF7AAD20FE7D}" type="presParOf" srcId="{800DEB60-15F6-429C-BAD3-6C584D0D6534}" destId="{6EF939F6-1BF1-4212-A729-8227FCEA8671}" srcOrd="5" destOrd="0" presId="urn:microsoft.com/office/officeart/2005/8/layout/vList4"/>
    <dgm:cxn modelId="{77F0AFD8-ADAC-48F8-A5AE-082989F1B0B5}" type="presParOf" srcId="{800DEB60-15F6-429C-BAD3-6C584D0D6534}" destId="{B67388FA-DE06-44C3-8E2F-4E2AE84D1214}" srcOrd="6" destOrd="0" presId="urn:microsoft.com/office/officeart/2005/8/layout/vList4"/>
    <dgm:cxn modelId="{E4BCF874-F581-4009-9BF1-F58DF457A53B}" type="presParOf" srcId="{B67388FA-DE06-44C3-8E2F-4E2AE84D1214}" destId="{6D006EFA-54F7-42E8-9498-81A4581A38F3}" srcOrd="0" destOrd="0" presId="urn:microsoft.com/office/officeart/2005/8/layout/vList4"/>
    <dgm:cxn modelId="{21F64356-C55E-4AF8-9CB4-88CAACE6395F}" type="presParOf" srcId="{B67388FA-DE06-44C3-8E2F-4E2AE84D1214}" destId="{8E40679C-3CEA-40D3-B337-D25BC1072CF9}" srcOrd="1" destOrd="0" presId="urn:microsoft.com/office/officeart/2005/8/layout/vList4"/>
    <dgm:cxn modelId="{55D9F784-C09B-416E-98AD-01FD8D2A4763}" type="presParOf" srcId="{B67388FA-DE06-44C3-8E2F-4E2AE84D1214}" destId="{CDD34E3E-0F5C-4B49-85EB-09CACD8A6263}"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638C0D43-391A-4C9D-9BDD-DCBE37DE8A24}" type="doc">
      <dgm:prSet loTypeId="urn:microsoft.com/office/officeart/2005/8/layout/vProcess5" loCatId="process" qsTypeId="urn:microsoft.com/office/officeart/2005/8/quickstyle/simple4" qsCatId="simple" csTypeId="urn:microsoft.com/office/officeart/2005/8/colors/accent1_2" csCatId="accent1" phldr="1"/>
      <dgm:spPr/>
      <dgm:t>
        <a:bodyPr/>
        <a:lstStyle/>
        <a:p>
          <a:endParaRPr lang="en-GB"/>
        </a:p>
      </dgm:t>
    </dgm:pt>
    <dgm:pt modelId="{A0AF30DF-D18A-4C9B-9EEA-C042A811A92F}">
      <dgm:prSet/>
      <dgm:spPr/>
      <dgm:t>
        <a:bodyPr/>
        <a:lstStyle/>
        <a:p>
          <a:pPr algn="ctr"/>
          <a:r>
            <a:rPr lang="en-GB" dirty="0"/>
            <a:t>The NHS provides opportunities for staff to </a:t>
          </a:r>
          <a:r>
            <a:rPr lang="en-GB" b="1" dirty="0"/>
            <a:t>extend their skills </a:t>
          </a:r>
          <a:r>
            <a:rPr lang="en-GB" dirty="0"/>
            <a:t>and take on new responsibilities. </a:t>
          </a:r>
        </a:p>
      </dgm:t>
    </dgm:pt>
    <dgm:pt modelId="{49F823F9-EF72-417F-BA85-4B1FAC644927}" type="parTrans" cxnId="{EE24CEBC-6DCF-4956-B56D-091F8CCC694C}">
      <dgm:prSet/>
      <dgm:spPr/>
      <dgm:t>
        <a:bodyPr/>
        <a:lstStyle/>
        <a:p>
          <a:endParaRPr lang="en-GB"/>
        </a:p>
      </dgm:t>
    </dgm:pt>
    <dgm:pt modelId="{87DCF361-274E-431E-80D3-FE3BF904D1AE}" type="sibTrans" cxnId="{EE24CEBC-6DCF-4956-B56D-091F8CCC694C}">
      <dgm:prSet/>
      <dgm:spPr/>
      <dgm:t>
        <a:bodyPr/>
        <a:lstStyle/>
        <a:p>
          <a:endParaRPr lang="en-GB"/>
        </a:p>
      </dgm:t>
    </dgm:pt>
    <dgm:pt modelId="{D77AFC7F-0846-406B-9FE1-2A33A590F46B}">
      <dgm:prSet/>
      <dgm:spPr/>
      <dgm:t>
        <a:bodyPr/>
        <a:lstStyle/>
        <a:p>
          <a:pPr algn="ctr"/>
          <a:r>
            <a:rPr lang="en-GB" dirty="0"/>
            <a:t>A career in the NHS means you can expect an </a:t>
          </a:r>
          <a:r>
            <a:rPr lang="en-GB" b="1" dirty="0"/>
            <a:t>annual personal development review (appraisal) </a:t>
          </a:r>
          <a:r>
            <a:rPr lang="en-GB" dirty="0"/>
            <a:t>and plan to support your career progression.  It will give you the opportunity to identify any training and development needs with your manager, making it easier to progress through the NHS bands. </a:t>
          </a:r>
        </a:p>
      </dgm:t>
    </dgm:pt>
    <dgm:pt modelId="{9BB90E9B-F70C-497D-9E82-98AEDCD6B3AE}" type="parTrans" cxnId="{EB09152E-16D3-4D8E-BA5D-75048818023B}">
      <dgm:prSet/>
      <dgm:spPr/>
      <dgm:t>
        <a:bodyPr/>
        <a:lstStyle/>
        <a:p>
          <a:endParaRPr lang="en-GB"/>
        </a:p>
      </dgm:t>
    </dgm:pt>
    <dgm:pt modelId="{27C5E7B5-AE15-4955-8207-0AFDA568F70A}" type="sibTrans" cxnId="{EB09152E-16D3-4D8E-BA5D-75048818023B}">
      <dgm:prSet/>
      <dgm:spPr/>
      <dgm:t>
        <a:bodyPr/>
        <a:lstStyle/>
        <a:p>
          <a:endParaRPr lang="en-GB"/>
        </a:p>
      </dgm:t>
    </dgm:pt>
    <dgm:pt modelId="{7427992B-9C4C-4EA9-8E1F-3A7C7E0D5A46}">
      <dgm:prSet/>
      <dgm:spPr/>
      <dgm:t>
        <a:bodyPr/>
        <a:lstStyle/>
        <a:p>
          <a:pPr algn="ctr"/>
          <a:r>
            <a:rPr lang="en-GB" dirty="0"/>
            <a:t>If you work in a role that requires registration with a regulatory body in order to practise, such as nursing, then you'll </a:t>
          </a:r>
          <a:r>
            <a:rPr lang="en-GB" b="1" dirty="0"/>
            <a:t>usually be required to keep your skills and knowledge up to date through CPD</a:t>
          </a:r>
          <a:r>
            <a:rPr lang="en-GB" dirty="0"/>
            <a:t>.</a:t>
          </a:r>
        </a:p>
      </dgm:t>
    </dgm:pt>
    <dgm:pt modelId="{F07E798C-59E5-4774-904C-B93AE6D83D86}" type="parTrans" cxnId="{A31F7D38-0BAB-4D0F-A028-4DA673AA3E05}">
      <dgm:prSet/>
      <dgm:spPr/>
      <dgm:t>
        <a:bodyPr/>
        <a:lstStyle/>
        <a:p>
          <a:endParaRPr lang="en-GB"/>
        </a:p>
      </dgm:t>
    </dgm:pt>
    <dgm:pt modelId="{1403D079-A1AF-4C74-A43D-AC81E3DDDE2B}" type="sibTrans" cxnId="{A31F7D38-0BAB-4D0F-A028-4DA673AA3E05}">
      <dgm:prSet/>
      <dgm:spPr/>
      <dgm:t>
        <a:bodyPr/>
        <a:lstStyle/>
        <a:p>
          <a:endParaRPr lang="en-GB"/>
        </a:p>
      </dgm:t>
    </dgm:pt>
    <dgm:pt modelId="{E50653E0-3E6F-4827-B885-7F36C35510BE}">
      <dgm:prSet/>
      <dgm:spPr/>
      <dgm:t>
        <a:bodyPr/>
        <a:lstStyle/>
        <a:p>
          <a:pPr algn="ctr"/>
          <a:r>
            <a:rPr lang="en-GB" dirty="0"/>
            <a:t>You can find out what the requirements are from the </a:t>
          </a:r>
          <a:r>
            <a:rPr lang="en-GB" b="1" dirty="0"/>
            <a:t>relevant regulatory body responsible for your profession</a:t>
          </a:r>
          <a:r>
            <a:rPr lang="en-GB" dirty="0"/>
            <a:t>.  Professional bodies provide advice, support and opportunities to enable you to maintain your CPD. The Chartered Institute of Personnel and Development has more information about CPD, including tools to help you record your CPD. </a:t>
          </a:r>
        </a:p>
      </dgm:t>
    </dgm:pt>
    <dgm:pt modelId="{BF556058-A6AF-4D0D-9C77-2C186235CCF7}" type="parTrans" cxnId="{9D490626-E88E-409F-87E8-8A9A2E3BB04B}">
      <dgm:prSet/>
      <dgm:spPr/>
      <dgm:t>
        <a:bodyPr/>
        <a:lstStyle/>
        <a:p>
          <a:endParaRPr lang="en-GB"/>
        </a:p>
      </dgm:t>
    </dgm:pt>
    <dgm:pt modelId="{708EA63C-C1DD-458A-A021-AD6FF89503A5}" type="sibTrans" cxnId="{9D490626-E88E-409F-87E8-8A9A2E3BB04B}">
      <dgm:prSet/>
      <dgm:spPr/>
      <dgm:t>
        <a:bodyPr/>
        <a:lstStyle/>
        <a:p>
          <a:endParaRPr lang="en-GB"/>
        </a:p>
      </dgm:t>
    </dgm:pt>
    <dgm:pt modelId="{F7CF4B84-B153-4CA0-B6D3-69BF6FD79A8D}" type="pres">
      <dgm:prSet presAssocID="{638C0D43-391A-4C9D-9BDD-DCBE37DE8A24}" presName="outerComposite" presStyleCnt="0">
        <dgm:presLayoutVars>
          <dgm:chMax val="5"/>
          <dgm:dir/>
          <dgm:resizeHandles val="exact"/>
        </dgm:presLayoutVars>
      </dgm:prSet>
      <dgm:spPr/>
    </dgm:pt>
    <dgm:pt modelId="{808462AD-EE3B-48F8-952E-7AF47C413EDA}" type="pres">
      <dgm:prSet presAssocID="{638C0D43-391A-4C9D-9BDD-DCBE37DE8A24}" presName="dummyMaxCanvas" presStyleCnt="0">
        <dgm:presLayoutVars/>
      </dgm:prSet>
      <dgm:spPr/>
    </dgm:pt>
    <dgm:pt modelId="{8A9EBA0D-E60B-4E43-82BF-0FDB0BD6EA75}" type="pres">
      <dgm:prSet presAssocID="{638C0D43-391A-4C9D-9BDD-DCBE37DE8A24}" presName="FourNodes_1" presStyleLbl="node1" presStyleIdx="0" presStyleCnt="4">
        <dgm:presLayoutVars>
          <dgm:bulletEnabled val="1"/>
        </dgm:presLayoutVars>
      </dgm:prSet>
      <dgm:spPr/>
    </dgm:pt>
    <dgm:pt modelId="{AC7D6ECB-4028-4E88-9907-1C8CE756E67B}" type="pres">
      <dgm:prSet presAssocID="{638C0D43-391A-4C9D-9BDD-DCBE37DE8A24}" presName="FourNodes_2" presStyleLbl="node1" presStyleIdx="1" presStyleCnt="4">
        <dgm:presLayoutVars>
          <dgm:bulletEnabled val="1"/>
        </dgm:presLayoutVars>
      </dgm:prSet>
      <dgm:spPr/>
    </dgm:pt>
    <dgm:pt modelId="{67CD50A3-3FA7-4EB8-B868-D96887D6B9BD}" type="pres">
      <dgm:prSet presAssocID="{638C0D43-391A-4C9D-9BDD-DCBE37DE8A24}" presName="FourNodes_3" presStyleLbl="node1" presStyleIdx="2" presStyleCnt="4">
        <dgm:presLayoutVars>
          <dgm:bulletEnabled val="1"/>
        </dgm:presLayoutVars>
      </dgm:prSet>
      <dgm:spPr/>
    </dgm:pt>
    <dgm:pt modelId="{73577CE7-4DC0-494B-A2BC-091B2E953E3D}" type="pres">
      <dgm:prSet presAssocID="{638C0D43-391A-4C9D-9BDD-DCBE37DE8A24}" presName="FourNodes_4" presStyleLbl="node1" presStyleIdx="3" presStyleCnt="4">
        <dgm:presLayoutVars>
          <dgm:bulletEnabled val="1"/>
        </dgm:presLayoutVars>
      </dgm:prSet>
      <dgm:spPr/>
    </dgm:pt>
    <dgm:pt modelId="{374311B6-C816-4B96-946E-B82CB46898E6}" type="pres">
      <dgm:prSet presAssocID="{638C0D43-391A-4C9D-9BDD-DCBE37DE8A24}" presName="FourConn_1-2" presStyleLbl="fgAccFollowNode1" presStyleIdx="0" presStyleCnt="3">
        <dgm:presLayoutVars>
          <dgm:bulletEnabled val="1"/>
        </dgm:presLayoutVars>
      </dgm:prSet>
      <dgm:spPr/>
    </dgm:pt>
    <dgm:pt modelId="{1A8D8C80-11E2-4746-ACD6-033697469773}" type="pres">
      <dgm:prSet presAssocID="{638C0D43-391A-4C9D-9BDD-DCBE37DE8A24}" presName="FourConn_2-3" presStyleLbl="fgAccFollowNode1" presStyleIdx="1" presStyleCnt="3">
        <dgm:presLayoutVars>
          <dgm:bulletEnabled val="1"/>
        </dgm:presLayoutVars>
      </dgm:prSet>
      <dgm:spPr/>
    </dgm:pt>
    <dgm:pt modelId="{2CDF4E07-B82A-49BE-82E0-71C834262D67}" type="pres">
      <dgm:prSet presAssocID="{638C0D43-391A-4C9D-9BDD-DCBE37DE8A24}" presName="FourConn_3-4" presStyleLbl="fgAccFollowNode1" presStyleIdx="2" presStyleCnt="3">
        <dgm:presLayoutVars>
          <dgm:bulletEnabled val="1"/>
        </dgm:presLayoutVars>
      </dgm:prSet>
      <dgm:spPr/>
    </dgm:pt>
    <dgm:pt modelId="{4EA61943-EDAC-42A8-9148-214F7A8D9BA2}" type="pres">
      <dgm:prSet presAssocID="{638C0D43-391A-4C9D-9BDD-DCBE37DE8A24}" presName="FourNodes_1_text" presStyleLbl="node1" presStyleIdx="3" presStyleCnt="4">
        <dgm:presLayoutVars>
          <dgm:bulletEnabled val="1"/>
        </dgm:presLayoutVars>
      </dgm:prSet>
      <dgm:spPr/>
    </dgm:pt>
    <dgm:pt modelId="{3C696ABD-7378-4CDD-A6C6-D1E860765A54}" type="pres">
      <dgm:prSet presAssocID="{638C0D43-391A-4C9D-9BDD-DCBE37DE8A24}" presName="FourNodes_2_text" presStyleLbl="node1" presStyleIdx="3" presStyleCnt="4">
        <dgm:presLayoutVars>
          <dgm:bulletEnabled val="1"/>
        </dgm:presLayoutVars>
      </dgm:prSet>
      <dgm:spPr/>
    </dgm:pt>
    <dgm:pt modelId="{91DCA4E4-8D05-4EAF-B3E6-C579C09DDDA7}" type="pres">
      <dgm:prSet presAssocID="{638C0D43-391A-4C9D-9BDD-DCBE37DE8A24}" presName="FourNodes_3_text" presStyleLbl="node1" presStyleIdx="3" presStyleCnt="4">
        <dgm:presLayoutVars>
          <dgm:bulletEnabled val="1"/>
        </dgm:presLayoutVars>
      </dgm:prSet>
      <dgm:spPr/>
    </dgm:pt>
    <dgm:pt modelId="{28EF2565-5CE4-4865-9C5D-CA0561A13B25}" type="pres">
      <dgm:prSet presAssocID="{638C0D43-391A-4C9D-9BDD-DCBE37DE8A24}" presName="FourNodes_4_text" presStyleLbl="node1" presStyleIdx="3" presStyleCnt="4">
        <dgm:presLayoutVars>
          <dgm:bulletEnabled val="1"/>
        </dgm:presLayoutVars>
      </dgm:prSet>
      <dgm:spPr/>
    </dgm:pt>
  </dgm:ptLst>
  <dgm:cxnLst>
    <dgm:cxn modelId="{D24E0809-4220-493F-B45C-9182927CC729}" type="presOf" srcId="{E50653E0-3E6F-4827-B885-7F36C35510BE}" destId="{73577CE7-4DC0-494B-A2BC-091B2E953E3D}" srcOrd="0" destOrd="0" presId="urn:microsoft.com/office/officeart/2005/8/layout/vProcess5"/>
    <dgm:cxn modelId="{9D490626-E88E-409F-87E8-8A9A2E3BB04B}" srcId="{638C0D43-391A-4C9D-9BDD-DCBE37DE8A24}" destId="{E50653E0-3E6F-4827-B885-7F36C35510BE}" srcOrd="3" destOrd="0" parTransId="{BF556058-A6AF-4D0D-9C77-2C186235CCF7}" sibTransId="{708EA63C-C1DD-458A-A021-AD6FF89503A5}"/>
    <dgm:cxn modelId="{F2D7902C-5149-4536-87CF-FD110B96618A}" type="presOf" srcId="{87DCF361-274E-431E-80D3-FE3BF904D1AE}" destId="{374311B6-C816-4B96-946E-B82CB46898E6}" srcOrd="0" destOrd="0" presId="urn:microsoft.com/office/officeart/2005/8/layout/vProcess5"/>
    <dgm:cxn modelId="{EB09152E-16D3-4D8E-BA5D-75048818023B}" srcId="{638C0D43-391A-4C9D-9BDD-DCBE37DE8A24}" destId="{D77AFC7F-0846-406B-9FE1-2A33A590F46B}" srcOrd="1" destOrd="0" parTransId="{9BB90E9B-F70C-497D-9E82-98AEDCD6B3AE}" sibTransId="{27C5E7B5-AE15-4955-8207-0AFDA568F70A}"/>
    <dgm:cxn modelId="{58A88E30-DDA5-476C-A978-057E67FD6FB5}" type="presOf" srcId="{1403D079-A1AF-4C74-A43D-AC81E3DDDE2B}" destId="{2CDF4E07-B82A-49BE-82E0-71C834262D67}" srcOrd="0" destOrd="0" presId="urn:microsoft.com/office/officeart/2005/8/layout/vProcess5"/>
    <dgm:cxn modelId="{A31F7D38-0BAB-4D0F-A028-4DA673AA3E05}" srcId="{638C0D43-391A-4C9D-9BDD-DCBE37DE8A24}" destId="{7427992B-9C4C-4EA9-8E1F-3A7C7E0D5A46}" srcOrd="2" destOrd="0" parTransId="{F07E798C-59E5-4774-904C-B93AE6D83D86}" sibTransId="{1403D079-A1AF-4C74-A43D-AC81E3DDDE2B}"/>
    <dgm:cxn modelId="{70BB0A40-5B49-4018-AB7B-2F0AF34D63DB}" type="presOf" srcId="{638C0D43-391A-4C9D-9BDD-DCBE37DE8A24}" destId="{F7CF4B84-B153-4CA0-B6D3-69BF6FD79A8D}" srcOrd="0" destOrd="0" presId="urn:microsoft.com/office/officeart/2005/8/layout/vProcess5"/>
    <dgm:cxn modelId="{B0B42E57-1E85-4CC9-9B4F-6975D3D89C1B}" type="presOf" srcId="{A0AF30DF-D18A-4C9B-9EEA-C042A811A92F}" destId="{4EA61943-EDAC-42A8-9148-214F7A8D9BA2}" srcOrd="1" destOrd="0" presId="urn:microsoft.com/office/officeart/2005/8/layout/vProcess5"/>
    <dgm:cxn modelId="{703E7B79-FB46-4412-91EC-3A649C0AA874}" type="presOf" srcId="{D77AFC7F-0846-406B-9FE1-2A33A590F46B}" destId="{AC7D6ECB-4028-4E88-9907-1C8CE756E67B}" srcOrd="0" destOrd="0" presId="urn:microsoft.com/office/officeart/2005/8/layout/vProcess5"/>
    <dgm:cxn modelId="{FBC15A7C-70F0-4998-B62F-2B2E7F015C3A}" type="presOf" srcId="{A0AF30DF-D18A-4C9B-9EEA-C042A811A92F}" destId="{8A9EBA0D-E60B-4E43-82BF-0FDB0BD6EA75}" srcOrd="0" destOrd="0" presId="urn:microsoft.com/office/officeart/2005/8/layout/vProcess5"/>
    <dgm:cxn modelId="{FB79A688-783B-4682-8C78-560293BFBAB5}" type="presOf" srcId="{27C5E7B5-AE15-4955-8207-0AFDA568F70A}" destId="{1A8D8C80-11E2-4746-ACD6-033697469773}" srcOrd="0" destOrd="0" presId="urn:microsoft.com/office/officeart/2005/8/layout/vProcess5"/>
    <dgm:cxn modelId="{485F5897-CCD9-4476-9420-591227C87EF8}" type="presOf" srcId="{D77AFC7F-0846-406B-9FE1-2A33A590F46B}" destId="{3C696ABD-7378-4CDD-A6C6-D1E860765A54}" srcOrd="1" destOrd="0" presId="urn:microsoft.com/office/officeart/2005/8/layout/vProcess5"/>
    <dgm:cxn modelId="{EE24CEBC-6DCF-4956-B56D-091F8CCC694C}" srcId="{638C0D43-391A-4C9D-9BDD-DCBE37DE8A24}" destId="{A0AF30DF-D18A-4C9B-9EEA-C042A811A92F}" srcOrd="0" destOrd="0" parTransId="{49F823F9-EF72-417F-BA85-4B1FAC644927}" sibTransId="{87DCF361-274E-431E-80D3-FE3BF904D1AE}"/>
    <dgm:cxn modelId="{A69A55E4-0000-4591-805E-6DAFEB9BBEA9}" type="presOf" srcId="{7427992B-9C4C-4EA9-8E1F-3A7C7E0D5A46}" destId="{91DCA4E4-8D05-4EAF-B3E6-C579C09DDDA7}" srcOrd="1" destOrd="0" presId="urn:microsoft.com/office/officeart/2005/8/layout/vProcess5"/>
    <dgm:cxn modelId="{740B84F4-8CC8-489D-98F7-2C8272D085B4}" type="presOf" srcId="{7427992B-9C4C-4EA9-8E1F-3A7C7E0D5A46}" destId="{67CD50A3-3FA7-4EB8-B868-D96887D6B9BD}" srcOrd="0" destOrd="0" presId="urn:microsoft.com/office/officeart/2005/8/layout/vProcess5"/>
    <dgm:cxn modelId="{B8F671FC-F669-499A-92C8-BDBB0DFD86F1}" type="presOf" srcId="{E50653E0-3E6F-4827-B885-7F36C35510BE}" destId="{28EF2565-5CE4-4865-9C5D-CA0561A13B25}" srcOrd="1" destOrd="0" presId="urn:microsoft.com/office/officeart/2005/8/layout/vProcess5"/>
    <dgm:cxn modelId="{7379CAAD-AB4E-444E-B5DE-A759438FDAD4}" type="presParOf" srcId="{F7CF4B84-B153-4CA0-B6D3-69BF6FD79A8D}" destId="{808462AD-EE3B-48F8-952E-7AF47C413EDA}" srcOrd="0" destOrd="0" presId="urn:microsoft.com/office/officeart/2005/8/layout/vProcess5"/>
    <dgm:cxn modelId="{A477C582-B313-4061-9ECA-925B6ADB3049}" type="presParOf" srcId="{F7CF4B84-B153-4CA0-B6D3-69BF6FD79A8D}" destId="{8A9EBA0D-E60B-4E43-82BF-0FDB0BD6EA75}" srcOrd="1" destOrd="0" presId="urn:microsoft.com/office/officeart/2005/8/layout/vProcess5"/>
    <dgm:cxn modelId="{F473EB1F-AF89-499B-B516-45D7E260EE35}" type="presParOf" srcId="{F7CF4B84-B153-4CA0-B6D3-69BF6FD79A8D}" destId="{AC7D6ECB-4028-4E88-9907-1C8CE756E67B}" srcOrd="2" destOrd="0" presId="urn:microsoft.com/office/officeart/2005/8/layout/vProcess5"/>
    <dgm:cxn modelId="{7D638BEB-2E5A-4D88-911B-C88A89BA3A33}" type="presParOf" srcId="{F7CF4B84-B153-4CA0-B6D3-69BF6FD79A8D}" destId="{67CD50A3-3FA7-4EB8-B868-D96887D6B9BD}" srcOrd="3" destOrd="0" presId="urn:microsoft.com/office/officeart/2005/8/layout/vProcess5"/>
    <dgm:cxn modelId="{05C624F5-5E11-4A11-91BF-9480EE804C30}" type="presParOf" srcId="{F7CF4B84-B153-4CA0-B6D3-69BF6FD79A8D}" destId="{73577CE7-4DC0-494B-A2BC-091B2E953E3D}" srcOrd="4" destOrd="0" presId="urn:microsoft.com/office/officeart/2005/8/layout/vProcess5"/>
    <dgm:cxn modelId="{666095B1-0062-4B98-A44A-5C639D4AE40C}" type="presParOf" srcId="{F7CF4B84-B153-4CA0-B6D3-69BF6FD79A8D}" destId="{374311B6-C816-4B96-946E-B82CB46898E6}" srcOrd="5" destOrd="0" presId="urn:microsoft.com/office/officeart/2005/8/layout/vProcess5"/>
    <dgm:cxn modelId="{BFC4171C-4DD8-4B88-A5AA-ADF0CA36C2A0}" type="presParOf" srcId="{F7CF4B84-B153-4CA0-B6D3-69BF6FD79A8D}" destId="{1A8D8C80-11E2-4746-ACD6-033697469773}" srcOrd="6" destOrd="0" presId="urn:microsoft.com/office/officeart/2005/8/layout/vProcess5"/>
    <dgm:cxn modelId="{96BF614A-6B05-4377-A922-047F5DE2E972}" type="presParOf" srcId="{F7CF4B84-B153-4CA0-B6D3-69BF6FD79A8D}" destId="{2CDF4E07-B82A-49BE-82E0-71C834262D67}" srcOrd="7" destOrd="0" presId="urn:microsoft.com/office/officeart/2005/8/layout/vProcess5"/>
    <dgm:cxn modelId="{6535731E-EA9B-46E3-95B2-1B8697B5FE0C}" type="presParOf" srcId="{F7CF4B84-B153-4CA0-B6D3-69BF6FD79A8D}" destId="{4EA61943-EDAC-42A8-9148-214F7A8D9BA2}" srcOrd="8" destOrd="0" presId="urn:microsoft.com/office/officeart/2005/8/layout/vProcess5"/>
    <dgm:cxn modelId="{DFC08F4B-68C3-4C43-8544-8E4237875C01}" type="presParOf" srcId="{F7CF4B84-B153-4CA0-B6D3-69BF6FD79A8D}" destId="{3C696ABD-7378-4CDD-A6C6-D1E860765A54}" srcOrd="9" destOrd="0" presId="urn:microsoft.com/office/officeart/2005/8/layout/vProcess5"/>
    <dgm:cxn modelId="{0CC2DE50-D2CA-47A6-8B02-02CBF295E7A4}" type="presParOf" srcId="{F7CF4B84-B153-4CA0-B6D3-69BF6FD79A8D}" destId="{91DCA4E4-8D05-4EAF-B3E6-C579C09DDDA7}" srcOrd="10" destOrd="0" presId="urn:microsoft.com/office/officeart/2005/8/layout/vProcess5"/>
    <dgm:cxn modelId="{AD949741-4395-4F55-B204-CDFE444B6EB1}" type="presParOf" srcId="{F7CF4B84-B153-4CA0-B6D3-69BF6FD79A8D}" destId="{28EF2565-5CE4-4865-9C5D-CA0561A13B2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63F14D1-688E-42C5-AEC3-23A6FF1CD09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BBA5B0A4-28A9-4F93-9992-2B6A6892022D}">
      <dgm:prSet custT="1"/>
      <dgm:spPr/>
      <dgm:t>
        <a:bodyPr/>
        <a:lstStyle/>
        <a:p>
          <a:pPr algn="l"/>
          <a:r>
            <a:rPr lang="en-GB" sz="900" b="1" dirty="0">
              <a:latin typeface="Arial" panose="020B0604020202020204" pitchFamily="34" charset="0"/>
              <a:cs typeface="Arial" panose="020B0604020202020204" pitchFamily="34" charset="0"/>
            </a:rPr>
            <a:t>Clinic/practice supervision:</a:t>
          </a:r>
        </a:p>
        <a:p>
          <a:pPr algn="l"/>
          <a:r>
            <a:rPr lang="en-GB" sz="900" dirty="0">
              <a:latin typeface="Arial" panose="020B0604020202020204" pitchFamily="34" charset="0"/>
              <a:cs typeface="Arial" panose="020B0604020202020204" pitchFamily="34" charset="0"/>
            </a:rPr>
            <a:t>Day-to-day support provided by a named/duty senior/more experienced clinician for issues arising in the practice</a:t>
          </a:r>
        </a:p>
      </dgm:t>
    </dgm:pt>
    <dgm:pt modelId="{0DFBDC39-C167-4640-978B-D6B23F7997AF}" type="parTrans" cxnId="{C692754C-4C09-4A49-A781-CF646181623E}">
      <dgm:prSet/>
      <dgm:spPr/>
      <dgm:t>
        <a:bodyPr/>
        <a:lstStyle/>
        <a:p>
          <a:endParaRPr lang="en-GB"/>
        </a:p>
      </dgm:t>
    </dgm:pt>
    <dgm:pt modelId="{FF339E1C-FE4D-44FE-8E4C-697A785EFFC0}" type="sibTrans" cxnId="{C692754C-4C09-4A49-A781-CF646181623E}">
      <dgm:prSet/>
      <dgm:spPr/>
      <dgm:t>
        <a:bodyPr/>
        <a:lstStyle/>
        <a:p>
          <a:endParaRPr lang="en-GB"/>
        </a:p>
      </dgm:t>
    </dgm:pt>
    <dgm:pt modelId="{ABE36F09-E3E5-455B-941C-FC321050E440}">
      <dgm:prSet custT="1"/>
      <dgm:spPr/>
      <dgm:t>
        <a:bodyPr/>
        <a:lstStyle/>
        <a:p>
          <a:pPr algn="l"/>
          <a:r>
            <a:rPr lang="en-GB" sz="900" b="1" dirty="0">
              <a:latin typeface="Arial" panose="020B0604020202020204" pitchFamily="34" charset="0"/>
              <a:cs typeface="Arial" panose="020B0604020202020204" pitchFamily="34" charset="0"/>
            </a:rPr>
            <a:t>Educational supervision:</a:t>
          </a:r>
        </a:p>
        <a:p>
          <a:pPr algn="l"/>
          <a:r>
            <a:rPr lang="en-GB" sz="900" dirty="0">
              <a:latin typeface="Arial" panose="020B0604020202020204" pitchFamily="34" charset="0"/>
              <a:cs typeface="Arial" panose="020B0604020202020204" pitchFamily="34" charset="0"/>
            </a:rPr>
            <a:t>Supports learning and enables learners to achieve proficiency.</a:t>
          </a:r>
        </a:p>
      </dgm:t>
    </dgm:pt>
    <dgm:pt modelId="{0A0EA8D7-B251-4234-8A1A-F81340EF501D}" type="parTrans" cxnId="{B479DDAF-0BB7-4EF6-9ED0-694175ABA238}">
      <dgm:prSet/>
      <dgm:spPr/>
      <dgm:t>
        <a:bodyPr/>
        <a:lstStyle/>
        <a:p>
          <a:endParaRPr lang="en-GB"/>
        </a:p>
      </dgm:t>
    </dgm:pt>
    <dgm:pt modelId="{AA7A9804-A16F-4D7C-93A5-F113FEC2CC21}" type="sibTrans" cxnId="{B479DDAF-0BB7-4EF6-9ED0-694175ABA238}">
      <dgm:prSet/>
      <dgm:spPr/>
      <dgm:t>
        <a:bodyPr/>
        <a:lstStyle/>
        <a:p>
          <a:endParaRPr lang="en-GB"/>
        </a:p>
      </dgm:t>
    </dgm:pt>
    <dgm:pt modelId="{9BB322ED-DED0-439E-B643-C509BCADA954}">
      <dgm:prSet custT="1"/>
      <dgm:spPr/>
      <dgm:t>
        <a:bodyPr/>
        <a:lstStyle/>
        <a:p>
          <a:pPr algn="l"/>
          <a:endParaRPr lang="en-GB" sz="900" b="1" dirty="0">
            <a:latin typeface="Arial" panose="020B0604020202020204" pitchFamily="34" charset="0"/>
            <a:cs typeface="Arial" panose="020B0604020202020204" pitchFamily="34" charset="0"/>
          </a:endParaRPr>
        </a:p>
        <a:p>
          <a:pPr algn="l"/>
          <a:r>
            <a:rPr lang="en-GB" sz="900" b="1" dirty="0">
              <a:latin typeface="Arial" panose="020B0604020202020204" pitchFamily="34" charset="0"/>
              <a:cs typeface="Arial" panose="020B0604020202020204" pitchFamily="34" charset="0"/>
            </a:rPr>
            <a:t>Clinical/professional supervision:</a:t>
          </a:r>
        </a:p>
        <a:p>
          <a:pPr algn="l"/>
          <a:r>
            <a:rPr lang="en-GB" sz="900" dirty="0">
              <a:latin typeface="Arial" panose="020B0604020202020204" pitchFamily="34" charset="0"/>
              <a:cs typeface="Arial" panose="020B0604020202020204" pitchFamily="34" charset="0"/>
            </a:rPr>
            <a:t>Regular support from a named senior/experienced clinician/practitioner to promote high clinical standards and develop professional expertise.</a:t>
          </a:r>
        </a:p>
      </dgm:t>
    </dgm:pt>
    <dgm:pt modelId="{7229E75A-3618-4CBE-A6D5-524EF273E0FB}" type="parTrans" cxnId="{01BAED46-26CA-4BCA-B5D1-2B7859384F86}">
      <dgm:prSet/>
      <dgm:spPr/>
      <dgm:t>
        <a:bodyPr/>
        <a:lstStyle/>
        <a:p>
          <a:endParaRPr lang="en-GB"/>
        </a:p>
      </dgm:t>
    </dgm:pt>
    <dgm:pt modelId="{E6167798-B9A2-4204-BBD9-17E8901E43F8}" type="sibTrans" cxnId="{01BAED46-26CA-4BCA-B5D1-2B7859384F86}">
      <dgm:prSet/>
      <dgm:spPr/>
      <dgm:t>
        <a:bodyPr/>
        <a:lstStyle/>
        <a:p>
          <a:endParaRPr lang="en-GB"/>
        </a:p>
      </dgm:t>
    </dgm:pt>
    <dgm:pt modelId="{7F9F8961-7F2C-46C9-ABE8-B20D182F1A3C}">
      <dgm:prSet/>
      <dgm:spPr/>
      <dgm:t>
        <a:bodyPr/>
        <a:lstStyle/>
        <a:p>
          <a:pPr algn="l"/>
          <a:endParaRPr lang="en-GB" sz="700" dirty="0"/>
        </a:p>
      </dgm:t>
    </dgm:pt>
    <dgm:pt modelId="{7D21E7E5-5061-4260-8648-FBA2BE834DCD}" type="parTrans" cxnId="{CF96DA75-3FB7-4443-92C7-0A54654516BC}">
      <dgm:prSet/>
      <dgm:spPr/>
      <dgm:t>
        <a:bodyPr/>
        <a:lstStyle/>
        <a:p>
          <a:endParaRPr lang="en-GB"/>
        </a:p>
      </dgm:t>
    </dgm:pt>
    <dgm:pt modelId="{6E651DFE-F233-455D-B70C-B5D5860C4055}" type="sibTrans" cxnId="{CF96DA75-3FB7-4443-92C7-0A54654516BC}">
      <dgm:prSet/>
      <dgm:spPr/>
      <dgm:t>
        <a:bodyPr/>
        <a:lstStyle/>
        <a:p>
          <a:endParaRPr lang="en-GB"/>
        </a:p>
      </dgm:t>
    </dgm:pt>
    <dgm:pt modelId="{A6F3AD00-A464-47CC-A313-4CCA7AACB6D2}" type="pres">
      <dgm:prSet presAssocID="{A63F14D1-688E-42C5-AEC3-23A6FF1CD09A}" presName="linearFlow" presStyleCnt="0">
        <dgm:presLayoutVars>
          <dgm:dir/>
          <dgm:resizeHandles val="exact"/>
        </dgm:presLayoutVars>
      </dgm:prSet>
      <dgm:spPr/>
    </dgm:pt>
    <dgm:pt modelId="{6DB8190C-EE45-48FE-BCCA-5F5A8D179413}" type="pres">
      <dgm:prSet presAssocID="{BBA5B0A4-28A9-4F93-9992-2B6A6892022D}" presName="composite" presStyleCnt="0"/>
      <dgm:spPr/>
    </dgm:pt>
    <dgm:pt modelId="{B564724C-D0EC-4A1A-9745-B37965F99AC4}" type="pres">
      <dgm:prSet presAssocID="{BBA5B0A4-28A9-4F93-9992-2B6A6892022D}" presName="imgShp" presStyleLbl="fgImgPlace1" presStyleIdx="0" presStyleCnt="3"/>
      <dgm:spPr>
        <a:blipFill dpi="0" rotWithShape="1">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Home outline"/>
        </a:ext>
      </dgm:extLst>
    </dgm:pt>
    <dgm:pt modelId="{B49015CB-B928-4C98-9A1C-44B32102BDAB}" type="pres">
      <dgm:prSet presAssocID="{BBA5B0A4-28A9-4F93-9992-2B6A6892022D}" presName="txShp" presStyleLbl="node1" presStyleIdx="0" presStyleCnt="3">
        <dgm:presLayoutVars>
          <dgm:bulletEnabled val="1"/>
        </dgm:presLayoutVars>
      </dgm:prSet>
      <dgm:spPr/>
    </dgm:pt>
    <dgm:pt modelId="{A0C1BC2F-779D-4C59-94B8-EB6878CC38BC}" type="pres">
      <dgm:prSet presAssocID="{FF339E1C-FE4D-44FE-8E4C-697A785EFFC0}" presName="spacing" presStyleCnt="0"/>
      <dgm:spPr/>
    </dgm:pt>
    <dgm:pt modelId="{6EC6DD9D-B793-451B-935E-6D4A145D5083}" type="pres">
      <dgm:prSet presAssocID="{9BB322ED-DED0-439E-B643-C509BCADA954}" presName="composite" presStyleCnt="0"/>
      <dgm:spPr/>
    </dgm:pt>
    <dgm:pt modelId="{702A615A-6711-4887-9C96-7A383D13C3AC}" type="pres">
      <dgm:prSet presAssocID="{9BB322ED-DED0-439E-B643-C509BCADA954}" presName="imgShp" presStyleLbl="fgImgPlace1" presStyleIdx="1" presStyleCnt="3"/>
      <dgm:spPr>
        <a:blipFill dpi="0" rotWithShape="1">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Doctor female outline"/>
        </a:ext>
      </dgm:extLst>
    </dgm:pt>
    <dgm:pt modelId="{0DAA521A-8712-4A10-AAC1-AB651B085051}" type="pres">
      <dgm:prSet presAssocID="{9BB322ED-DED0-439E-B643-C509BCADA954}" presName="txShp" presStyleLbl="node1" presStyleIdx="1" presStyleCnt="3">
        <dgm:presLayoutVars>
          <dgm:bulletEnabled val="1"/>
        </dgm:presLayoutVars>
      </dgm:prSet>
      <dgm:spPr/>
    </dgm:pt>
    <dgm:pt modelId="{435D9B22-4E2C-49C8-BE8B-53ACB2B83038}" type="pres">
      <dgm:prSet presAssocID="{E6167798-B9A2-4204-BBD9-17E8901E43F8}" presName="spacing" presStyleCnt="0"/>
      <dgm:spPr/>
    </dgm:pt>
    <dgm:pt modelId="{25638F4C-E77B-400F-827E-01FC53EADD4D}" type="pres">
      <dgm:prSet presAssocID="{ABE36F09-E3E5-455B-941C-FC321050E440}" presName="composite" presStyleCnt="0"/>
      <dgm:spPr/>
    </dgm:pt>
    <dgm:pt modelId="{D89D01CF-19A1-4590-BA33-F75252A35124}" type="pres">
      <dgm:prSet presAssocID="{ABE36F09-E3E5-455B-941C-FC321050E440}" presName="imgShp" presStyleLbl="fgImgPlace1" presStyleIdx="2" presStyleCnt="3"/>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Open book outline"/>
        </a:ext>
      </dgm:extLst>
    </dgm:pt>
    <dgm:pt modelId="{FE27CF96-0C75-41ED-B543-48D22849F566}" type="pres">
      <dgm:prSet presAssocID="{ABE36F09-E3E5-455B-941C-FC321050E440}" presName="txShp" presStyleLbl="node1" presStyleIdx="2" presStyleCnt="3">
        <dgm:presLayoutVars>
          <dgm:bulletEnabled val="1"/>
        </dgm:presLayoutVars>
      </dgm:prSet>
      <dgm:spPr/>
    </dgm:pt>
  </dgm:ptLst>
  <dgm:cxnLst>
    <dgm:cxn modelId="{6EE2EC37-6E02-447E-AF13-363247FE6F42}" type="presOf" srcId="{7F9F8961-7F2C-46C9-ABE8-B20D182F1A3C}" destId="{0DAA521A-8712-4A10-AAC1-AB651B085051}" srcOrd="0" destOrd="1" presId="urn:microsoft.com/office/officeart/2005/8/layout/vList3"/>
    <dgm:cxn modelId="{01BAED46-26CA-4BCA-B5D1-2B7859384F86}" srcId="{A63F14D1-688E-42C5-AEC3-23A6FF1CD09A}" destId="{9BB322ED-DED0-439E-B643-C509BCADA954}" srcOrd="1" destOrd="0" parTransId="{7229E75A-3618-4CBE-A6D5-524EF273E0FB}" sibTransId="{E6167798-B9A2-4204-BBD9-17E8901E43F8}"/>
    <dgm:cxn modelId="{3B4E126A-8099-4D3E-9018-A791B0A59E1D}" type="presOf" srcId="{9BB322ED-DED0-439E-B643-C509BCADA954}" destId="{0DAA521A-8712-4A10-AAC1-AB651B085051}" srcOrd="0" destOrd="0" presId="urn:microsoft.com/office/officeart/2005/8/layout/vList3"/>
    <dgm:cxn modelId="{C692754C-4C09-4A49-A781-CF646181623E}" srcId="{A63F14D1-688E-42C5-AEC3-23A6FF1CD09A}" destId="{BBA5B0A4-28A9-4F93-9992-2B6A6892022D}" srcOrd="0" destOrd="0" parTransId="{0DFBDC39-C167-4640-978B-D6B23F7997AF}" sibTransId="{FF339E1C-FE4D-44FE-8E4C-697A785EFFC0}"/>
    <dgm:cxn modelId="{8622B273-F13D-43AE-9D0B-32E008703F82}" type="presOf" srcId="{BBA5B0A4-28A9-4F93-9992-2B6A6892022D}" destId="{B49015CB-B928-4C98-9A1C-44B32102BDAB}" srcOrd="0" destOrd="0" presId="urn:microsoft.com/office/officeart/2005/8/layout/vList3"/>
    <dgm:cxn modelId="{CF96DA75-3FB7-4443-92C7-0A54654516BC}" srcId="{9BB322ED-DED0-439E-B643-C509BCADA954}" destId="{7F9F8961-7F2C-46C9-ABE8-B20D182F1A3C}" srcOrd="0" destOrd="0" parTransId="{7D21E7E5-5061-4260-8648-FBA2BE834DCD}" sibTransId="{6E651DFE-F233-455D-B70C-B5D5860C4055}"/>
    <dgm:cxn modelId="{B479DDAF-0BB7-4EF6-9ED0-694175ABA238}" srcId="{A63F14D1-688E-42C5-AEC3-23A6FF1CD09A}" destId="{ABE36F09-E3E5-455B-941C-FC321050E440}" srcOrd="2" destOrd="0" parTransId="{0A0EA8D7-B251-4234-8A1A-F81340EF501D}" sibTransId="{AA7A9804-A16F-4D7C-93A5-F113FEC2CC21}"/>
    <dgm:cxn modelId="{DD4862C5-A3BD-4BB9-BBB1-3924723C3864}" type="presOf" srcId="{A63F14D1-688E-42C5-AEC3-23A6FF1CD09A}" destId="{A6F3AD00-A464-47CC-A313-4CCA7AACB6D2}" srcOrd="0" destOrd="0" presId="urn:microsoft.com/office/officeart/2005/8/layout/vList3"/>
    <dgm:cxn modelId="{2B1066FB-1672-4108-9254-7D87D0AF1326}" type="presOf" srcId="{ABE36F09-E3E5-455B-941C-FC321050E440}" destId="{FE27CF96-0C75-41ED-B543-48D22849F566}" srcOrd="0" destOrd="0" presId="urn:microsoft.com/office/officeart/2005/8/layout/vList3"/>
    <dgm:cxn modelId="{375BD6FF-06C9-4841-8196-87CE06B87B03}" type="presParOf" srcId="{A6F3AD00-A464-47CC-A313-4CCA7AACB6D2}" destId="{6DB8190C-EE45-48FE-BCCA-5F5A8D179413}" srcOrd="0" destOrd="0" presId="urn:microsoft.com/office/officeart/2005/8/layout/vList3"/>
    <dgm:cxn modelId="{0451C5E5-17E0-4A26-97FE-97F124B3916B}" type="presParOf" srcId="{6DB8190C-EE45-48FE-BCCA-5F5A8D179413}" destId="{B564724C-D0EC-4A1A-9745-B37965F99AC4}" srcOrd="0" destOrd="0" presId="urn:microsoft.com/office/officeart/2005/8/layout/vList3"/>
    <dgm:cxn modelId="{2A5A2403-7446-4000-822A-774EB2963A33}" type="presParOf" srcId="{6DB8190C-EE45-48FE-BCCA-5F5A8D179413}" destId="{B49015CB-B928-4C98-9A1C-44B32102BDAB}" srcOrd="1" destOrd="0" presId="urn:microsoft.com/office/officeart/2005/8/layout/vList3"/>
    <dgm:cxn modelId="{3CADE07F-3693-4403-AA82-7470D76693E8}" type="presParOf" srcId="{A6F3AD00-A464-47CC-A313-4CCA7AACB6D2}" destId="{A0C1BC2F-779D-4C59-94B8-EB6878CC38BC}" srcOrd="1" destOrd="0" presId="urn:microsoft.com/office/officeart/2005/8/layout/vList3"/>
    <dgm:cxn modelId="{36C90117-8824-4DDD-A8BC-F1EFBD91ED3E}" type="presParOf" srcId="{A6F3AD00-A464-47CC-A313-4CCA7AACB6D2}" destId="{6EC6DD9D-B793-451B-935E-6D4A145D5083}" srcOrd="2" destOrd="0" presId="urn:microsoft.com/office/officeart/2005/8/layout/vList3"/>
    <dgm:cxn modelId="{4AB312A2-9E8C-4F02-89C7-95F3BA2BCD15}" type="presParOf" srcId="{6EC6DD9D-B793-451B-935E-6D4A145D5083}" destId="{702A615A-6711-4887-9C96-7A383D13C3AC}" srcOrd="0" destOrd="0" presId="urn:microsoft.com/office/officeart/2005/8/layout/vList3"/>
    <dgm:cxn modelId="{3B3B38F5-85F5-4647-B015-3D9CFFA2A650}" type="presParOf" srcId="{6EC6DD9D-B793-451B-935E-6D4A145D5083}" destId="{0DAA521A-8712-4A10-AAC1-AB651B085051}" srcOrd="1" destOrd="0" presId="urn:microsoft.com/office/officeart/2005/8/layout/vList3"/>
    <dgm:cxn modelId="{FAD289CC-B525-44A8-8813-EB7014382A55}" type="presParOf" srcId="{A6F3AD00-A464-47CC-A313-4CCA7AACB6D2}" destId="{435D9B22-4E2C-49C8-BE8B-53ACB2B83038}" srcOrd="3" destOrd="0" presId="urn:microsoft.com/office/officeart/2005/8/layout/vList3"/>
    <dgm:cxn modelId="{B1997343-A52D-4116-97B3-E82269A4532F}" type="presParOf" srcId="{A6F3AD00-A464-47CC-A313-4CCA7AACB6D2}" destId="{25638F4C-E77B-400F-827E-01FC53EADD4D}" srcOrd="4" destOrd="0" presId="urn:microsoft.com/office/officeart/2005/8/layout/vList3"/>
    <dgm:cxn modelId="{573CD4EF-23FA-4182-9EA5-7EE1DC1E6B3A}" type="presParOf" srcId="{25638F4C-E77B-400F-827E-01FC53EADD4D}" destId="{D89D01CF-19A1-4590-BA33-F75252A35124}" srcOrd="0" destOrd="0" presId="urn:microsoft.com/office/officeart/2005/8/layout/vList3"/>
    <dgm:cxn modelId="{502353A1-1272-4A5C-9EF0-91B83AFA7FE4}" type="presParOf" srcId="{25638F4C-E77B-400F-827E-01FC53EADD4D}" destId="{FE27CF96-0C75-41ED-B543-48D22849F566}"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DBCBBB-5BC4-43C1-9E0A-51E82E1ED6BA}">
      <dsp:nvSpPr>
        <dsp:cNvPr id="0" name=""/>
        <dsp:cNvSpPr/>
      </dsp:nvSpPr>
      <dsp:spPr>
        <a:xfrm>
          <a:off x="6594379" y="827932"/>
          <a:ext cx="2193171" cy="219357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3F4B57-71D7-4C04-941C-02896E817B90}">
      <dsp:nvSpPr>
        <dsp:cNvPr id="0" name=""/>
        <dsp:cNvSpPr/>
      </dsp:nvSpPr>
      <dsp:spPr>
        <a:xfrm>
          <a:off x="6667199" y="901064"/>
          <a:ext cx="2047531" cy="2047313"/>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0" i="0" kern="1200" dirty="0"/>
            <a:t>They have access to a range of information, resources, apps and contacts within </a:t>
          </a:r>
          <a:r>
            <a:rPr lang="en-GB" sz="1100" b="1" i="0" kern="1200" dirty="0"/>
            <a:t>national and local networks who can offer practical guidance, support and advice </a:t>
          </a:r>
          <a:endParaRPr lang="en-GB" sz="1100" b="1" kern="1200" dirty="0"/>
        </a:p>
      </dsp:txBody>
      <dsp:txXfrm>
        <a:off x="6959908" y="1193592"/>
        <a:ext cx="1462114" cy="1462256"/>
      </dsp:txXfrm>
    </dsp:sp>
    <dsp:sp modelId="{ED2630AF-5CC4-4143-9A0A-BEEF377B5A7A}">
      <dsp:nvSpPr>
        <dsp:cNvPr id="0" name=""/>
        <dsp:cNvSpPr/>
      </dsp:nvSpPr>
      <dsp:spPr>
        <a:xfrm rot="2700000">
          <a:off x="4330315" y="830583"/>
          <a:ext cx="2187889" cy="2187889"/>
        </a:xfrm>
        <a:prstGeom prst="teardrop">
          <a:avLst>
            <a:gd name="adj" fmla="val 1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11C4A5-79A9-49B1-B678-09CCAB943283}">
      <dsp:nvSpPr>
        <dsp:cNvPr id="0" name=""/>
        <dsp:cNvSpPr/>
      </dsp:nvSpPr>
      <dsp:spPr>
        <a:xfrm>
          <a:off x="4400494" y="901064"/>
          <a:ext cx="2047531" cy="2047313"/>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0" i="0" kern="1200" dirty="0"/>
            <a:t>Training Hubs bring together </a:t>
          </a:r>
          <a:r>
            <a:rPr lang="en-GB" sz="1100" b="1" i="0" kern="1200" dirty="0"/>
            <a:t>education and training resources </a:t>
          </a:r>
          <a:r>
            <a:rPr lang="en-GB" sz="1100" b="0" i="0" kern="1200" dirty="0"/>
            <a:t>from NHS organisations, community providers as well as local authorities. </a:t>
          </a:r>
          <a:endParaRPr lang="en-GB" sz="1100" kern="1200" dirty="0"/>
        </a:p>
      </dsp:txBody>
      <dsp:txXfrm>
        <a:off x="4693202" y="1193592"/>
        <a:ext cx="1462114" cy="1462256"/>
      </dsp:txXfrm>
    </dsp:sp>
    <dsp:sp modelId="{89029B1B-D199-41F3-B4F6-7AE396C01043}">
      <dsp:nvSpPr>
        <dsp:cNvPr id="0" name=""/>
        <dsp:cNvSpPr/>
      </dsp:nvSpPr>
      <dsp:spPr>
        <a:xfrm rot="2700000">
          <a:off x="2063609" y="830583"/>
          <a:ext cx="2187889" cy="2187889"/>
        </a:xfrm>
        <a:prstGeom prst="teardrop">
          <a:avLst>
            <a:gd name="adj" fmla="val 1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CDFA18-6FE9-47A8-ADCF-4C0603EC7104}">
      <dsp:nvSpPr>
        <dsp:cNvPr id="0" name=""/>
        <dsp:cNvSpPr/>
      </dsp:nvSpPr>
      <dsp:spPr>
        <a:xfrm>
          <a:off x="2133788" y="901064"/>
          <a:ext cx="2047531" cy="2047313"/>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0" i="0" kern="1200" dirty="0"/>
            <a:t>Think of Training Hubs as your ‘go to’ place for any </a:t>
          </a:r>
          <a:r>
            <a:rPr lang="en-GB" sz="1100" b="1" i="0" kern="1200" dirty="0"/>
            <a:t>information about primary care workforce, education and development </a:t>
          </a:r>
          <a:endParaRPr lang="en-GB" sz="1100" b="1" kern="1200" dirty="0"/>
        </a:p>
      </dsp:txBody>
      <dsp:txXfrm>
        <a:off x="2426496" y="1193592"/>
        <a:ext cx="1462114" cy="14622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A57BF3-52D0-45E3-8F21-41D8B1A59633}">
      <dsp:nvSpPr>
        <dsp:cNvPr id="0" name=""/>
        <dsp:cNvSpPr/>
      </dsp:nvSpPr>
      <dsp:spPr>
        <a:xfrm rot="10800000">
          <a:off x="1621803" y="799"/>
          <a:ext cx="5333333" cy="111378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146" tIns="57150" rIns="106680" bIns="57150" numCol="1" spcCol="1270" anchor="ctr" anchorCtr="0">
          <a:noAutofit/>
        </a:bodyPr>
        <a:lstStyle/>
        <a:p>
          <a:pPr marL="0" lvl="0" indent="0" algn="ctr" defTabSz="666750">
            <a:lnSpc>
              <a:spcPct val="90000"/>
            </a:lnSpc>
            <a:spcBef>
              <a:spcPct val="0"/>
            </a:spcBef>
            <a:spcAft>
              <a:spcPct val="35000"/>
            </a:spcAft>
            <a:buNone/>
          </a:pPr>
          <a:r>
            <a:rPr lang="en-GB" sz="1500" kern="1200" dirty="0"/>
            <a:t>An effective induction process makes staff feel welcome and helps them settle into their role more quickly.</a:t>
          </a:r>
        </a:p>
      </dsp:txBody>
      <dsp:txXfrm rot="10800000">
        <a:off x="1900248" y="799"/>
        <a:ext cx="5054888" cy="1113780"/>
      </dsp:txXfrm>
    </dsp:sp>
    <dsp:sp modelId="{790DD2D9-D410-4FF9-81F9-EFC19149E356}">
      <dsp:nvSpPr>
        <dsp:cNvPr id="0" name=""/>
        <dsp:cNvSpPr/>
      </dsp:nvSpPr>
      <dsp:spPr>
        <a:xfrm>
          <a:off x="1064913" y="799"/>
          <a:ext cx="1113780" cy="1113780"/>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9385C1-DBBD-47DC-A81C-158D1CAFBA95}">
      <dsp:nvSpPr>
        <dsp:cNvPr id="0" name=""/>
        <dsp:cNvSpPr/>
      </dsp:nvSpPr>
      <dsp:spPr>
        <a:xfrm rot="10800000">
          <a:off x="1621803" y="1447051"/>
          <a:ext cx="5333333" cy="111378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146" tIns="57150" rIns="106680" bIns="57150" numCol="1" spcCol="1270" anchor="ctr" anchorCtr="0">
          <a:noAutofit/>
        </a:bodyPr>
        <a:lstStyle/>
        <a:p>
          <a:pPr marL="0" lvl="0" indent="0" algn="ctr" defTabSz="666750">
            <a:lnSpc>
              <a:spcPct val="90000"/>
            </a:lnSpc>
            <a:spcBef>
              <a:spcPct val="0"/>
            </a:spcBef>
            <a:spcAft>
              <a:spcPct val="35000"/>
            </a:spcAft>
            <a:buNone/>
          </a:pPr>
          <a:r>
            <a:rPr lang="en-GB" sz="1500" kern="1200"/>
            <a:t>This Introduction programme is designed to compliment your existing 'local' induction that takes place within your place of work.  </a:t>
          </a:r>
        </a:p>
      </dsp:txBody>
      <dsp:txXfrm rot="10800000">
        <a:off x="1900248" y="1447051"/>
        <a:ext cx="5054888" cy="1113780"/>
      </dsp:txXfrm>
    </dsp:sp>
    <dsp:sp modelId="{3881D35A-B52E-4F6A-A7BA-2839C6A349F9}">
      <dsp:nvSpPr>
        <dsp:cNvPr id="0" name=""/>
        <dsp:cNvSpPr/>
      </dsp:nvSpPr>
      <dsp:spPr>
        <a:xfrm>
          <a:off x="1064913" y="1447051"/>
          <a:ext cx="1113780" cy="1113780"/>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8208DB-76CD-48C0-9DCE-55B37DB75B6F}">
      <dsp:nvSpPr>
        <dsp:cNvPr id="0" name=""/>
        <dsp:cNvSpPr/>
      </dsp:nvSpPr>
      <dsp:spPr>
        <a:xfrm rot="10800000">
          <a:off x="1621803" y="2893304"/>
          <a:ext cx="5333333" cy="111378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146" tIns="57150" rIns="106680" bIns="57150" numCol="1" spcCol="1270" anchor="ctr" anchorCtr="0">
          <a:noAutofit/>
        </a:bodyPr>
        <a:lstStyle/>
        <a:p>
          <a:pPr marL="0" lvl="0" indent="0" algn="ctr" defTabSz="666750">
            <a:lnSpc>
              <a:spcPct val="90000"/>
            </a:lnSpc>
            <a:spcBef>
              <a:spcPct val="0"/>
            </a:spcBef>
            <a:spcAft>
              <a:spcPct val="35000"/>
            </a:spcAft>
            <a:buNone/>
          </a:pPr>
          <a:r>
            <a:rPr lang="en-GB" sz="1500" kern="1200"/>
            <a:t>It is crucial to ensure that you receive a local induction to help you bond with your team, department and important stakeholders whilst gaining an effective introduction to your own organisation and role. </a:t>
          </a:r>
        </a:p>
      </dsp:txBody>
      <dsp:txXfrm rot="10800000">
        <a:off x="1900248" y="2893304"/>
        <a:ext cx="5054888" cy="1113780"/>
      </dsp:txXfrm>
    </dsp:sp>
    <dsp:sp modelId="{328BA4AE-56F9-4D6C-BBB0-65FF9BCEF2E3}">
      <dsp:nvSpPr>
        <dsp:cNvPr id="0" name=""/>
        <dsp:cNvSpPr/>
      </dsp:nvSpPr>
      <dsp:spPr>
        <a:xfrm>
          <a:off x="1064913" y="2893304"/>
          <a:ext cx="1113780" cy="1113780"/>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8D328-FEFD-43A3-9443-B2D90A66A35C}">
      <dsp:nvSpPr>
        <dsp:cNvPr id="0" name=""/>
        <dsp:cNvSpPr/>
      </dsp:nvSpPr>
      <dsp:spPr>
        <a:xfrm>
          <a:off x="0" y="339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There are various accessible online learning/training platforms that are available to use.  </a:t>
          </a:r>
        </a:p>
      </dsp:txBody>
      <dsp:txXfrm>
        <a:off x="42036" y="75943"/>
        <a:ext cx="5102608" cy="777048"/>
      </dsp:txXfrm>
    </dsp:sp>
    <dsp:sp modelId="{DB53979F-E403-4088-A33E-DB7F505FBE69}">
      <dsp:nvSpPr>
        <dsp:cNvPr id="0" name=""/>
        <dsp:cNvSpPr/>
      </dsp:nvSpPr>
      <dsp:spPr>
        <a:xfrm>
          <a:off x="0" y="10275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They all provide trainers, learners and others with </a:t>
          </a:r>
          <a:r>
            <a:rPr lang="en-GB" sz="1200" b="1" kern="1200" dirty="0">
              <a:latin typeface="Arial" panose="020B0604020202020204" pitchFamily="34" charset="0"/>
              <a:cs typeface="Arial" panose="020B0604020202020204" pitchFamily="34" charset="0"/>
            </a:rPr>
            <a:t>information, tools and resources</a:t>
          </a:r>
          <a:r>
            <a:rPr lang="en-GB" sz="1200" kern="1200" dirty="0">
              <a:latin typeface="Arial" panose="020B0604020202020204" pitchFamily="34" charset="0"/>
              <a:cs typeface="Arial" panose="020B0604020202020204" pitchFamily="34" charset="0"/>
            </a:rPr>
            <a:t> to support and enhance education delivery and management.  </a:t>
          </a:r>
        </a:p>
      </dsp:txBody>
      <dsp:txXfrm>
        <a:off x="42036" y="1069543"/>
        <a:ext cx="5102608" cy="777048"/>
      </dsp:txXfrm>
    </dsp:sp>
    <dsp:sp modelId="{DE4DC1A2-4A42-4C13-8FFD-BC0BDC342C6D}">
      <dsp:nvSpPr>
        <dsp:cNvPr id="0" name=""/>
        <dsp:cNvSpPr/>
      </dsp:nvSpPr>
      <dsp:spPr>
        <a:xfrm>
          <a:off x="0" y="20211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Some are </a:t>
          </a:r>
          <a:r>
            <a:rPr lang="en-GB" sz="1200" b="1" kern="1200" dirty="0">
              <a:latin typeface="Arial" panose="020B0604020202020204" pitchFamily="34" charset="0"/>
              <a:cs typeface="Arial" panose="020B0604020202020204" pitchFamily="34" charset="0"/>
            </a:rPr>
            <a:t>free to access</a:t>
          </a:r>
          <a:r>
            <a:rPr lang="en-GB" sz="1200" kern="1200" dirty="0">
              <a:latin typeface="Arial" panose="020B0604020202020204" pitchFamily="34" charset="0"/>
              <a:cs typeface="Arial" panose="020B0604020202020204" pitchFamily="34" charset="0"/>
            </a:rPr>
            <a:t>, whilst others require a </a:t>
          </a:r>
          <a:r>
            <a:rPr lang="en-GB" sz="1200" b="1" kern="1200" dirty="0">
              <a:latin typeface="Arial" panose="020B0604020202020204" pitchFamily="34" charset="0"/>
              <a:cs typeface="Arial" panose="020B0604020202020204" pitchFamily="34" charset="0"/>
            </a:rPr>
            <a:t>subscription</a:t>
          </a:r>
          <a:r>
            <a:rPr lang="en-GB" sz="1200" kern="1200" dirty="0"/>
            <a:t>.  </a:t>
          </a:r>
        </a:p>
      </dsp:txBody>
      <dsp:txXfrm>
        <a:off x="42036" y="2063143"/>
        <a:ext cx="5102608" cy="777048"/>
      </dsp:txXfrm>
    </dsp:sp>
    <dsp:sp modelId="{CE0FC668-F089-497C-8AE3-6A2499B6B2CD}">
      <dsp:nvSpPr>
        <dsp:cNvPr id="0" name=""/>
        <dsp:cNvSpPr/>
      </dsp:nvSpPr>
      <dsp:spPr>
        <a:xfrm>
          <a:off x="0" y="30147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Some may also be available via your professional regulatory body.  </a:t>
          </a:r>
        </a:p>
      </dsp:txBody>
      <dsp:txXfrm>
        <a:off x="42036" y="3056743"/>
        <a:ext cx="5102608" cy="777048"/>
      </dsp:txXfrm>
    </dsp:sp>
    <dsp:sp modelId="{EBE0B38F-9CE2-486E-9B2F-F337087CB4C1}">
      <dsp:nvSpPr>
        <dsp:cNvPr id="0" name=""/>
        <dsp:cNvSpPr/>
      </dsp:nvSpPr>
      <dsp:spPr>
        <a:xfrm>
          <a:off x="0" y="4008307"/>
          <a:ext cx="5186680" cy="8611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We would encourage you to </a:t>
          </a:r>
          <a:r>
            <a:rPr lang="en-GB" sz="1200" b="1" kern="1200" dirty="0">
              <a:latin typeface="Arial" panose="020B0604020202020204" pitchFamily="34" charset="0"/>
              <a:cs typeface="Arial" panose="020B0604020202020204" pitchFamily="34" charset="0"/>
            </a:rPr>
            <a:t>please check within your employed organisation</a:t>
          </a:r>
          <a:r>
            <a:rPr lang="en-GB" sz="1200" kern="1200" dirty="0">
              <a:latin typeface="Arial" panose="020B0604020202020204" pitchFamily="34" charset="0"/>
              <a:cs typeface="Arial" panose="020B0604020202020204" pitchFamily="34" charset="0"/>
            </a:rPr>
            <a:t> which systems may be specifically available for you to access in your current workspace. </a:t>
          </a:r>
        </a:p>
      </dsp:txBody>
      <dsp:txXfrm>
        <a:off x="42036" y="4050343"/>
        <a:ext cx="5102608" cy="7770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AF703-A6DE-473F-94F0-FD45B27EDCF4}">
      <dsp:nvSpPr>
        <dsp:cNvPr id="0" name=""/>
        <dsp:cNvSpPr/>
      </dsp:nvSpPr>
      <dsp:spPr>
        <a:xfrm>
          <a:off x="0" y="12695"/>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In September 2020, NHSE launched the Personalised Care Institute.  The PCI institute was set up to:</a:t>
          </a:r>
        </a:p>
        <a:p>
          <a:pPr marL="0" lvl="0" indent="0" algn="l" defTabSz="444500">
            <a:lnSpc>
              <a:spcPct val="90000"/>
            </a:lnSpc>
            <a:spcBef>
              <a:spcPct val="0"/>
            </a:spcBef>
            <a:spcAft>
              <a:spcPct val="35000"/>
            </a:spcAft>
            <a:buNone/>
          </a:pPr>
          <a:endParaRPr lang="en-GB" sz="1000" kern="1200" dirty="0">
            <a:latin typeface="Arial" panose="020B0604020202020204" pitchFamily="34" charset="0"/>
            <a:cs typeface="Arial" panose="020B0604020202020204" pitchFamily="34" charset="0"/>
          </a:endParaRP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set quality standards for training</a:t>
          </a:r>
          <a:br>
            <a:rPr lang="en-GB" sz="1000" kern="1200" dirty="0">
              <a:latin typeface="Arial" panose="020B0604020202020204" pitchFamily="34" charset="0"/>
              <a:cs typeface="Arial" panose="020B0604020202020204" pitchFamily="34" charset="0"/>
            </a:rPr>
          </a:br>
          <a:r>
            <a:rPr lang="en-GB" sz="1000" kern="1200" dirty="0">
              <a:latin typeface="Arial" panose="020B0604020202020204" pitchFamily="34" charset="0"/>
              <a:cs typeface="Arial" panose="020B0604020202020204" pitchFamily="34" charset="0"/>
            </a:rPr>
            <a:t>- support the development of training programmes for the current workforce </a:t>
          </a:r>
          <a:br>
            <a:rPr lang="en-GB" sz="1000" kern="1200" dirty="0">
              <a:latin typeface="Arial" panose="020B0604020202020204" pitchFamily="34" charset="0"/>
              <a:cs typeface="Arial" panose="020B0604020202020204" pitchFamily="34" charset="0"/>
            </a:rPr>
          </a:br>
          <a:r>
            <a:rPr lang="en-GB" sz="1000" kern="1200" dirty="0">
              <a:latin typeface="Arial" panose="020B0604020202020204" pitchFamily="34" charset="0"/>
              <a:cs typeface="Arial" panose="020B0604020202020204" pitchFamily="34" charset="0"/>
            </a:rPr>
            <a:t>- support the development of training programmes for the new roles identified within primary care networks</a:t>
          </a:r>
        </a:p>
      </dsp:txBody>
      <dsp:txXfrm>
        <a:off x="1759884" y="12695"/>
        <a:ext cx="6469715" cy="1139642"/>
      </dsp:txXfrm>
    </dsp:sp>
    <dsp:sp modelId="{DA8871ED-E991-4E9B-A2CC-C8B1030BAE1A}">
      <dsp:nvSpPr>
        <dsp:cNvPr id="0" name=""/>
        <dsp:cNvSpPr/>
      </dsp:nvSpPr>
      <dsp:spPr>
        <a:xfrm>
          <a:off x="113964" y="113964"/>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0D9D0EB3-9E9B-4D10-8B63-32E57E05F8C1}">
      <dsp:nvSpPr>
        <dsp:cNvPr id="0" name=""/>
        <dsp:cNvSpPr/>
      </dsp:nvSpPr>
      <dsp:spPr>
        <a:xfrm>
          <a:off x="0" y="1253606"/>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The institute is working closely with royal colleges and key membership organisations to take a coordinated approach to training, signposting to high quality ‘accredited’ training available across England (NHSE, 2024)</a:t>
          </a:r>
        </a:p>
      </dsp:txBody>
      <dsp:txXfrm>
        <a:off x="1759884" y="1253606"/>
        <a:ext cx="6469715" cy="1139642"/>
      </dsp:txXfrm>
    </dsp:sp>
    <dsp:sp modelId="{7072C316-2A40-42B0-A7C0-5A72222893FC}">
      <dsp:nvSpPr>
        <dsp:cNvPr id="0" name=""/>
        <dsp:cNvSpPr/>
      </dsp:nvSpPr>
      <dsp:spPr>
        <a:xfrm>
          <a:off x="113964" y="1367570"/>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2"/>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175E3A5E-B0A3-484A-8486-71D525F7E062}">
      <dsp:nvSpPr>
        <dsp:cNvPr id="0" name=""/>
        <dsp:cNvSpPr/>
      </dsp:nvSpPr>
      <dsp:spPr>
        <a:xfrm>
          <a:off x="0" y="2507213"/>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The Personalised care institute offer various learning opportunities including: </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e-learning</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accredited training</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Webinars</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Podcasts</a:t>
          </a:r>
        </a:p>
        <a:p>
          <a:pPr marL="0" lvl="0" indent="0" algn="l" defTabSz="444500">
            <a:lnSpc>
              <a:spcPct val="90000"/>
            </a:lnSpc>
            <a:spcBef>
              <a:spcPct val="0"/>
            </a:spcBef>
            <a:spcAft>
              <a:spcPct val="35000"/>
            </a:spcAft>
            <a:buNone/>
          </a:pPr>
          <a:r>
            <a:rPr lang="en-GB" sz="1000" kern="1200" dirty="0">
              <a:latin typeface="Arial" panose="020B0604020202020204" pitchFamily="34" charset="0"/>
              <a:cs typeface="Arial" panose="020B0604020202020204" pitchFamily="34" charset="0"/>
            </a:rPr>
            <a:t>- Virtual patient avatars</a:t>
          </a:r>
        </a:p>
      </dsp:txBody>
      <dsp:txXfrm>
        <a:off x="1759884" y="2507213"/>
        <a:ext cx="6469715" cy="1139642"/>
      </dsp:txXfrm>
    </dsp:sp>
    <dsp:sp modelId="{57D85207-EADC-457C-879D-0A9BD393D2AF}">
      <dsp:nvSpPr>
        <dsp:cNvPr id="0" name=""/>
        <dsp:cNvSpPr/>
      </dsp:nvSpPr>
      <dsp:spPr>
        <a:xfrm>
          <a:off x="113964" y="2621177"/>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6D006EFA-54F7-42E8-9498-81A4581A38F3}">
      <dsp:nvSpPr>
        <dsp:cNvPr id="0" name=""/>
        <dsp:cNvSpPr/>
      </dsp:nvSpPr>
      <dsp:spPr>
        <a:xfrm>
          <a:off x="0" y="3754471"/>
          <a:ext cx="8229600" cy="11396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kern="1200">
              <a:latin typeface="Arial" panose="020B0604020202020204" pitchFamily="34" charset="0"/>
              <a:cs typeface="Arial" panose="020B0604020202020204" pitchFamily="34" charset="0"/>
            </a:rPr>
            <a:t>The PCI is easily accessible is free to use.  </a:t>
          </a:r>
        </a:p>
        <a:p>
          <a:pPr marL="0" lvl="0" indent="0" algn="l" defTabSz="444500">
            <a:lnSpc>
              <a:spcPct val="90000"/>
            </a:lnSpc>
            <a:spcBef>
              <a:spcPct val="0"/>
            </a:spcBef>
            <a:spcAft>
              <a:spcPct val="35000"/>
            </a:spcAft>
            <a:buNone/>
          </a:pPr>
          <a:r>
            <a:rPr lang="en-GB" sz="1000" kern="1200">
              <a:latin typeface="Arial" panose="020B0604020202020204" pitchFamily="34" charset="0"/>
              <a:cs typeface="Arial" panose="020B0604020202020204" pitchFamily="34" charset="0"/>
            </a:rPr>
            <a:t>For further information about the Personalised Care Institute please access </a:t>
          </a:r>
          <a:r>
            <a:rPr lang="en-GB" sz="1000" kern="1200">
              <a:solidFill>
                <a:schemeClr val="bg1"/>
              </a:solidFill>
              <a:latin typeface="Arial" panose="020B0604020202020204" pitchFamily="34" charset="0"/>
              <a:cs typeface="Arial" panose="020B0604020202020204" pitchFamily="34" charset="0"/>
              <a:hlinkClick xmlns:r="http://schemas.openxmlformats.org/officeDocument/2006/relationships" r:id="rId4">
                <a:extLst>
                  <a:ext uri="{A12FA001-AC4F-418D-AE19-62706E023703}">
                    <ahyp:hlinkClr xmlns:ahyp="http://schemas.microsoft.com/office/drawing/2018/hyperlinkcolor" val="tx"/>
                  </a:ext>
                </a:extLst>
              </a:hlinkClick>
            </a:rPr>
            <a:t>here</a:t>
          </a:r>
          <a:endParaRPr lang="en-GB" sz="1000" kern="1200" dirty="0">
            <a:solidFill>
              <a:schemeClr val="bg1"/>
            </a:solidFill>
            <a:latin typeface="Arial" panose="020B0604020202020204" pitchFamily="34" charset="0"/>
            <a:cs typeface="Arial" panose="020B0604020202020204" pitchFamily="34" charset="0"/>
          </a:endParaRPr>
        </a:p>
      </dsp:txBody>
      <dsp:txXfrm>
        <a:off x="1759884" y="3754471"/>
        <a:ext cx="6469715" cy="1139642"/>
      </dsp:txXfrm>
    </dsp:sp>
    <dsp:sp modelId="{8E40679C-3CEA-40D3-B337-D25BC1072CF9}">
      <dsp:nvSpPr>
        <dsp:cNvPr id="0" name=""/>
        <dsp:cNvSpPr/>
      </dsp:nvSpPr>
      <dsp:spPr>
        <a:xfrm>
          <a:off x="113964" y="3874783"/>
          <a:ext cx="1645920" cy="911713"/>
        </a:xfrm>
        <a:prstGeom prst="roundRect">
          <a:avLst>
            <a:gd name="adj" fmla="val 10000"/>
          </a:avLst>
        </a:prstGeom>
        <a:blipFill dpi="0" rotWithShape="1">
          <a:blip xmlns:r="http://schemas.openxmlformats.org/officeDocument/2006/relationships">
            <a:extLst>
              <a:ext uri="{96DAC541-7B7A-43D3-8B79-37D633B846F1}">
                <asvg:svgBlip xmlns:asvg="http://schemas.microsoft.com/office/drawing/2016/SVG/main" r:embed="rId5"/>
              </a:ext>
            </a:extLst>
          </a:blip>
          <a:srcRect/>
          <a:stretch>
            <a:fillRect l="22304" r="22304"/>
          </a:stretch>
        </a:blipFill>
        <a:ln>
          <a:noFill/>
        </a:ln>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9EBA0D-E60B-4E43-82BF-0FDB0BD6EA75}">
      <dsp:nvSpPr>
        <dsp:cNvPr id="0" name=""/>
        <dsp:cNvSpPr/>
      </dsp:nvSpPr>
      <dsp:spPr>
        <a:xfrm>
          <a:off x="0" y="0"/>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NHS provides opportunities for staff to </a:t>
          </a:r>
          <a:r>
            <a:rPr lang="en-GB" sz="1200" b="1" kern="1200" dirty="0"/>
            <a:t>extend their skills </a:t>
          </a:r>
          <a:r>
            <a:rPr lang="en-GB" sz="1200" kern="1200" dirty="0"/>
            <a:t>and take on new responsibilities. </a:t>
          </a:r>
        </a:p>
      </dsp:txBody>
      <dsp:txXfrm>
        <a:off x="30162" y="30162"/>
        <a:ext cx="5090589" cy="969486"/>
      </dsp:txXfrm>
    </dsp:sp>
    <dsp:sp modelId="{AC7D6ECB-4028-4E88-9907-1C8CE756E67B}">
      <dsp:nvSpPr>
        <dsp:cNvPr id="0" name=""/>
        <dsp:cNvSpPr/>
      </dsp:nvSpPr>
      <dsp:spPr>
        <a:xfrm>
          <a:off x="526691" y="1217048"/>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A career in the NHS means you can expect an </a:t>
          </a:r>
          <a:r>
            <a:rPr lang="en-GB" sz="1200" b="1" kern="1200" dirty="0"/>
            <a:t>annual personal development review (appraisal) </a:t>
          </a:r>
          <a:r>
            <a:rPr lang="en-GB" sz="1200" kern="1200" dirty="0"/>
            <a:t>and plan to support your career progression.  It will give you the opportunity to identify any training and development needs with your manager, making it easier to progress through the NHS bands. </a:t>
          </a:r>
        </a:p>
      </dsp:txBody>
      <dsp:txXfrm>
        <a:off x="556853" y="1247210"/>
        <a:ext cx="5032461" cy="969486"/>
      </dsp:txXfrm>
    </dsp:sp>
    <dsp:sp modelId="{67CD50A3-3FA7-4EB8-B868-D96887D6B9BD}">
      <dsp:nvSpPr>
        <dsp:cNvPr id="0" name=""/>
        <dsp:cNvSpPr/>
      </dsp:nvSpPr>
      <dsp:spPr>
        <a:xfrm>
          <a:off x="1045521" y="2434096"/>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If you work in a role that requires registration with a regulatory body in order to practise, such as nursing, then you'll </a:t>
          </a:r>
          <a:r>
            <a:rPr lang="en-GB" sz="1200" b="1" kern="1200" dirty="0"/>
            <a:t>usually be required to keep your skills and knowledge up to date through CPD</a:t>
          </a:r>
          <a:r>
            <a:rPr lang="en-GB" sz="1200" kern="1200" dirty="0"/>
            <a:t>.</a:t>
          </a:r>
        </a:p>
      </dsp:txBody>
      <dsp:txXfrm>
        <a:off x="1075683" y="2464258"/>
        <a:ext cx="5040322" cy="969486"/>
      </dsp:txXfrm>
    </dsp:sp>
    <dsp:sp modelId="{73577CE7-4DC0-494B-A2BC-091B2E953E3D}">
      <dsp:nvSpPr>
        <dsp:cNvPr id="0" name=""/>
        <dsp:cNvSpPr/>
      </dsp:nvSpPr>
      <dsp:spPr>
        <a:xfrm>
          <a:off x="1572213" y="3651144"/>
          <a:ext cx="6288853" cy="102981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You can find out what the requirements are from the </a:t>
          </a:r>
          <a:r>
            <a:rPr lang="en-GB" sz="1200" b="1" kern="1200" dirty="0"/>
            <a:t>relevant regulatory body responsible for your profession</a:t>
          </a:r>
          <a:r>
            <a:rPr lang="en-GB" sz="1200" kern="1200" dirty="0"/>
            <a:t>.  Professional bodies provide advice, support and opportunities to enable you to maintain your CPD. The Chartered Institute of Personnel and Development has more information about CPD, including tools to help you record your CPD. </a:t>
          </a:r>
        </a:p>
      </dsp:txBody>
      <dsp:txXfrm>
        <a:off x="1602375" y="3681306"/>
        <a:ext cx="5032461" cy="969486"/>
      </dsp:txXfrm>
    </dsp:sp>
    <dsp:sp modelId="{374311B6-C816-4B96-946E-B82CB46898E6}">
      <dsp:nvSpPr>
        <dsp:cNvPr id="0" name=""/>
        <dsp:cNvSpPr/>
      </dsp:nvSpPr>
      <dsp:spPr>
        <a:xfrm>
          <a:off x="5619477" y="788740"/>
          <a:ext cx="669376" cy="66937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5770087" y="788740"/>
        <a:ext cx="368156" cy="503705"/>
      </dsp:txXfrm>
    </dsp:sp>
    <dsp:sp modelId="{1A8D8C80-11E2-4746-ACD6-033697469773}">
      <dsp:nvSpPr>
        <dsp:cNvPr id="0" name=""/>
        <dsp:cNvSpPr/>
      </dsp:nvSpPr>
      <dsp:spPr>
        <a:xfrm>
          <a:off x="6146168" y="2005789"/>
          <a:ext cx="669376" cy="66937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6296778" y="2005789"/>
        <a:ext cx="368156" cy="503705"/>
      </dsp:txXfrm>
    </dsp:sp>
    <dsp:sp modelId="{2CDF4E07-B82A-49BE-82E0-71C834262D67}">
      <dsp:nvSpPr>
        <dsp:cNvPr id="0" name=""/>
        <dsp:cNvSpPr/>
      </dsp:nvSpPr>
      <dsp:spPr>
        <a:xfrm>
          <a:off x="6664998" y="3222837"/>
          <a:ext cx="669376" cy="66937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6815608" y="3222837"/>
        <a:ext cx="368156" cy="5037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9015CB-B928-4C98-9A1C-44B32102BDAB}">
      <dsp:nvSpPr>
        <dsp:cNvPr id="0" name=""/>
        <dsp:cNvSpPr/>
      </dsp:nvSpPr>
      <dsp:spPr>
        <a:xfrm rot="10800000">
          <a:off x="2166181" y="411"/>
          <a:ext cx="7644203" cy="963046"/>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677" tIns="34290" rIns="64008" bIns="34290" numCol="1" spcCol="1270" anchor="ctr" anchorCtr="0">
          <a:noAutofit/>
        </a:bodyPr>
        <a:lstStyle/>
        <a:p>
          <a:pPr marL="0" lvl="0" indent="0" algn="l" defTabSz="400050">
            <a:lnSpc>
              <a:spcPct val="90000"/>
            </a:lnSpc>
            <a:spcBef>
              <a:spcPct val="0"/>
            </a:spcBef>
            <a:spcAft>
              <a:spcPct val="35000"/>
            </a:spcAft>
            <a:buNone/>
          </a:pPr>
          <a:r>
            <a:rPr lang="en-GB" sz="900" b="1" kern="1200" dirty="0">
              <a:latin typeface="Arial" panose="020B0604020202020204" pitchFamily="34" charset="0"/>
              <a:cs typeface="Arial" panose="020B0604020202020204" pitchFamily="34" charset="0"/>
            </a:rPr>
            <a:t>Clinic/practice supervision:</a:t>
          </a:r>
        </a:p>
        <a:p>
          <a:pPr marL="0" lvl="0" indent="0" algn="l" defTabSz="400050">
            <a:lnSpc>
              <a:spcPct val="90000"/>
            </a:lnSpc>
            <a:spcBef>
              <a:spcPct val="0"/>
            </a:spcBef>
            <a:spcAft>
              <a:spcPct val="35000"/>
            </a:spcAft>
            <a:buNone/>
          </a:pPr>
          <a:r>
            <a:rPr lang="en-GB" sz="900" kern="1200" dirty="0">
              <a:latin typeface="Arial" panose="020B0604020202020204" pitchFamily="34" charset="0"/>
              <a:cs typeface="Arial" panose="020B0604020202020204" pitchFamily="34" charset="0"/>
            </a:rPr>
            <a:t>Day-to-day support provided by a named/duty senior/more experienced clinician for issues arising in the practice</a:t>
          </a:r>
        </a:p>
      </dsp:txBody>
      <dsp:txXfrm rot="10800000">
        <a:off x="2406942" y="411"/>
        <a:ext cx="7403442" cy="963046"/>
      </dsp:txXfrm>
    </dsp:sp>
    <dsp:sp modelId="{B564724C-D0EC-4A1A-9745-B37965F99AC4}">
      <dsp:nvSpPr>
        <dsp:cNvPr id="0" name=""/>
        <dsp:cNvSpPr/>
      </dsp:nvSpPr>
      <dsp:spPr>
        <a:xfrm>
          <a:off x="1684657" y="411"/>
          <a:ext cx="963046" cy="963046"/>
        </a:xfrm>
        <a:prstGeom prst="ellipse">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AA521A-8712-4A10-AAC1-AB651B085051}">
      <dsp:nvSpPr>
        <dsp:cNvPr id="0" name=""/>
        <dsp:cNvSpPr/>
      </dsp:nvSpPr>
      <dsp:spPr>
        <a:xfrm rot="10800000">
          <a:off x="2166181" y="1204220"/>
          <a:ext cx="7644203" cy="963046"/>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677" tIns="34290" rIns="64008" bIns="34290" numCol="1" spcCol="1270" anchor="t" anchorCtr="0">
          <a:noAutofit/>
        </a:bodyPr>
        <a:lstStyle/>
        <a:p>
          <a:pPr marL="0" lvl="0" indent="0" algn="l" defTabSz="400050">
            <a:lnSpc>
              <a:spcPct val="90000"/>
            </a:lnSpc>
            <a:spcBef>
              <a:spcPct val="0"/>
            </a:spcBef>
            <a:spcAft>
              <a:spcPct val="35000"/>
            </a:spcAft>
            <a:buNone/>
          </a:pPr>
          <a:endParaRPr lang="en-GB" sz="900" b="1" kern="1200" dirty="0">
            <a:latin typeface="Arial" panose="020B0604020202020204" pitchFamily="34" charset="0"/>
            <a:cs typeface="Arial" panose="020B0604020202020204" pitchFamily="34" charset="0"/>
          </a:endParaRPr>
        </a:p>
        <a:p>
          <a:pPr marL="0" lvl="0" indent="0" algn="l" defTabSz="400050">
            <a:lnSpc>
              <a:spcPct val="90000"/>
            </a:lnSpc>
            <a:spcBef>
              <a:spcPct val="0"/>
            </a:spcBef>
            <a:spcAft>
              <a:spcPct val="35000"/>
            </a:spcAft>
            <a:buNone/>
          </a:pPr>
          <a:r>
            <a:rPr lang="en-GB" sz="900" b="1" kern="1200" dirty="0">
              <a:latin typeface="Arial" panose="020B0604020202020204" pitchFamily="34" charset="0"/>
              <a:cs typeface="Arial" panose="020B0604020202020204" pitchFamily="34" charset="0"/>
            </a:rPr>
            <a:t>Clinical/professional supervision:</a:t>
          </a:r>
        </a:p>
        <a:p>
          <a:pPr marL="0" lvl="0" indent="0" algn="l" defTabSz="400050">
            <a:lnSpc>
              <a:spcPct val="90000"/>
            </a:lnSpc>
            <a:spcBef>
              <a:spcPct val="0"/>
            </a:spcBef>
            <a:spcAft>
              <a:spcPct val="35000"/>
            </a:spcAft>
            <a:buNone/>
          </a:pPr>
          <a:r>
            <a:rPr lang="en-GB" sz="900" kern="1200" dirty="0">
              <a:latin typeface="Arial" panose="020B0604020202020204" pitchFamily="34" charset="0"/>
              <a:cs typeface="Arial" panose="020B0604020202020204" pitchFamily="34" charset="0"/>
            </a:rPr>
            <a:t>Regular support from a named senior/experienced clinician/practitioner to promote high clinical standards and develop professional expertise.</a:t>
          </a:r>
        </a:p>
        <a:p>
          <a:pPr marL="57150" lvl="1" indent="-57150" algn="l" defTabSz="311150">
            <a:lnSpc>
              <a:spcPct val="90000"/>
            </a:lnSpc>
            <a:spcBef>
              <a:spcPct val="0"/>
            </a:spcBef>
            <a:spcAft>
              <a:spcPct val="15000"/>
            </a:spcAft>
            <a:buChar char="•"/>
          </a:pPr>
          <a:endParaRPr lang="en-GB" sz="700" kern="1200" dirty="0"/>
        </a:p>
      </dsp:txBody>
      <dsp:txXfrm rot="10800000">
        <a:off x="2406942" y="1204220"/>
        <a:ext cx="7403442" cy="963046"/>
      </dsp:txXfrm>
    </dsp:sp>
    <dsp:sp modelId="{702A615A-6711-4887-9C96-7A383D13C3AC}">
      <dsp:nvSpPr>
        <dsp:cNvPr id="0" name=""/>
        <dsp:cNvSpPr/>
      </dsp:nvSpPr>
      <dsp:spPr>
        <a:xfrm>
          <a:off x="1684657" y="1204220"/>
          <a:ext cx="963046" cy="963046"/>
        </a:xfrm>
        <a:prstGeom prst="ellipse">
          <a:avLst/>
        </a:prstGeom>
        <a:blipFill dpi="0" rotWithShape="1">
          <a:blip xmlns:r="http://schemas.openxmlformats.org/officeDocument/2006/relationships">
            <a:extLst>
              <a:ext uri="{96DAC541-7B7A-43D3-8B79-37D633B846F1}">
                <asvg:svgBlip xmlns:asvg="http://schemas.microsoft.com/office/drawing/2016/SVG/main" r:embed="rId2"/>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27CF96-0C75-41ED-B543-48D22849F566}">
      <dsp:nvSpPr>
        <dsp:cNvPr id="0" name=""/>
        <dsp:cNvSpPr/>
      </dsp:nvSpPr>
      <dsp:spPr>
        <a:xfrm rot="10800000">
          <a:off x="2166181" y="2408028"/>
          <a:ext cx="7644203" cy="963046"/>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677" tIns="34290" rIns="64008" bIns="34290" numCol="1" spcCol="1270" anchor="ctr" anchorCtr="0">
          <a:noAutofit/>
        </a:bodyPr>
        <a:lstStyle/>
        <a:p>
          <a:pPr marL="0" lvl="0" indent="0" algn="l" defTabSz="400050">
            <a:lnSpc>
              <a:spcPct val="90000"/>
            </a:lnSpc>
            <a:spcBef>
              <a:spcPct val="0"/>
            </a:spcBef>
            <a:spcAft>
              <a:spcPct val="35000"/>
            </a:spcAft>
            <a:buNone/>
          </a:pPr>
          <a:r>
            <a:rPr lang="en-GB" sz="900" b="1" kern="1200" dirty="0">
              <a:latin typeface="Arial" panose="020B0604020202020204" pitchFamily="34" charset="0"/>
              <a:cs typeface="Arial" panose="020B0604020202020204" pitchFamily="34" charset="0"/>
            </a:rPr>
            <a:t>Educational supervision:</a:t>
          </a:r>
        </a:p>
        <a:p>
          <a:pPr marL="0" lvl="0" indent="0" algn="l" defTabSz="400050">
            <a:lnSpc>
              <a:spcPct val="90000"/>
            </a:lnSpc>
            <a:spcBef>
              <a:spcPct val="0"/>
            </a:spcBef>
            <a:spcAft>
              <a:spcPct val="35000"/>
            </a:spcAft>
            <a:buNone/>
          </a:pPr>
          <a:r>
            <a:rPr lang="en-GB" sz="900" kern="1200" dirty="0">
              <a:latin typeface="Arial" panose="020B0604020202020204" pitchFamily="34" charset="0"/>
              <a:cs typeface="Arial" panose="020B0604020202020204" pitchFamily="34" charset="0"/>
            </a:rPr>
            <a:t>Supports learning and enables learners to achieve proficiency.</a:t>
          </a:r>
        </a:p>
      </dsp:txBody>
      <dsp:txXfrm rot="10800000">
        <a:off x="2406942" y="2408028"/>
        <a:ext cx="7403442" cy="963046"/>
      </dsp:txXfrm>
    </dsp:sp>
    <dsp:sp modelId="{D89D01CF-19A1-4590-BA33-F75252A35124}">
      <dsp:nvSpPr>
        <dsp:cNvPr id="0" name=""/>
        <dsp:cNvSpPr/>
      </dsp:nvSpPr>
      <dsp:spPr>
        <a:xfrm>
          <a:off x="1684657" y="2408028"/>
          <a:ext cx="963046" cy="963046"/>
        </a:xfrm>
        <a:prstGeom prst="ellipse">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9F63BC-C848-4913-89AC-8C27D8BE6847}" type="datetimeFigureOut">
              <a:rPr lang="en-GB" smtClean="0"/>
              <a:t>22/06/2026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43B239-576F-4E63-97C6-B52D97689183}" type="slidenum">
              <a:rPr lang="en-GB" smtClean="0"/>
              <a:t>‹#›</a:t>
            </a:fld>
            <a:endParaRPr lang="en-GB"/>
          </a:p>
        </p:txBody>
      </p:sp>
    </p:spTree>
    <p:extLst>
      <p:ext uri="{BB962C8B-B14F-4D97-AF65-F5344CB8AC3E}">
        <p14:creationId xmlns:p14="http://schemas.microsoft.com/office/powerpoint/2010/main" val="2986012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32674CE4-FBD8-4481-AEFB-CA53E599A745}" type="slidenum">
              <a:rPr lang="en-GB" smtClean="0"/>
              <a:t>1</a:t>
            </a:fld>
            <a:endParaRPr lang="en-GB" dirty="0"/>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9</a:t>
            </a:fld>
            <a:endParaRPr lang="en-GB"/>
          </a:p>
        </p:txBody>
      </p:sp>
    </p:spTree>
    <p:extLst>
      <p:ext uri="{BB962C8B-B14F-4D97-AF65-F5344CB8AC3E}">
        <p14:creationId xmlns:p14="http://schemas.microsoft.com/office/powerpoint/2010/main" val="1188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6930D-43F9-9718-BA96-FC61616866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C6C72B-4CB7-B3A4-94AB-930556956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663E87-5884-2B5E-77B4-E8610B630909}"/>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04CAA321-30E3-ADF7-A087-4F96E8674DF9}"/>
              </a:ext>
            </a:extLst>
          </p:cNvPr>
          <p:cNvSpPr>
            <a:spLocks noGrp="1"/>
          </p:cNvSpPr>
          <p:nvPr>
            <p:ph type="sldNum" sz="quarter" idx="10"/>
          </p:nvPr>
        </p:nvSpPr>
        <p:spPr/>
        <p:txBody>
          <a:bodyPr rtlCol="0"/>
          <a:lstStyle/>
          <a:p>
            <a:pPr rtl="0"/>
            <a:fld id="{CF2FD335-6D8E-486A-8F5F-DFC7325903FF}" type="slidenum">
              <a:rPr lang="en-GB" smtClean="0"/>
              <a:t>10</a:t>
            </a:fld>
            <a:endParaRPr lang="en-GB"/>
          </a:p>
        </p:txBody>
      </p:sp>
    </p:spTree>
    <p:extLst>
      <p:ext uri="{BB962C8B-B14F-4D97-AF65-F5344CB8AC3E}">
        <p14:creationId xmlns:p14="http://schemas.microsoft.com/office/powerpoint/2010/main" val="3586353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D7AD1-10BC-F13D-0A98-1F7B9BE288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860D2D-A7C1-24DE-12CF-78561868D4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A9351-685F-4605-0F0F-C325741D01BC}"/>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6B754129-D679-9BF5-7EDF-AC0E684EC573}"/>
              </a:ext>
            </a:extLst>
          </p:cNvPr>
          <p:cNvSpPr>
            <a:spLocks noGrp="1"/>
          </p:cNvSpPr>
          <p:nvPr>
            <p:ph type="sldNum" sz="quarter" idx="10"/>
          </p:nvPr>
        </p:nvSpPr>
        <p:spPr/>
        <p:txBody>
          <a:bodyPr rtlCol="0"/>
          <a:lstStyle/>
          <a:p>
            <a:pPr rtl="0"/>
            <a:fld id="{CF2FD335-6D8E-486A-8F5F-DFC7325903FF}" type="slidenum">
              <a:rPr lang="en-GB" smtClean="0"/>
              <a:t>11</a:t>
            </a:fld>
            <a:endParaRPr lang="en-GB"/>
          </a:p>
        </p:txBody>
      </p:sp>
    </p:spTree>
    <p:extLst>
      <p:ext uri="{BB962C8B-B14F-4D97-AF65-F5344CB8AC3E}">
        <p14:creationId xmlns:p14="http://schemas.microsoft.com/office/powerpoint/2010/main" val="230850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22F4-6F2D-B3BF-8B45-2E9045F954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2E9A70-679B-BD7D-3941-0F30B63931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E2AF02-A568-E737-9ECD-DA6ED1F4D1A8}"/>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41242488-AFFD-1624-457A-2E87175D19DA}"/>
              </a:ext>
            </a:extLst>
          </p:cNvPr>
          <p:cNvSpPr>
            <a:spLocks noGrp="1"/>
          </p:cNvSpPr>
          <p:nvPr>
            <p:ph type="sldNum" sz="quarter" idx="10"/>
          </p:nvPr>
        </p:nvSpPr>
        <p:spPr/>
        <p:txBody>
          <a:bodyPr rtlCol="0"/>
          <a:lstStyle/>
          <a:p>
            <a:pPr rtl="0"/>
            <a:fld id="{CF2FD335-6D8E-486A-8F5F-DFC7325903FF}" type="slidenum">
              <a:rPr lang="en-GB" smtClean="0"/>
              <a:t>14</a:t>
            </a:fld>
            <a:endParaRPr lang="en-GB"/>
          </a:p>
        </p:txBody>
      </p:sp>
    </p:spTree>
    <p:extLst>
      <p:ext uri="{BB962C8B-B14F-4D97-AF65-F5344CB8AC3E}">
        <p14:creationId xmlns:p14="http://schemas.microsoft.com/office/powerpoint/2010/main" val="319786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29D1B-608A-6211-CF96-3358848985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29AC49-DC30-4E54-3022-580CB92C2F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3DCF46-4C26-9AE4-EB45-05CC64C03ED1}"/>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29ECE2E4-D846-BDF4-FA0C-09C769D563EC}"/>
              </a:ext>
            </a:extLst>
          </p:cNvPr>
          <p:cNvSpPr>
            <a:spLocks noGrp="1"/>
          </p:cNvSpPr>
          <p:nvPr>
            <p:ph type="sldNum" sz="quarter" idx="10"/>
          </p:nvPr>
        </p:nvSpPr>
        <p:spPr/>
        <p:txBody>
          <a:bodyPr rtlCol="0"/>
          <a:lstStyle/>
          <a:p>
            <a:pPr rtl="0"/>
            <a:fld id="{CF2FD335-6D8E-486A-8F5F-DFC7325903FF}" type="slidenum">
              <a:rPr lang="en-GB" smtClean="0"/>
              <a:t>18</a:t>
            </a:fld>
            <a:endParaRPr lang="en-GB"/>
          </a:p>
        </p:txBody>
      </p:sp>
    </p:spTree>
    <p:extLst>
      <p:ext uri="{BB962C8B-B14F-4D97-AF65-F5344CB8AC3E}">
        <p14:creationId xmlns:p14="http://schemas.microsoft.com/office/powerpoint/2010/main" val="2324623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AF284-601A-69AF-C52C-C3469F4024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BCAF90-ADA3-F99F-BCE7-EB308E534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AE0214-ADAC-FE4B-C4D0-9B8C3F40D412}"/>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FDC15FC8-B8F2-1E75-6BEA-87C1F2EE5E9A}"/>
              </a:ext>
            </a:extLst>
          </p:cNvPr>
          <p:cNvSpPr>
            <a:spLocks noGrp="1"/>
          </p:cNvSpPr>
          <p:nvPr>
            <p:ph type="sldNum" sz="quarter" idx="10"/>
          </p:nvPr>
        </p:nvSpPr>
        <p:spPr/>
        <p:txBody>
          <a:bodyPr rtlCol="0"/>
          <a:lstStyle/>
          <a:p>
            <a:pPr rtl="0"/>
            <a:fld id="{CF2FD335-6D8E-486A-8F5F-DFC7325903FF}" type="slidenum">
              <a:rPr lang="en-GB" smtClean="0"/>
              <a:t>19</a:t>
            </a:fld>
            <a:endParaRPr lang="en-GB"/>
          </a:p>
        </p:txBody>
      </p:sp>
    </p:spTree>
    <p:extLst>
      <p:ext uri="{BB962C8B-B14F-4D97-AF65-F5344CB8AC3E}">
        <p14:creationId xmlns:p14="http://schemas.microsoft.com/office/powerpoint/2010/main" val="3615600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BCA78-D4A0-A6D8-F29E-DBB4E01D71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495ABD-56DB-1164-4E08-D44DBD99CC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E2A5BA-F45D-546A-1177-4F2E46BA7D88}"/>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A550EE4E-20A5-A61A-372E-7139433B40B6}"/>
              </a:ext>
            </a:extLst>
          </p:cNvPr>
          <p:cNvSpPr>
            <a:spLocks noGrp="1"/>
          </p:cNvSpPr>
          <p:nvPr>
            <p:ph type="sldNum" sz="quarter" idx="10"/>
          </p:nvPr>
        </p:nvSpPr>
        <p:spPr/>
        <p:txBody>
          <a:bodyPr rtlCol="0"/>
          <a:lstStyle/>
          <a:p>
            <a:pPr rtl="0"/>
            <a:fld id="{CF2FD335-6D8E-486A-8F5F-DFC7325903FF}" type="slidenum">
              <a:rPr lang="en-GB" smtClean="0"/>
              <a:t>20</a:t>
            </a:fld>
            <a:endParaRPr lang="en-GB"/>
          </a:p>
        </p:txBody>
      </p:sp>
    </p:spTree>
    <p:extLst>
      <p:ext uri="{BB962C8B-B14F-4D97-AF65-F5344CB8AC3E}">
        <p14:creationId xmlns:p14="http://schemas.microsoft.com/office/powerpoint/2010/main" val="4252620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C9948-1E51-587E-77C8-E49F79440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8C63A7-496C-9076-FCDC-CFE891C1EF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2E233A-7998-F89D-A565-2623653BD257}"/>
              </a:ext>
            </a:extLst>
          </p:cNvPr>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A503C092-7981-CEC8-8B8F-931631711B84}"/>
              </a:ext>
            </a:extLst>
          </p:cNvPr>
          <p:cNvSpPr>
            <a:spLocks noGrp="1"/>
          </p:cNvSpPr>
          <p:nvPr>
            <p:ph type="sldNum" sz="quarter" idx="10"/>
          </p:nvPr>
        </p:nvSpPr>
        <p:spPr/>
        <p:txBody>
          <a:bodyPr rtlCol="0"/>
          <a:lstStyle/>
          <a:p>
            <a:pPr rtl="0"/>
            <a:fld id="{CF2FD335-6D8E-486A-8F5F-DFC7325903FF}" type="slidenum">
              <a:rPr lang="en-GB" smtClean="0"/>
              <a:t>21</a:t>
            </a:fld>
            <a:endParaRPr lang="en-GB"/>
          </a:p>
        </p:txBody>
      </p:sp>
    </p:spTree>
    <p:extLst>
      <p:ext uri="{BB962C8B-B14F-4D97-AF65-F5344CB8AC3E}">
        <p14:creationId xmlns:p14="http://schemas.microsoft.com/office/powerpoint/2010/main" val="948628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9B6D0-E9C9-6C72-2FE0-563F2BA9C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FB603-23B0-F17E-8441-E6E4A8B1FC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91A4B-2022-F13D-68C4-9BF9DAA73415}"/>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C0AF8523-CF8F-2B94-56CA-91D0E309865F}"/>
              </a:ext>
            </a:extLst>
          </p:cNvPr>
          <p:cNvSpPr>
            <a:spLocks noGrp="1"/>
          </p:cNvSpPr>
          <p:nvPr>
            <p:ph type="sldNum" sz="quarter" idx="10"/>
          </p:nvPr>
        </p:nvSpPr>
        <p:spPr/>
        <p:txBody>
          <a:bodyPr rtlCol="0"/>
          <a:lstStyle/>
          <a:p>
            <a:pPr rtl="0"/>
            <a:fld id="{32674CE4-FBD8-4481-AEFB-CA53E599A745}" type="slidenum">
              <a:rPr lang="en-GB" smtClean="0"/>
              <a:t>22</a:t>
            </a:fld>
            <a:endParaRPr lang="en-GB" dirty="0"/>
          </a:p>
        </p:txBody>
      </p:sp>
    </p:spTree>
    <p:extLst>
      <p:ext uri="{BB962C8B-B14F-4D97-AF65-F5344CB8AC3E}">
        <p14:creationId xmlns:p14="http://schemas.microsoft.com/office/powerpoint/2010/main" val="29284655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0EB20-994D-AA27-DCE1-D3A0D85A02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606ADF-69F1-7230-02BD-295865157D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F0FE08-3246-3E83-11E3-13EFF33E2979}"/>
              </a:ext>
            </a:extLst>
          </p:cNvPr>
          <p:cNvSpPr>
            <a:spLocks noGrp="1"/>
          </p:cNvSpPr>
          <p:nvPr>
            <p:ph type="dt" sz="half" idx="10"/>
          </p:nvPr>
        </p:nvSpPr>
        <p:spPr/>
        <p:txBody>
          <a:bodyPr/>
          <a:lstStyle/>
          <a:p>
            <a:pPr rtl="0"/>
            <a:fld id="{71F23539-3F81-4F1E-A9B7-5CE0C1986E23}" type="datetime1">
              <a:rPr lang="en-GB" noProof="0" smtClean="0"/>
              <a:t>22/06/2026</a:t>
            </a:fld>
            <a:endParaRPr lang="en-GB" noProof="0" dirty="0"/>
          </a:p>
        </p:txBody>
      </p:sp>
      <p:sp>
        <p:nvSpPr>
          <p:cNvPr id="5" name="Footer Placeholder 4">
            <a:extLst>
              <a:ext uri="{FF2B5EF4-FFF2-40B4-BE49-F238E27FC236}">
                <a16:creationId xmlns:a16="http://schemas.microsoft.com/office/drawing/2014/main" id="{54542C1D-7002-051A-4DEF-E386C6099949}"/>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A1E585AD-21A6-E2E0-B31C-A9DCC573CDA3}"/>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8793FC75-BF51-43B0-CB7D-68A6B9AF9D3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70581" y="33336"/>
            <a:ext cx="1999181" cy="647701"/>
          </a:xfrm>
          <a:prstGeom prst="rect">
            <a:avLst/>
          </a:prstGeom>
        </p:spPr>
      </p:pic>
    </p:spTree>
    <p:extLst>
      <p:ext uri="{BB962C8B-B14F-4D97-AF65-F5344CB8AC3E}">
        <p14:creationId xmlns:p14="http://schemas.microsoft.com/office/powerpoint/2010/main" val="46972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76370-AB8D-3775-FEE0-42343A0F32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C0FE51-4BC7-4C94-169D-622E341E4C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36B483-003B-97F2-D0E7-40A0079A1F6F}"/>
              </a:ext>
            </a:extLst>
          </p:cNvPr>
          <p:cNvSpPr>
            <a:spLocks noGrp="1"/>
          </p:cNvSpPr>
          <p:nvPr>
            <p:ph type="dt" sz="half" idx="10"/>
          </p:nvPr>
        </p:nvSpPr>
        <p:spPr/>
        <p:txBody>
          <a:bodyPr/>
          <a:lstStyle/>
          <a:p>
            <a:pPr rtl="0"/>
            <a:fld id="{B4AAD351-6347-4318-B935-1E0F1B6A61D6}" type="datetime1">
              <a:rPr lang="en-GB" noProof="0" smtClean="0"/>
              <a:t>22/06/2026</a:t>
            </a:fld>
            <a:endParaRPr lang="en-GB" noProof="0" dirty="0"/>
          </a:p>
        </p:txBody>
      </p:sp>
      <p:sp>
        <p:nvSpPr>
          <p:cNvPr id="5" name="Footer Placeholder 4">
            <a:extLst>
              <a:ext uri="{FF2B5EF4-FFF2-40B4-BE49-F238E27FC236}">
                <a16:creationId xmlns:a16="http://schemas.microsoft.com/office/drawing/2014/main" id="{1EF1F555-3BE3-AEE8-93F5-CF8600EF3CE0}"/>
              </a:ext>
            </a:extLst>
          </p:cNvPr>
          <p:cNvSpPr>
            <a:spLocks noGrp="1"/>
          </p:cNvSpPr>
          <p:nvPr>
            <p:ph type="ftr" sz="quarter" idx="11"/>
          </p:nvPr>
        </p:nvSpPr>
        <p:spPr/>
        <p:txBody>
          <a:body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1A30064A-2A55-E836-CB45-D730E4960D27}"/>
              </a:ext>
            </a:extLst>
          </p:cNvPr>
          <p:cNvSpPr>
            <a:spLocks noGrp="1"/>
          </p:cNvSpPr>
          <p:nvPr>
            <p:ph type="sldNum" sz="quarter" idx="12"/>
          </p:nvPr>
        </p:nvSpPr>
        <p:spPr/>
        <p:txBody>
          <a:bodyPr/>
          <a:lstStyle/>
          <a:p>
            <a:pPr rtl="0"/>
            <a:fld id="{401CF334-2D5C-4859-84A6-CA7E6E43FAEB}" type="slidenum">
              <a:rPr lang="en-GB" noProof="0" smtClean="0"/>
              <a:t>‹#›</a:t>
            </a:fld>
            <a:endParaRPr lang="en-GB" noProof="0" dirty="0"/>
          </a:p>
        </p:txBody>
      </p:sp>
    </p:spTree>
    <p:extLst>
      <p:ext uri="{BB962C8B-B14F-4D97-AF65-F5344CB8AC3E}">
        <p14:creationId xmlns:p14="http://schemas.microsoft.com/office/powerpoint/2010/main" val="106368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A4615-3B59-2CD0-7D90-60E8BBA788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12A000-2742-443D-9DA7-A4F22AA9F5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46B14C-2A54-9862-6267-A842D5B2331F}"/>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5" name="Footer Placeholder 4">
            <a:extLst>
              <a:ext uri="{FF2B5EF4-FFF2-40B4-BE49-F238E27FC236}">
                <a16:creationId xmlns:a16="http://schemas.microsoft.com/office/drawing/2014/main" id="{73312244-ACE0-9A92-FD4C-F02E5E86D9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5168F2-277A-74CC-270F-4581E0906B61}"/>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1782782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7E940-92B3-346D-CE47-C9B86313DE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A90C39-C823-09D4-848E-765DF8460E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474931-F135-3382-DC42-A404401424DB}"/>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5" name="Footer Placeholder 4">
            <a:extLst>
              <a:ext uri="{FF2B5EF4-FFF2-40B4-BE49-F238E27FC236}">
                <a16:creationId xmlns:a16="http://schemas.microsoft.com/office/drawing/2014/main" id="{B02BEF36-C4DC-AF34-1BA3-346318939C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EF190E-80E4-283B-C106-7E1E91A34B64}"/>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844071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C1F71-A8DB-980E-1921-B6B362A20F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0F4A84-4C7B-1A48-81B2-B1A1B6AC7B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8C76C00-93F4-54E4-1C54-90C444B9F671}"/>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5" name="Footer Placeholder 4">
            <a:extLst>
              <a:ext uri="{FF2B5EF4-FFF2-40B4-BE49-F238E27FC236}">
                <a16:creationId xmlns:a16="http://schemas.microsoft.com/office/drawing/2014/main" id="{AA42BB9A-D9F3-4C92-63FB-B78D9B421A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8497A4-4851-026E-3A54-98FF15BBB5E6}"/>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2281597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EB3ED-17A9-58A6-9BCF-B73A6D1800C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54375F-FA83-D6B3-853C-41D8EE815A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CA4C15-7B47-4F99-6E9B-7853A8395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9431C7B-3705-7739-951A-40212B96E217}"/>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6" name="Footer Placeholder 5">
            <a:extLst>
              <a:ext uri="{FF2B5EF4-FFF2-40B4-BE49-F238E27FC236}">
                <a16:creationId xmlns:a16="http://schemas.microsoft.com/office/drawing/2014/main" id="{B83EA1B4-2E26-F487-BABA-12F3409F3C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D3CF85-58F6-6FE0-444C-988C522F9390}"/>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858588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F50DD-AFA5-F5FC-E08E-CBEF887B1FE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BE299E-858B-D025-7255-DCEC74D862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A59F5B-DAA5-5E18-8164-696ABFFEEE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E5248E-2EE0-CD0B-A761-58843A7B85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3B1827-96A2-BF61-53E8-E185725A00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4B1329-CBA2-B847-A8A9-1D54D2506E57}"/>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8" name="Footer Placeholder 7">
            <a:extLst>
              <a:ext uri="{FF2B5EF4-FFF2-40B4-BE49-F238E27FC236}">
                <a16:creationId xmlns:a16="http://schemas.microsoft.com/office/drawing/2014/main" id="{5E738C94-8F8D-BCBA-BA14-0BFE9A6DBC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D2EFB3-AD09-AFD1-F3F1-34F6337AA9CA}"/>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269757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BD14-5821-F687-3C7C-DA12579B4D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96573E-D9A7-29E3-D9C5-C6F7EA038700}"/>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4" name="Footer Placeholder 3">
            <a:extLst>
              <a:ext uri="{FF2B5EF4-FFF2-40B4-BE49-F238E27FC236}">
                <a16:creationId xmlns:a16="http://schemas.microsoft.com/office/drawing/2014/main" id="{3D1B10B3-7614-4058-490E-D7CA49BABD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D0A507-885A-1423-4E1F-8E266FDDECBB}"/>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336093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A28DF5-5CD8-BBF3-9F23-D236E9DA3C39}"/>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3" name="Footer Placeholder 2">
            <a:extLst>
              <a:ext uri="{FF2B5EF4-FFF2-40B4-BE49-F238E27FC236}">
                <a16:creationId xmlns:a16="http://schemas.microsoft.com/office/drawing/2014/main" id="{3BD3F262-3F50-8B57-2577-5F774CBDE15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7DA0436-1BF0-16CE-849E-F55E349D57FF}"/>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1175638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BC5ED-071D-FB33-C8F6-38F7BCC39D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2AAB38C-1D58-6F87-2C7D-9291F0F4BD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AD2BCAF-CC1B-F331-FCBB-3D71ED6E79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519B08-BDBE-3B6C-B563-BFE7266BA0BE}"/>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6" name="Footer Placeholder 5">
            <a:extLst>
              <a:ext uri="{FF2B5EF4-FFF2-40B4-BE49-F238E27FC236}">
                <a16:creationId xmlns:a16="http://schemas.microsoft.com/office/drawing/2014/main" id="{AB8D1953-C0EC-2FDC-25B9-25392647C4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525E98-DA35-1C99-08B0-CA9827AB7E3C}"/>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864728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DA975-E001-1F4B-0729-5CBB57A082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B8F422-2AE8-89BD-296F-B0AC098905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5E12DA-E4F4-9A69-1293-E5F78ACAD0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CD5EA-9BEB-D915-038A-418F24B2215D}"/>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6" name="Footer Placeholder 5">
            <a:extLst>
              <a:ext uri="{FF2B5EF4-FFF2-40B4-BE49-F238E27FC236}">
                <a16:creationId xmlns:a16="http://schemas.microsoft.com/office/drawing/2014/main" id="{ECC8562B-C371-18C8-600A-4C127E43CF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A2DC91-E90D-573B-13D2-998140D3F966}"/>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22645218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D8247-A201-1FE3-524A-8B9D6DC87B4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C4AF34-D007-B496-B292-487DF5A164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2B3984-A06F-97D3-C957-85B322789C54}"/>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5" name="Footer Placeholder 4">
            <a:extLst>
              <a:ext uri="{FF2B5EF4-FFF2-40B4-BE49-F238E27FC236}">
                <a16:creationId xmlns:a16="http://schemas.microsoft.com/office/drawing/2014/main" id="{2C70DB87-5B8D-26E7-37D3-C8F21F12B2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A5134-E6E7-1F10-81BF-E67F33D05FCB}"/>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1950255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43EBA7-5D77-CE7E-2C20-C06D8F96D8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D2D6EF-65EE-10BA-F259-D53B0F0135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D75AF7-AA4B-1E61-68B1-0828BBE59FB6}"/>
              </a:ext>
            </a:extLst>
          </p:cNvPr>
          <p:cNvSpPr>
            <a:spLocks noGrp="1"/>
          </p:cNvSpPr>
          <p:nvPr>
            <p:ph type="dt" sz="half" idx="10"/>
          </p:nvPr>
        </p:nvSpPr>
        <p:spPr/>
        <p:txBody>
          <a:bodyPr/>
          <a:lstStyle/>
          <a:p>
            <a:fld id="{92A4DC79-ADAA-4E38-9C2B-A2134D1FA2DB}" type="datetimeFigureOut">
              <a:rPr lang="en-GB" smtClean="0"/>
              <a:t>22/06/2026</a:t>
            </a:fld>
            <a:endParaRPr lang="en-GB"/>
          </a:p>
        </p:txBody>
      </p:sp>
      <p:sp>
        <p:nvSpPr>
          <p:cNvPr id="5" name="Footer Placeholder 4">
            <a:extLst>
              <a:ext uri="{FF2B5EF4-FFF2-40B4-BE49-F238E27FC236}">
                <a16:creationId xmlns:a16="http://schemas.microsoft.com/office/drawing/2014/main" id="{1B57AB27-6373-E978-3F8F-86F13C1AD7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177E8D-1A59-57DC-1C65-C6E55681139D}"/>
              </a:ext>
            </a:extLst>
          </p:cNvPr>
          <p:cNvSpPr>
            <a:spLocks noGrp="1"/>
          </p:cNvSpPr>
          <p:nvPr>
            <p:ph type="sldNum" sz="quarter" idx="12"/>
          </p:nvPr>
        </p:nvSpPr>
        <p:spPr/>
        <p:txBody>
          <a:bodyPr/>
          <a:lstStyle/>
          <a:p>
            <a:fld id="{E448B1C7-68D9-4181-AFE8-C42C1310989D}" type="slidenum">
              <a:rPr lang="en-GB" smtClean="0"/>
              <a:t>‹#›</a:t>
            </a:fld>
            <a:endParaRPr lang="en-GB"/>
          </a:p>
        </p:txBody>
      </p:sp>
    </p:spTree>
    <p:extLst>
      <p:ext uri="{BB962C8B-B14F-4D97-AF65-F5344CB8AC3E}">
        <p14:creationId xmlns:p14="http://schemas.microsoft.com/office/powerpoint/2010/main" val="3457379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2.pn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6155E-6729-F5C1-CA60-DCA5D79AB5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A2069-6BAF-D70F-6AE7-160B105D0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11EA59-6353-F51D-B31F-703237BA36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fld id="{8B045440-74F0-4B44-BEF6-1040C3E911E1}" type="datetime1">
              <a:rPr lang="en-GB" noProof="0" smtClean="0"/>
              <a:t>22/06/2026</a:t>
            </a:fld>
            <a:endParaRPr lang="en-GB" noProof="0" dirty="0"/>
          </a:p>
        </p:txBody>
      </p:sp>
      <p:sp>
        <p:nvSpPr>
          <p:cNvPr id="5" name="Footer Placeholder 4">
            <a:extLst>
              <a:ext uri="{FF2B5EF4-FFF2-40B4-BE49-F238E27FC236}">
                <a16:creationId xmlns:a16="http://schemas.microsoft.com/office/drawing/2014/main" id="{9B4001F8-9F81-F9A5-1E6E-FE688DA13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r>
              <a:rPr lang="en-GB" noProof="0"/>
              <a:t>Add a footer</a:t>
            </a:r>
            <a:endParaRPr lang="en-GB" noProof="0" dirty="0"/>
          </a:p>
        </p:txBody>
      </p:sp>
      <p:sp>
        <p:nvSpPr>
          <p:cNvPr id="6" name="Slide Number Placeholder 5">
            <a:extLst>
              <a:ext uri="{FF2B5EF4-FFF2-40B4-BE49-F238E27FC236}">
                <a16:creationId xmlns:a16="http://schemas.microsoft.com/office/drawing/2014/main" id="{5826DDDA-B217-4716-A2B5-49FD91CB0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401CF334-2D5C-4859-84A6-CA7E6E43FAEB}" type="slidenum">
              <a:rPr lang="en-GB" noProof="0" smtClean="0"/>
              <a:t>‹#›</a:t>
            </a:fld>
            <a:endParaRPr lang="en-GB" noProof="0" dirty="0"/>
          </a:p>
        </p:txBody>
      </p:sp>
      <p:pic>
        <p:nvPicPr>
          <p:cNvPr id="8" name="Picture 7">
            <a:extLst>
              <a:ext uri="{FF2B5EF4-FFF2-40B4-BE49-F238E27FC236}">
                <a16:creationId xmlns:a16="http://schemas.microsoft.com/office/drawing/2014/main" id="{04BEF0EF-FA3F-C534-1EED-FBA162987B9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15418" y="40716"/>
            <a:ext cx="1849003" cy="599046"/>
          </a:xfrm>
          <a:prstGeom prst="rect">
            <a:avLst/>
          </a:prstGeom>
        </p:spPr>
      </p:pic>
    </p:spTree>
    <p:extLst>
      <p:ext uri="{BB962C8B-B14F-4D97-AF65-F5344CB8AC3E}">
        <p14:creationId xmlns:p14="http://schemas.microsoft.com/office/powerpoint/2010/main" val="2183449356"/>
      </p:ext>
    </p:extLst>
  </p:cSld>
  <p:clrMap bg1="lt1" tx1="dk1" bg2="lt2" tx2="dk2" accent1="accent1" accent2="accent2" accent3="accent3" accent4="accent4" accent5="accent5" accent6="accent6" hlink="hlink" folHlink="folHlink"/>
  <p:sldLayoutIdLst>
    <p:sldLayoutId id="2147483847" r:id="rId1"/>
    <p:sldLayoutId id="2147483846"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15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1A7653-3AF6-D682-BEDA-3FB63FCCF5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331D2F-57A9-74F3-82A8-0E65D580AB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4E710E-E20A-02D6-5CA1-5C26DA0781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2A4DC79-ADAA-4E38-9C2B-A2134D1FA2DB}" type="datetimeFigureOut">
              <a:rPr lang="en-GB" smtClean="0"/>
              <a:t>22/06/2026</a:t>
            </a:fld>
            <a:endParaRPr lang="en-GB"/>
          </a:p>
        </p:txBody>
      </p:sp>
      <p:sp>
        <p:nvSpPr>
          <p:cNvPr id="5" name="Footer Placeholder 4">
            <a:extLst>
              <a:ext uri="{FF2B5EF4-FFF2-40B4-BE49-F238E27FC236}">
                <a16:creationId xmlns:a16="http://schemas.microsoft.com/office/drawing/2014/main" id="{3538F1BA-8497-CF7B-D47C-E9994337C6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EEF6C7A-1268-6713-72D1-AFA9C082A6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448B1C7-68D9-4181-AFE8-C42C1310989D}" type="slidenum">
              <a:rPr lang="en-GB" smtClean="0"/>
              <a:t>‹#›</a:t>
            </a:fld>
            <a:endParaRPr lang="en-GB"/>
          </a:p>
        </p:txBody>
      </p:sp>
      <p:pic>
        <p:nvPicPr>
          <p:cNvPr id="8" name="Picture 7">
            <a:extLst>
              <a:ext uri="{FF2B5EF4-FFF2-40B4-BE49-F238E27FC236}">
                <a16:creationId xmlns:a16="http://schemas.microsoft.com/office/drawing/2014/main" id="{A42CF6C7-4613-5AE1-42BF-133C7F7FAF93}"/>
              </a:ext>
            </a:extLst>
          </p:cNvPr>
          <p:cNvPicPr>
            <a:picLocks noChangeAspect="1"/>
          </p:cNvPicPr>
          <p:nvPr userDrawn="1"/>
        </p:nvPicPr>
        <p:blipFill>
          <a:blip r:embed="rId13"/>
          <a:stretch>
            <a:fillRect/>
          </a:stretch>
        </p:blipFill>
        <p:spPr>
          <a:xfrm>
            <a:off x="9982200" y="38960"/>
            <a:ext cx="1999661" cy="652329"/>
          </a:xfrm>
          <a:prstGeom prst="rect">
            <a:avLst/>
          </a:prstGeom>
        </p:spPr>
      </p:pic>
    </p:spTree>
    <p:extLst>
      <p:ext uri="{BB962C8B-B14F-4D97-AF65-F5344CB8AC3E}">
        <p14:creationId xmlns:p14="http://schemas.microsoft.com/office/powerpoint/2010/main" val="3083918137"/>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mailto:training.hub@snee.nhs.uk" TargetMode="Externa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8" Type="http://schemas.openxmlformats.org/officeDocument/2006/relationships/image" Target="../media/image5.tmp"/><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hee.nhs.uk/our-work/primary-care/training-hubs" TargetMode="Externa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video" Target="https://www.youtube.com/embed/flImv-0dVVU?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sneetraininghub.org.uk/who-we-are/" TargetMode="External"/><Relationship Id="rId2" Type="http://schemas.openxmlformats.org/officeDocument/2006/relationships/hyperlink" Target="https://www.sneetraininghub.org.uk/" TargetMode="Externa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video" Target="https://www.youtube.com/embed/BnS5mLJ3Dpk?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events.sneetraininghub.org.uk/calendar" TargetMode="External"/><Relationship Id="rId7" Type="http://schemas.openxmlformats.org/officeDocument/2006/relationships/image" Target="../media/image9.png"/><Relationship Id="rId2" Type="http://schemas.openxmlformats.org/officeDocument/2006/relationships/hyperlink" Target="https://www.sneetraininghub.org.uk/" TargetMode="External"/><Relationship Id="rId1" Type="http://schemas.openxmlformats.org/officeDocument/2006/relationships/slideLayout" Target="../slideLayouts/slideLayout1.xml"/><Relationship Id="rId6" Type="http://schemas.openxmlformats.org/officeDocument/2006/relationships/hyperlink" Target="https://www.sneetraininghub.org.uk/e-learning-platforms/" TargetMode="External"/><Relationship Id="rId5" Type="http://schemas.openxmlformats.org/officeDocument/2006/relationships/hyperlink" Target="https://www.sneetraininghub.org.uk/e-learning-resources/" TargetMode="External"/><Relationship Id="rId4" Type="http://schemas.openxmlformats.org/officeDocument/2006/relationships/hyperlink" Target="https://www.sneetraininghub.org.uk/resource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The%20GP%20Support%20Hub%20|%20Confidential%20support%20service%20for%20GPs" TargetMode="Externa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view.officeapps.live.com/op/view.aspx?src=https%3A%2F%2Fwww.england.nhs.uk%2Fwp-content%2Fuploads%2F2023%2F05%2FPRN00057i-example-induction-checklist-template-mdt-general-practice.docx&amp;wdOrigin=BROWSELINK"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hyperlink" Target="https://www.csp.org.uk/documents/fcp-staff-induction-checklist-0" TargetMode="External"/><Relationship Id="rId7" Type="http://schemas.openxmlformats.org/officeDocument/2006/relationships/hyperlink" Target="Information%20Governance%20Induction%20checklist%20-%20SNEE%20ICB.docx"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www.bma.org.uk/advice-and-support/career-progression/training/induction-for-resident-doctors" TargetMode="External"/><Relationship Id="rId5" Type="http://schemas.openxmlformats.org/officeDocument/2006/relationships/hyperlink" Target="https://bswtraininghub.nhs.uk/wp-content/uploads/2019/09/General-Practice-Nursing-Induction-Template.pdf" TargetMode="External"/><Relationship Id="rId4" Type="http://schemas.openxmlformats.org/officeDocument/2006/relationships/hyperlink" Target="https://www.cppe.ac.uk/wizard/files/developing_career/induction%20checklist%20edited%20and%20updated%2026_10.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Statutory%20and%20Mandatory%20Training%20-%20elearning%20for%20healthcare%20(e-lfh.org.uk)" TargetMode="External"/><Relationship Id="rId7" Type="http://schemas.openxmlformats.org/officeDocument/2006/relationships/hyperlink" Target="Core%20Skills%20Training%20Framework%20FAQs%20|%20Skills%20for%20Health" TargetMode="External"/><Relationship Id="rId2" Type="http://schemas.openxmlformats.org/officeDocument/2006/relationships/hyperlink" Target="https://www.cqc.org.uk/guidance-providers/gps/gp-mythbusters/gp-mythbuster-70-mandatory-training-considerations-general-practice" TargetMode="External"/><Relationship Id="rId1" Type="http://schemas.openxmlformats.org/officeDocument/2006/relationships/slideLayout" Target="../slideLayouts/slideLayout1.xml"/><Relationship Id="rId6" Type="http://schemas.openxmlformats.org/officeDocument/2006/relationships/hyperlink" Target="https://www.skillsforhealth.org.uk/core-skills-training-framework/#england" TargetMode="External"/><Relationship Id="rId5" Type="http://schemas.openxmlformats.org/officeDocument/2006/relationships/hyperlink" Target="CSTF-Mapping_tool-StatMand-v1.6.2.xls%20(live.com)" TargetMode="External"/><Relationship Id="rId4" Type="http://schemas.openxmlformats.org/officeDocument/2006/relationships/hyperlink" Target="Training%20resource%20for%20GP%20practice%20staff%20(bma.org.u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learninghub.nhs.uk/" TargetMode="External"/><Relationship Id="rId2" Type="http://schemas.openxmlformats.org/officeDocument/2006/relationships/hyperlink" Target="https://www.e-lfh.org.uk/" TargetMode="External"/><Relationship Id="rId1" Type="http://schemas.openxmlformats.org/officeDocument/2006/relationships/slideLayout" Target="../slideLayouts/slideLayout1.xml"/><Relationship Id="rId4" Type="http://schemas.openxmlformats.org/officeDocument/2006/relationships/image" Target="../media/image18.svg"/></Relationships>
</file>

<file path=ppt/slides/_rels/slide14.xml.rels><?xml version="1.0" encoding="UTF-8" standalone="yes"?>
<Relationships xmlns="http://schemas.openxmlformats.org/package/2006/relationships"><Relationship Id="rId8" Type="http://schemas.openxmlformats.org/officeDocument/2006/relationships/hyperlink" Target="e-Learning%20Platforms%20|%20Suffolk%20&amp;%20North%20East%20Essex%20Training%20Hub%20(sneetraininghub.org.uk)" TargetMode="Externa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hyperlink" Target="https://www.sneetraininghub.org.uk/digital-resource-platform/" TargetMode="External"/><Relationship Id="rId4" Type="http://schemas.openxmlformats.org/officeDocument/2006/relationships/diagramLayout" Target="../diagrams/layout3.xml"/><Relationship Id="rId9"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hyperlink" Target="https://suffolkandnortheastessex.icb.nhs.uk/health-and-care-professionals-area/support-for-primary-care/clinical-systems/" TargetMode="External"/><Relationship Id="rId2" Type="http://schemas.openxmlformats.org/officeDocument/2006/relationships/image" Target="../media/image20.sv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playlist?list=PLnhASgDToTkuPtdsIVQStTmgo4Bij5T4k" TargetMode="External"/><Relationship Id="rId2" Type="http://schemas.openxmlformats.org/officeDocument/2006/relationships/hyperlink" Target="https://digital.nhs.uk/services/nhs-app/resources" TargetMode="External"/><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hyperlink" Target="https://www.nhs.uk/nhs-app/" TargetMode="External"/><Relationship Id="rId4" Type="http://schemas.openxmlformats.org/officeDocument/2006/relationships/hyperlink" Target="https://digital.nhs.uk/services/nhs-app/toolkit"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england.nhs.uk/long-read/artificial-intelligence-ai-and-machine-learning/" TargetMode="External"/><Relationship Id="rId2" Type="http://schemas.openxmlformats.org/officeDocument/2006/relationships/hyperlink" Target="https://digital.nhs.uk/services/ai-knowledge-repository" TargetMode="Externa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hyperlink" Target="mailto:nwicb.digital@nhs.net" TargetMode="Externa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8" Type="http://schemas.openxmlformats.org/officeDocument/2006/relationships/hyperlink" Target="https://www.england.nhs.uk/professional-standards/medical-revalidation/appraisers/" TargetMode="External"/><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28.jpeg"/><Relationship Id="rId4" Type="http://schemas.openxmlformats.org/officeDocument/2006/relationships/diagramLayout" Target="../diagrams/layout5.xml"/><Relationship Id="rId9" Type="http://schemas.openxmlformats.org/officeDocument/2006/relationships/hyperlink" Target="https://www.nhsemployers.org/system/files/2021-07/Appraisals-and-KSF-made-simple.pdf?hash=3E015A95A3B09C04E0B2159471051866C50E9FE4&amp;la=en" TargetMode="Externa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hyperlink" Target="https://www.england.nhs.uk/long-read/supervision-guidance-for-primary-care-network-multidisciplinary-teams/" TargetMode="External"/><Relationship Id="rId7" Type="http://schemas.openxmlformats.org/officeDocument/2006/relationships/diagramColors" Target="../diagrams/colors6.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www.england.nhs.uk/long-read/educator-workforce-strategy/" TargetMode="External"/><Relationship Id="rId7" Type="http://schemas.openxmlformats.org/officeDocument/2006/relationships/hyperlink" Target="https://portal.e-lfh.org.uk/Catalogue/Index?HierarchyId=0_54104&amp;programmeId=54104"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hee.nhs.uk/sites/default/files/documents/HEE%20Quality%20Framework%202021.pdf" TargetMode="External"/><Relationship Id="rId5" Type="http://schemas.openxmlformats.org/officeDocument/2006/relationships/hyperlink" Target="https://www.councilofdeans.org.uk/wp-content/uploads/2023/04/Allied-Health-Professions-Educator-Framework.pdf" TargetMode="External"/><Relationship Id="rId4" Type="http://schemas.openxmlformats.org/officeDocument/2006/relationships/hyperlink" Target="https://www.skillsforhealth.org.uk/resources/nurse-and-midwife-educators-career-framework/" TargetMode="External"/><Relationship Id="rId9" Type="http://schemas.openxmlformats.org/officeDocument/2006/relationships/hyperlink" Target="https://www.england.nhs.uk/mat-transformation/safe-learning-environment-charter/"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Primary care Induction Programme</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52062" y="4767439"/>
            <a:ext cx="4849350" cy="1244483"/>
          </a:xfrm>
        </p:spPr>
        <p:txBody>
          <a:bodyPr rtlCol="0" anchor="t">
            <a:normAutofit/>
          </a:bodyPr>
          <a:lstStyle/>
          <a:p>
            <a:pPr algn="l" rtl="0"/>
            <a:r>
              <a:rPr lang="en-GB" dirty="0">
                <a:solidFill>
                  <a:srgbClr val="FFFFFF"/>
                </a:solidFill>
                <a:latin typeface="Arial" panose="020B0604020202020204" pitchFamily="34" charset="0"/>
                <a:cs typeface="Arial" panose="020B0604020202020204" pitchFamily="34" charset="0"/>
              </a:rPr>
              <a:t>Education and Training in </a:t>
            </a:r>
          </a:p>
          <a:p>
            <a:pPr algn="l" rtl="0"/>
            <a:r>
              <a:rPr lang="en-GB" dirty="0">
                <a:solidFill>
                  <a:srgbClr val="FFFFFF"/>
                </a:solidFill>
                <a:latin typeface="Arial" panose="020B0604020202020204" pitchFamily="34" charset="0"/>
                <a:cs typeface="Arial" panose="020B0604020202020204" pitchFamily="34" charset="0"/>
              </a:rPr>
              <a:t>Primary Care</a:t>
            </a: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9E3EEA-6C0A-1BDE-30D8-E5A58F562A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467384" y="1578776"/>
            <a:ext cx="2396072" cy="1198036"/>
          </a:xfrm>
          <a:prstGeom prst="rect">
            <a:avLst/>
          </a:prstGeom>
        </p:spPr>
      </p:pic>
      <p:pic>
        <p:nvPicPr>
          <p:cNvPr id="15" name="Picture 14">
            <a:extLst>
              <a:ext uri="{FF2B5EF4-FFF2-40B4-BE49-F238E27FC236}">
                <a16:creationId xmlns:a16="http://schemas.microsoft.com/office/drawing/2014/main" id="{5E7F3E74-8AF1-C777-64C2-BD7E8A25B9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5825" y="2938367"/>
            <a:ext cx="4182042" cy="1354911"/>
          </a:xfrm>
          <a:prstGeom prst="rect">
            <a:avLst/>
          </a:prstGeom>
        </p:spPr>
      </p:pic>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F63693-4B79-7B9D-D779-3DC3AE732FD6}"/>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A602C5A-3096-E5CB-438B-A3B77D215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7FD8C7-42B2-5FC1-3A2A-14E1E5829FC9}"/>
              </a:ext>
            </a:extLst>
          </p:cNvPr>
          <p:cNvSpPr>
            <a:spLocks noGrp="1"/>
          </p:cNvSpPr>
          <p:nvPr>
            <p:ph type="title"/>
          </p:nvPr>
        </p:nvSpPr>
        <p:spPr>
          <a:xfrm>
            <a:off x="914982" y="492779"/>
            <a:ext cx="9688296" cy="834805"/>
          </a:xfrm>
        </p:spPr>
        <p:txBody>
          <a:bodyPr anchor="b">
            <a:normAutofit/>
          </a:bodyPr>
          <a:lstStyle/>
          <a:p>
            <a:r>
              <a:rPr lang="en-GB" sz="4000" dirty="0">
                <a:latin typeface="Arial" panose="020B0604020202020204" pitchFamily="34" charset="0"/>
                <a:cs typeface="Arial" panose="020B0604020202020204" pitchFamily="34" charset="0"/>
              </a:rPr>
              <a:t>Important Information</a:t>
            </a:r>
          </a:p>
        </p:txBody>
      </p:sp>
      <p:sp>
        <p:nvSpPr>
          <p:cNvPr id="6" name="Rectangle 5">
            <a:extLst>
              <a:ext uri="{FF2B5EF4-FFF2-40B4-BE49-F238E27FC236}">
                <a16:creationId xmlns:a16="http://schemas.microsoft.com/office/drawing/2014/main" id="{35B42EF0-EC04-A652-EC7B-946D921CE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8945F44-EA9C-8430-D2BF-A9E883107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022BC5E-AB8D-8138-41BD-9B10F4A0D11D}"/>
              </a:ext>
            </a:extLst>
          </p:cNvPr>
          <p:cNvSpPr>
            <a:spLocks noGrp="1"/>
          </p:cNvSpPr>
          <p:nvPr>
            <p:ph idx="1"/>
          </p:nvPr>
        </p:nvSpPr>
        <p:spPr>
          <a:xfrm>
            <a:off x="838200" y="1635577"/>
            <a:ext cx="10515600" cy="3260255"/>
          </a:xfrm>
        </p:spPr>
        <p:txBody>
          <a:bodyPr>
            <a:normAutofit fontScale="77500" lnSpcReduction="20000"/>
          </a:bodyPr>
          <a:lstStyle/>
          <a:p>
            <a:pPr marL="0" indent="0">
              <a:lnSpc>
                <a:spcPct val="120000"/>
              </a:lnSpc>
              <a:spcBef>
                <a:spcPts val="0"/>
              </a:spcBef>
              <a:buNone/>
            </a:pPr>
            <a:r>
              <a:rPr lang="en-GB" sz="1600" b="1" dirty="0">
                <a:latin typeface="Arial" panose="020B0604020202020204" pitchFamily="34" charset="0"/>
                <a:cs typeface="Arial" panose="020B0604020202020204" pitchFamily="34" charset="0"/>
              </a:rPr>
              <a:t>Slides are interactive and require the user to click through information using a mouse or space bar.</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To view videos in a larger format or full screen, they can be viewed externally at source.  Please click the source title e.g. YouTube in bottom left hand corner, and it will take you to a full screen to view.</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For Subtitles and closed captions, please click the ‘CC’ logo at the bottom of the video on the left-hand side once launched.</a:t>
            </a:r>
          </a:p>
          <a:p>
            <a:pPr marL="0" indent="0">
              <a:lnSpc>
                <a:spcPct val="120000"/>
              </a:lnSpc>
              <a:spcBef>
                <a:spcPts val="0"/>
              </a:spcBef>
              <a:buNone/>
            </a:pPr>
            <a:endParaRPr lang="en-GB" sz="1600" b="1" u="sng" dirty="0">
              <a:solidFill>
                <a:srgbClr val="C7417B"/>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600" b="1" u="sng" dirty="0">
                <a:solidFill>
                  <a:srgbClr val="C7417B"/>
                </a:solidFill>
                <a:latin typeface="Arial" panose="020B0604020202020204" pitchFamily="34" charset="0"/>
                <a:cs typeface="Arial" panose="020B0604020202020204" pitchFamily="34" charset="0"/>
              </a:rPr>
              <a:t>Please note:</a:t>
            </a:r>
          </a:p>
          <a:p>
            <a:pPr marL="0" indent="0">
              <a:lnSpc>
                <a:spcPct val="120000"/>
              </a:lnSpc>
              <a:spcBef>
                <a:spcPts val="0"/>
              </a:spcBef>
              <a:buNone/>
            </a:pPr>
            <a:r>
              <a:rPr lang="en-GB" sz="1600" dirty="0">
                <a:latin typeface="Arial" panose="020B0604020202020204" pitchFamily="34" charset="0"/>
                <a:cs typeface="Arial" panose="020B0604020202020204" pitchFamily="34" charset="0"/>
              </a:rPr>
              <a:t>The information included in this programme is correct at time of creation.  Whilst we have made our best endeavours to make sure the information and materials included in this programme are from reputable sources, if you feel something has been missed or find any errors, please contact us as soon as possible.  Thank you.</a:t>
            </a:r>
          </a:p>
          <a:p>
            <a:pPr marL="0" indent="0">
              <a:lnSpc>
                <a:spcPct val="120000"/>
              </a:lnSpc>
              <a:spcBef>
                <a:spcPts val="0"/>
              </a:spcBef>
              <a:buNone/>
            </a:pP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dirty="0">
                <a:latin typeface="Arial" panose="020B0604020202020204" pitchFamily="34" charset="0"/>
                <a:cs typeface="Arial" panose="020B0604020202020204" pitchFamily="34" charset="0"/>
              </a:rPr>
              <a:t>Norfolk and Suffolk Training Hub</a:t>
            </a:r>
          </a:p>
          <a:p>
            <a:pPr marL="0" indent="0">
              <a:lnSpc>
                <a:spcPct val="120000"/>
              </a:lnSpc>
              <a:spcBef>
                <a:spcPts val="0"/>
              </a:spcBef>
              <a:buNone/>
            </a:pPr>
            <a:r>
              <a:rPr lang="en-GB" sz="1600" dirty="0">
                <a:latin typeface="Arial" panose="020B0604020202020204" pitchFamily="34" charset="0"/>
                <a:cs typeface="Arial" panose="020B0604020202020204" pitchFamily="34" charset="0"/>
                <a:hlinkClick r:id="rId2"/>
              </a:rPr>
              <a:t>training.hub@snee.nhs.uk</a:t>
            </a: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800" dirty="0">
              <a:latin typeface="Arial" panose="020B0604020202020204" pitchFamily="34" charset="0"/>
              <a:cs typeface="Arial" panose="020B0604020202020204" pitchFamily="34" charset="0"/>
            </a:endParaRPr>
          </a:p>
        </p:txBody>
      </p:sp>
      <p:pic>
        <p:nvPicPr>
          <p:cNvPr id="8" name="Picture 7" descr="A group of icons in a row">
            <a:extLst>
              <a:ext uri="{FF2B5EF4-FFF2-40B4-BE49-F238E27FC236}">
                <a16:creationId xmlns:a16="http://schemas.microsoft.com/office/drawing/2014/main" id="{4E64A5AF-AFC8-7151-14E4-857AD992394F}"/>
              </a:ext>
            </a:extLst>
          </p:cNvPr>
          <p:cNvPicPr>
            <a:picLocks noChangeAspect="1"/>
          </p:cNvPicPr>
          <p:nvPr/>
        </p:nvPicPr>
        <p:blipFill>
          <a:blip r:embed="rId3">
            <a:extLst>
              <a:ext uri="{28A0092B-C50C-407E-A947-70E740481C1C}">
                <a14:useLocalDpi xmlns:a14="http://schemas.microsoft.com/office/drawing/2010/main" val="0"/>
              </a:ext>
            </a:extLst>
          </a:blip>
          <a:srcRect t="21453" b="22933"/>
          <a:stretch/>
        </p:blipFill>
        <p:spPr>
          <a:xfrm>
            <a:off x="2150884" y="4301347"/>
            <a:ext cx="7890231" cy="1815367"/>
          </a:xfrm>
          <a:prstGeom prst="rect">
            <a:avLst/>
          </a:prstGeom>
        </p:spPr>
      </p:pic>
      <p:pic>
        <p:nvPicPr>
          <p:cNvPr id="3" name="Picture 2">
            <a:extLst>
              <a:ext uri="{FF2B5EF4-FFF2-40B4-BE49-F238E27FC236}">
                <a16:creationId xmlns:a16="http://schemas.microsoft.com/office/drawing/2014/main" id="{95B72A7F-8FD1-8468-FD2C-075260D7B9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70581" y="33336"/>
            <a:ext cx="1999181" cy="647701"/>
          </a:xfrm>
          <a:prstGeom prst="rect">
            <a:avLst/>
          </a:prstGeom>
        </p:spPr>
      </p:pic>
    </p:spTree>
    <p:extLst>
      <p:ext uri="{BB962C8B-B14F-4D97-AF65-F5344CB8AC3E}">
        <p14:creationId xmlns:p14="http://schemas.microsoft.com/office/powerpoint/2010/main" val="1646424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4403CA-1352-F1C0-4484-EA777C2C9BC8}"/>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FF8B5DB-D806-9AE2-9BDF-45E025954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1123C-416E-71C2-964F-EC233F00C364}"/>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Introduction to Primary Care Training Hubs</a:t>
            </a:r>
          </a:p>
        </p:txBody>
      </p:sp>
      <p:sp>
        <p:nvSpPr>
          <p:cNvPr id="6" name="Rectangle 5">
            <a:extLst>
              <a:ext uri="{FF2B5EF4-FFF2-40B4-BE49-F238E27FC236}">
                <a16:creationId xmlns:a16="http://schemas.microsoft.com/office/drawing/2014/main" id="{040181DD-D45D-1B65-51EE-3F10E337B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A9A3D48-9702-3F34-D73C-3D0165B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5D74A59-8C1B-E02A-7CF7-A36F96E5E249}"/>
              </a:ext>
            </a:extLst>
          </p:cNvPr>
          <p:cNvSpPr txBox="1"/>
          <p:nvPr/>
        </p:nvSpPr>
        <p:spPr>
          <a:xfrm>
            <a:off x="1136397" y="192167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What are Primary care Training Hubs?</a:t>
            </a:r>
          </a:p>
        </p:txBody>
      </p:sp>
      <p:sp>
        <p:nvSpPr>
          <p:cNvPr id="17" name="TextBox 16">
            <a:extLst>
              <a:ext uri="{FF2B5EF4-FFF2-40B4-BE49-F238E27FC236}">
                <a16:creationId xmlns:a16="http://schemas.microsoft.com/office/drawing/2014/main" id="{46AFE4EE-5866-63AC-A66D-059368699704}"/>
              </a:ext>
            </a:extLst>
          </p:cNvPr>
          <p:cNvSpPr txBox="1"/>
          <p:nvPr/>
        </p:nvSpPr>
        <p:spPr>
          <a:xfrm>
            <a:off x="1214025" y="5758306"/>
            <a:ext cx="6097112" cy="318998"/>
          </a:xfrm>
          <a:prstGeom prst="rect">
            <a:avLst/>
          </a:prstGeom>
          <a:noFill/>
        </p:spPr>
        <p:txBody>
          <a:bodyPr wrap="square">
            <a:spAutoFit/>
          </a:bodyPr>
          <a:lstStyle/>
          <a:p>
            <a:pPr algn="just">
              <a:lnSpc>
                <a:spcPct val="115000"/>
              </a:lnSpc>
            </a:pPr>
            <a:r>
              <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rPr>
              <a:t>Further details on Primary care Training Hubs can be found </a:t>
            </a:r>
            <a:r>
              <a:rPr lang="en-GB" sz="1400" dirty="0">
                <a:solidFill>
                  <a:srgbClr val="C7417B"/>
                </a:solidFill>
                <a:latin typeface="Arial" panose="020B0604020202020204" pitchFamily="34" charset="0"/>
                <a:ea typeface="Calibri" panose="020F0502020204030204" pitchFamily="34" charset="0"/>
                <a:cs typeface="Calibri" panose="020F0502020204030204" pitchFamily="34" charset="0"/>
                <a:hlinkClick r:id="rId2"/>
              </a:rPr>
              <a:t>here</a:t>
            </a:r>
            <a:endPar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graphicFrame>
        <p:nvGraphicFramePr>
          <p:cNvPr id="9" name="Diagram 8" descr="Definition of training hub in circles">
            <a:extLst>
              <a:ext uri="{FF2B5EF4-FFF2-40B4-BE49-F238E27FC236}">
                <a16:creationId xmlns:a16="http://schemas.microsoft.com/office/drawing/2014/main" id="{81AC66FE-BDB9-A36C-0DDD-91450C95CFBF}"/>
              </a:ext>
            </a:extLst>
          </p:cNvPr>
          <p:cNvGraphicFramePr/>
          <p:nvPr>
            <p:extLst>
              <p:ext uri="{D42A27DB-BD31-4B8C-83A1-F6EECF244321}">
                <p14:modId xmlns:p14="http://schemas.microsoft.com/office/powerpoint/2010/main" val="70897936"/>
              </p:ext>
            </p:extLst>
          </p:nvPr>
        </p:nvGraphicFramePr>
        <p:xfrm>
          <a:off x="-809897" y="2011680"/>
          <a:ext cx="10398034" cy="38490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E1480CA-B975-10A4-1582-661F35E9B22B}"/>
              </a:ext>
            </a:extLst>
          </p:cNvPr>
          <p:cNvSpPr txBox="1"/>
          <p:nvPr/>
        </p:nvSpPr>
        <p:spPr>
          <a:xfrm>
            <a:off x="5730486" y="5261038"/>
            <a:ext cx="3270436" cy="253916"/>
          </a:xfrm>
          <a:prstGeom prst="rect">
            <a:avLst/>
          </a:prstGeom>
          <a:noFill/>
        </p:spPr>
        <p:txBody>
          <a:bodyPr wrap="square">
            <a:spAutoFit/>
          </a:bodyPr>
          <a:lstStyle/>
          <a:p>
            <a:pPr algn="ctr"/>
            <a:r>
              <a:rPr lang="en-GB" sz="1050" dirty="0"/>
              <a:t>(NHSE, 2024)</a:t>
            </a:r>
          </a:p>
        </p:txBody>
      </p:sp>
      <p:pic>
        <p:nvPicPr>
          <p:cNvPr id="18" name="Picture 17" descr="Vertical list of explantions to what training hubs do">
            <a:extLst>
              <a:ext uri="{FF2B5EF4-FFF2-40B4-BE49-F238E27FC236}">
                <a16:creationId xmlns:a16="http://schemas.microsoft.com/office/drawing/2014/main" id="{455B3C84-9499-78E0-1B17-F9F58F538535}"/>
              </a:ext>
            </a:extLst>
          </p:cNvPr>
          <p:cNvPicPr>
            <a:picLocks noChangeAspect="1"/>
          </p:cNvPicPr>
          <p:nvPr/>
        </p:nvPicPr>
        <p:blipFill>
          <a:blip r:embed="rId8">
            <a:extLst>
              <a:ext uri="{28A0092B-C50C-407E-A947-70E740481C1C}">
                <a14:useLocalDpi xmlns:a14="http://schemas.microsoft.com/office/drawing/2010/main" val="0"/>
              </a:ext>
            </a:extLst>
          </a:blip>
          <a:srcRect l="34059" t="8854" r="34676"/>
          <a:stretch/>
        </p:blipFill>
        <p:spPr>
          <a:xfrm>
            <a:off x="8725841" y="1372910"/>
            <a:ext cx="3069773" cy="4866142"/>
          </a:xfrm>
          <a:prstGeom prst="rect">
            <a:avLst/>
          </a:prstGeom>
          <a:effectLst>
            <a:glow rad="63500">
              <a:schemeClr val="accent1">
                <a:satMod val="175000"/>
                <a:alpha val="40000"/>
              </a:schemeClr>
            </a:glow>
          </a:effectLst>
        </p:spPr>
      </p:pic>
      <p:pic>
        <p:nvPicPr>
          <p:cNvPr id="3" name="Picture 2">
            <a:extLst>
              <a:ext uri="{FF2B5EF4-FFF2-40B4-BE49-F238E27FC236}">
                <a16:creationId xmlns:a16="http://schemas.microsoft.com/office/drawing/2014/main" id="{DCC460E2-14C0-B07D-56E1-6348A3E835C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70581" y="33336"/>
            <a:ext cx="1999181" cy="647701"/>
          </a:xfrm>
          <a:prstGeom prst="rect">
            <a:avLst/>
          </a:prstGeom>
        </p:spPr>
      </p:pic>
    </p:spTree>
    <p:extLst>
      <p:ext uri="{BB962C8B-B14F-4D97-AF65-F5344CB8AC3E}">
        <p14:creationId xmlns:p14="http://schemas.microsoft.com/office/powerpoint/2010/main" val="874986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Graphic spid="9" grpId="0">
        <p:bldAsOne/>
      </p:bldGraphic>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36397" y="675564"/>
            <a:ext cx="9688296" cy="834805"/>
          </a:xfrm>
        </p:spPr>
        <p:txBody>
          <a:bodyPr anchor="b">
            <a:normAutofit fontScale="90000"/>
          </a:bodyPr>
          <a:lstStyle/>
          <a:p>
            <a:r>
              <a:rPr lang="en-GB" sz="2800" b="1" dirty="0">
                <a:latin typeface="Arial" panose="020B0604020202020204" pitchFamily="34" charset="0"/>
                <a:cs typeface="Arial" panose="020B0604020202020204" pitchFamily="34" charset="0"/>
              </a:rPr>
              <a:t>VIDEO: What are Training Hubs and how do you access them?</a:t>
            </a:r>
            <a:endParaRPr lang="en-GB" sz="2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7114BD7-344F-2655-8D28-CC1CF6E1EAC3}"/>
              </a:ext>
            </a:extLst>
          </p:cNvPr>
          <p:cNvSpPr txBox="1"/>
          <p:nvPr/>
        </p:nvSpPr>
        <p:spPr>
          <a:xfrm>
            <a:off x="1851058" y="6053652"/>
            <a:ext cx="6757919" cy="246221"/>
          </a:xfrm>
          <a:prstGeom prst="rect">
            <a:avLst/>
          </a:prstGeom>
          <a:noFill/>
        </p:spPr>
        <p:txBody>
          <a:bodyPr wrap="square">
            <a:spAutoFit/>
          </a:bodyPr>
          <a:lstStyle/>
          <a:p>
            <a:pPr algn="ctr"/>
            <a:r>
              <a:rPr lang="en-GB" sz="1000" b="1" dirty="0"/>
              <a:t>VIDEO: </a:t>
            </a:r>
            <a:r>
              <a:rPr lang="en-GB" sz="1000" b="1" dirty="0">
                <a:latin typeface="Arial" panose="020B0604020202020204" pitchFamily="34" charset="0"/>
                <a:cs typeface="Arial" panose="020B0604020202020204" pitchFamily="34" charset="0"/>
              </a:rPr>
              <a:t>What are Training Hubs and how do you access them? </a:t>
            </a:r>
            <a:r>
              <a:rPr lang="en-GB" sz="1000" dirty="0"/>
              <a:t>(NHSE, 2022) </a:t>
            </a:r>
            <a:r>
              <a:rPr lang="en-GB" sz="1000" dirty="0">
                <a:solidFill>
                  <a:srgbClr val="C7417B"/>
                </a:solidFill>
              </a:rPr>
              <a:t>Click image to access</a:t>
            </a:r>
          </a:p>
        </p:txBody>
      </p:sp>
      <p:pic>
        <p:nvPicPr>
          <p:cNvPr id="4" name="Online Media 3" title="What are Training Hubs and how do you access them? (July 2022)">
            <a:hlinkClick r:id="" action="ppaction://media"/>
            <a:extLst>
              <a:ext uri="{FF2B5EF4-FFF2-40B4-BE49-F238E27FC236}">
                <a16:creationId xmlns:a16="http://schemas.microsoft.com/office/drawing/2014/main" id="{B382A755-026B-5C20-7E9F-0F862E0D744C}"/>
              </a:ext>
            </a:extLst>
          </p:cNvPr>
          <p:cNvPicPr>
            <a:picLocks noRot="1" noChangeAspect="1"/>
          </p:cNvPicPr>
          <p:nvPr>
            <a:videoFile r:link="rId1"/>
          </p:nvPr>
        </p:nvPicPr>
        <p:blipFill>
          <a:blip r:embed="rId3"/>
          <a:stretch>
            <a:fillRect/>
          </a:stretch>
        </p:blipFill>
        <p:spPr>
          <a:xfrm>
            <a:off x="2347809" y="1537105"/>
            <a:ext cx="7993133" cy="4516120"/>
          </a:xfrm>
          <a:prstGeom prst="rect">
            <a:avLst/>
          </a:prstGeom>
        </p:spPr>
      </p:pic>
    </p:spTree>
    <p:extLst>
      <p:ext uri="{BB962C8B-B14F-4D97-AF65-F5344CB8AC3E}">
        <p14:creationId xmlns:p14="http://schemas.microsoft.com/office/powerpoint/2010/main" val="830528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397BBE-8F70-2A28-CA73-A38F8CF36F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2B6390-BB6C-048C-2E75-653E120D0FA1}"/>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Introduction to The Training Hub</a:t>
            </a:r>
          </a:p>
        </p:txBody>
      </p:sp>
      <p:sp>
        <p:nvSpPr>
          <p:cNvPr id="13" name="TextBox 12">
            <a:extLst>
              <a:ext uri="{FF2B5EF4-FFF2-40B4-BE49-F238E27FC236}">
                <a16:creationId xmlns:a16="http://schemas.microsoft.com/office/drawing/2014/main" id="{851CEC1C-EA5D-C252-FE4C-489394995150}"/>
              </a:ext>
            </a:extLst>
          </p:cNvPr>
          <p:cNvSpPr txBox="1"/>
          <p:nvPr/>
        </p:nvSpPr>
        <p:spPr>
          <a:xfrm>
            <a:off x="551633" y="150566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About us</a:t>
            </a:r>
          </a:p>
        </p:txBody>
      </p:sp>
      <p:sp>
        <p:nvSpPr>
          <p:cNvPr id="3" name="TextBox 2">
            <a:extLst>
              <a:ext uri="{FF2B5EF4-FFF2-40B4-BE49-F238E27FC236}">
                <a16:creationId xmlns:a16="http://schemas.microsoft.com/office/drawing/2014/main" id="{3405200E-0B60-DFF4-DD1A-E329038AA664}"/>
              </a:ext>
            </a:extLst>
          </p:cNvPr>
          <p:cNvSpPr txBox="1"/>
          <p:nvPr/>
        </p:nvSpPr>
        <p:spPr>
          <a:xfrm>
            <a:off x="506237" y="1976373"/>
            <a:ext cx="4188980" cy="178510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Training Hub’s key aim is to establish a local education and training infrastructure to help support the primary care workforce of today and tomorrow to ensure they have the necessary skills, values and behaviours to deliver high quality care.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At present we support those staff working within general practice in Norfolk, Suffolk and North Essex. </a:t>
            </a:r>
          </a:p>
          <a:p>
            <a:endParaRPr lang="en-GB" sz="1100" dirty="0">
              <a:latin typeface="Arial" panose="020B0604020202020204" pitchFamily="34" charset="0"/>
              <a:cs typeface="Arial" panose="020B0604020202020204" pitchFamily="34" charset="0"/>
            </a:endParaRPr>
          </a:p>
          <a:p>
            <a:r>
              <a:rPr lang="en-GB" sz="1100" dirty="0">
                <a:solidFill>
                  <a:srgbClr val="C7417B"/>
                </a:solidFill>
                <a:latin typeface="Arial" panose="020B0604020202020204" pitchFamily="34" charset="0"/>
                <a:ea typeface="Calibri" panose="020F0502020204030204" pitchFamily="34" charset="0"/>
                <a:cs typeface="Calibri" panose="020F0502020204030204" pitchFamily="34" charset="0"/>
              </a:rPr>
              <a:t>Further full details on The Training Hub please see our </a:t>
            </a:r>
            <a:r>
              <a:rPr lang="en-GB" sz="1100" dirty="0">
                <a:solidFill>
                  <a:srgbClr val="C7417B"/>
                </a:solidFill>
                <a:latin typeface="Arial" panose="020B0604020202020204" pitchFamily="34" charset="0"/>
                <a:ea typeface="Calibri" panose="020F0502020204030204" pitchFamily="34" charset="0"/>
                <a:cs typeface="Calibri" panose="020F0502020204030204" pitchFamily="34" charset="0"/>
                <a:hlinkClick r:id="rId2"/>
              </a:rPr>
              <a:t>website</a:t>
            </a:r>
            <a:endParaRPr lang="en-GB" sz="1100" dirty="0">
              <a:solidFill>
                <a:srgbClr val="C7417B"/>
              </a:solidFill>
              <a:latin typeface="Arial" panose="020B0604020202020204" pitchFamily="34" charset="0"/>
              <a:ea typeface="Calibri" panose="020F0502020204030204" pitchFamily="34" charset="0"/>
              <a:cs typeface="Calibri" panose="020F0502020204030204" pitchFamily="34" charset="0"/>
            </a:endParaRPr>
          </a:p>
          <a:p>
            <a:endParaRPr lang="en-GB" sz="110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B7A8E6AF-0C13-4938-99E8-CE52C09BCEA2}"/>
              </a:ext>
            </a:extLst>
          </p:cNvPr>
          <p:cNvSpPr txBox="1"/>
          <p:nvPr/>
        </p:nvSpPr>
        <p:spPr>
          <a:xfrm>
            <a:off x="7591705" y="1404281"/>
            <a:ext cx="3811791"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Training Hub Team</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1DE2A3FC-E291-D1CE-72D4-1C1BB20F9A07}"/>
              </a:ext>
            </a:extLst>
          </p:cNvPr>
          <p:cNvSpPr txBox="1"/>
          <p:nvPr/>
        </p:nvSpPr>
        <p:spPr>
          <a:xfrm>
            <a:off x="5472873" y="6434952"/>
            <a:ext cx="6097112" cy="286682"/>
          </a:xfrm>
          <a:prstGeom prst="rect">
            <a:avLst/>
          </a:prstGeom>
          <a:noFill/>
        </p:spPr>
        <p:txBody>
          <a:bodyPr wrap="square">
            <a:spAutoFit/>
          </a:bodyPr>
          <a:lstStyle/>
          <a:p>
            <a:pPr algn="just">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Further details on </a:t>
            </a:r>
            <a:r>
              <a:rPr lang="en-GB" sz="1200" dirty="0">
                <a:latin typeface="Arial" panose="020B0604020202020204" pitchFamily="34" charset="0"/>
                <a:ea typeface="Calibri" panose="020F0502020204030204" pitchFamily="34" charset="0"/>
                <a:cs typeface="Calibri" panose="020F0502020204030204" pitchFamily="34" charset="0"/>
              </a:rPr>
              <a:t>The</a:t>
            </a:r>
            <a:r>
              <a:rPr lang="en-GB" sz="1200" dirty="0">
                <a:effectLst/>
                <a:latin typeface="Arial" panose="020B0604020202020204" pitchFamily="34" charset="0"/>
                <a:ea typeface="Calibri" panose="020F0502020204030204" pitchFamily="34" charset="0"/>
                <a:cs typeface="Calibri" panose="020F0502020204030204" pitchFamily="34" charset="0"/>
              </a:rPr>
              <a:t> Training Hub Team please see our </a:t>
            </a:r>
            <a:r>
              <a:rPr lang="en-GB" sz="1200" dirty="0">
                <a:latin typeface="Arial" panose="020B0604020202020204" pitchFamily="34" charset="0"/>
                <a:ea typeface="Calibri" panose="020F0502020204030204" pitchFamily="34" charset="0"/>
                <a:cs typeface="Calibri" panose="020F0502020204030204" pitchFamily="34" charset="0"/>
                <a:hlinkClick r:id="rId3"/>
              </a:rPr>
              <a:t>‘Meet the Team’</a:t>
            </a:r>
            <a:r>
              <a:rPr lang="en-GB" sz="1200" dirty="0">
                <a:latin typeface="Arial" panose="020B0604020202020204" pitchFamily="34" charset="0"/>
                <a:ea typeface="Calibri" panose="020F0502020204030204" pitchFamily="34" charset="0"/>
                <a:cs typeface="Calibri" panose="020F0502020204030204" pitchFamily="34" charset="0"/>
              </a:rPr>
              <a:t> page</a:t>
            </a:r>
            <a:endParaRPr lang="en-GB" sz="1200" dirty="0">
              <a:effectLst/>
              <a:latin typeface="Arial" panose="020B060402020202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61B062A9-6922-B0CF-E017-A2863AE847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855" y="3958446"/>
            <a:ext cx="4302362" cy="1393893"/>
          </a:xfrm>
          <a:prstGeom prst="rect">
            <a:avLst/>
          </a:prstGeom>
        </p:spPr>
      </p:pic>
      <p:pic>
        <p:nvPicPr>
          <p:cNvPr id="12" name="Picture 11">
            <a:extLst>
              <a:ext uri="{FF2B5EF4-FFF2-40B4-BE49-F238E27FC236}">
                <a16:creationId xmlns:a16="http://schemas.microsoft.com/office/drawing/2014/main" id="{031EB072-5BE9-D9CD-9A9B-A037EBD4DC62}"/>
              </a:ext>
            </a:extLst>
          </p:cNvPr>
          <p:cNvPicPr>
            <a:picLocks noChangeAspect="1"/>
          </p:cNvPicPr>
          <p:nvPr/>
        </p:nvPicPr>
        <p:blipFill>
          <a:blip r:embed="rId5">
            <a:extLst>
              <a:ext uri="{28A0092B-C50C-407E-A947-70E740481C1C}">
                <a14:useLocalDpi xmlns:a14="http://schemas.microsoft.com/office/drawing/2010/main" val="0"/>
              </a:ext>
            </a:extLst>
          </a:blip>
          <a:srcRect l="9878" t="-933" r="10988" b="933"/>
          <a:stretch>
            <a:fillRect/>
          </a:stretch>
        </p:blipFill>
        <p:spPr>
          <a:xfrm>
            <a:off x="5596647" y="1874993"/>
            <a:ext cx="6097112" cy="43339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Box 17">
            <a:extLst>
              <a:ext uri="{FF2B5EF4-FFF2-40B4-BE49-F238E27FC236}">
                <a16:creationId xmlns:a16="http://schemas.microsoft.com/office/drawing/2014/main" id="{9B0F65CD-B5E2-8A56-A8DF-E1C79DF9C2C7}"/>
              </a:ext>
            </a:extLst>
          </p:cNvPr>
          <p:cNvSpPr txBox="1"/>
          <p:nvPr/>
        </p:nvSpPr>
        <p:spPr>
          <a:xfrm>
            <a:off x="551633" y="5573178"/>
            <a:ext cx="4370961" cy="1015663"/>
          </a:xfrm>
          <a:prstGeom prst="rect">
            <a:avLst/>
          </a:prstGeom>
          <a:solidFill>
            <a:srgbClr val="FFFF00"/>
          </a:solidFill>
        </p:spPr>
        <p:txBody>
          <a:bodyPr wrap="square">
            <a:spAutoFit/>
          </a:bodyPr>
          <a:lstStyle/>
          <a:p>
            <a:r>
              <a:rPr lang="en-GB" sz="1000" dirty="0">
                <a:highlight>
                  <a:srgbClr val="FFFF00"/>
                </a:highlight>
              </a:rPr>
              <a:t>⚠️ Please note:</a:t>
            </a:r>
          </a:p>
          <a:p>
            <a:r>
              <a:rPr lang="en-GB" sz="1000" dirty="0">
                <a:highlight>
                  <a:srgbClr val="FFFF00"/>
                </a:highlight>
              </a:rPr>
              <a:t>The Training Hub is currently hosted by NHS Norfolk and Suffolk ICB following the dissolution of NHS Suffolk and North East Essex (SNEE) ICB. As part of ongoing system alignment, arrangements for the North East Essex locality will transition to NHS Essex ICB. </a:t>
            </a:r>
            <a:r>
              <a:rPr lang="en-GB" sz="1000" b="1" dirty="0">
                <a:highlight>
                  <a:srgbClr val="FFFF00"/>
                </a:highlight>
              </a:rPr>
              <a:t>Please ensure you receive and follow updates from your local organisation regarding this position.</a:t>
            </a:r>
          </a:p>
        </p:txBody>
      </p:sp>
    </p:spTree>
    <p:extLst>
      <p:ext uri="{BB962C8B-B14F-4D97-AF65-F5344CB8AC3E}">
        <p14:creationId xmlns:p14="http://schemas.microsoft.com/office/powerpoint/2010/main" val="912552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P spid="14"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36397" y="675564"/>
            <a:ext cx="9688296" cy="834805"/>
          </a:xfrm>
        </p:spPr>
        <p:txBody>
          <a:bodyPr anchor="b">
            <a:normAutofit/>
          </a:bodyPr>
          <a:lstStyle/>
          <a:p>
            <a:r>
              <a:rPr lang="en-GB" sz="2800" b="1" dirty="0">
                <a:latin typeface="Arial" panose="020B0604020202020204" pitchFamily="34" charset="0"/>
                <a:cs typeface="Arial" panose="020B0604020202020204" pitchFamily="34" charset="0"/>
              </a:rPr>
              <a:t>VIDEO: Training hubs and quality management</a:t>
            </a:r>
            <a:endParaRPr lang="en-GB" sz="2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7114BD7-344F-2655-8D28-CC1CF6E1EAC3}"/>
              </a:ext>
            </a:extLst>
          </p:cNvPr>
          <p:cNvSpPr txBox="1"/>
          <p:nvPr/>
        </p:nvSpPr>
        <p:spPr>
          <a:xfrm>
            <a:off x="1851058" y="6053652"/>
            <a:ext cx="6757919" cy="246221"/>
          </a:xfrm>
          <a:prstGeom prst="rect">
            <a:avLst/>
          </a:prstGeom>
          <a:noFill/>
        </p:spPr>
        <p:txBody>
          <a:bodyPr wrap="square">
            <a:spAutoFit/>
          </a:bodyPr>
          <a:lstStyle/>
          <a:p>
            <a:pPr algn="ctr"/>
            <a:r>
              <a:rPr lang="en-GB" sz="1000" b="1" dirty="0"/>
              <a:t>VIDEO: </a:t>
            </a:r>
            <a:r>
              <a:rPr lang="en-GB" sz="1000" b="1" dirty="0">
                <a:latin typeface="Arial" panose="020B0604020202020204" pitchFamily="34" charset="0"/>
                <a:cs typeface="Arial" panose="020B0604020202020204" pitchFamily="34" charset="0"/>
              </a:rPr>
              <a:t>Training hubs and quality management </a:t>
            </a:r>
            <a:r>
              <a:rPr lang="en-GB" sz="1000" dirty="0"/>
              <a:t>(NHSE, 2021) </a:t>
            </a:r>
            <a:r>
              <a:rPr lang="en-GB" sz="1000" dirty="0">
                <a:solidFill>
                  <a:srgbClr val="C7417B"/>
                </a:solidFill>
              </a:rPr>
              <a:t>Click image to access</a:t>
            </a:r>
          </a:p>
        </p:txBody>
      </p:sp>
      <p:pic>
        <p:nvPicPr>
          <p:cNvPr id="8" name="Online Media 7" title="Training hubs and quality management">
            <a:hlinkClick r:id="" action="ppaction://media"/>
            <a:extLst>
              <a:ext uri="{FF2B5EF4-FFF2-40B4-BE49-F238E27FC236}">
                <a16:creationId xmlns:a16="http://schemas.microsoft.com/office/drawing/2014/main" id="{1D115308-4A2F-F847-5F92-F11293201787}"/>
              </a:ext>
            </a:extLst>
          </p:cNvPr>
          <p:cNvPicPr>
            <a:picLocks noRot="1" noChangeAspect="1"/>
          </p:cNvPicPr>
          <p:nvPr>
            <a:videoFile r:link="rId1"/>
          </p:nvPr>
        </p:nvPicPr>
        <p:blipFill>
          <a:blip r:embed="rId3"/>
          <a:stretch>
            <a:fillRect/>
          </a:stretch>
        </p:blipFill>
        <p:spPr>
          <a:xfrm>
            <a:off x="2137038" y="1510369"/>
            <a:ext cx="7917924" cy="4473627"/>
          </a:xfrm>
          <a:prstGeom prst="rect">
            <a:avLst/>
          </a:prstGeom>
        </p:spPr>
      </p:pic>
    </p:spTree>
    <p:extLst>
      <p:ext uri="{BB962C8B-B14F-4D97-AF65-F5344CB8AC3E}">
        <p14:creationId xmlns:p14="http://schemas.microsoft.com/office/powerpoint/2010/main" val="546969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173B2DB-A13C-0483-CEB6-760F210A4C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508387-9974-814E-5B53-3E47A2D4B0B8}"/>
              </a:ext>
              <a:ext uri="{C183D7F6-B498-43B3-948B-1728B52AA6E4}">
                <adec:decorative xmlns:adec="http://schemas.microsoft.com/office/drawing/2017/decorative" val="0"/>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Training Hub Offers</a:t>
            </a:r>
          </a:p>
        </p:txBody>
      </p:sp>
      <p:sp>
        <p:nvSpPr>
          <p:cNvPr id="13" name="TextBox 12">
            <a:extLst>
              <a:ext uri="{FF2B5EF4-FFF2-40B4-BE49-F238E27FC236}">
                <a16:creationId xmlns:a16="http://schemas.microsoft.com/office/drawing/2014/main" id="{51AAD1A1-2AFA-1FD1-B865-7E57494818B5}"/>
              </a:ext>
            </a:extLst>
          </p:cNvPr>
          <p:cNvSpPr txBox="1"/>
          <p:nvPr/>
        </p:nvSpPr>
        <p:spPr>
          <a:xfrm>
            <a:off x="551633" y="150566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Training opportunities</a:t>
            </a:r>
          </a:p>
        </p:txBody>
      </p:sp>
      <p:sp>
        <p:nvSpPr>
          <p:cNvPr id="9" name="TextBox 8">
            <a:extLst>
              <a:ext uri="{FF2B5EF4-FFF2-40B4-BE49-F238E27FC236}">
                <a16:creationId xmlns:a16="http://schemas.microsoft.com/office/drawing/2014/main" id="{9463B809-D849-7601-3F2F-19ECD283799E}"/>
              </a:ext>
            </a:extLst>
          </p:cNvPr>
          <p:cNvSpPr txBox="1"/>
          <p:nvPr/>
        </p:nvSpPr>
        <p:spPr>
          <a:xfrm>
            <a:off x="478668" y="436851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Other offered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opportunities</a:t>
            </a:r>
          </a:p>
        </p:txBody>
      </p:sp>
      <p:sp>
        <p:nvSpPr>
          <p:cNvPr id="17" name="TextBox 16">
            <a:extLst>
              <a:ext uri="{FF2B5EF4-FFF2-40B4-BE49-F238E27FC236}">
                <a16:creationId xmlns:a16="http://schemas.microsoft.com/office/drawing/2014/main" id="{8A8B1DF2-1E70-F550-12EB-FEA33193AACD}"/>
              </a:ext>
            </a:extLst>
          </p:cNvPr>
          <p:cNvSpPr txBox="1"/>
          <p:nvPr/>
        </p:nvSpPr>
        <p:spPr>
          <a:xfrm>
            <a:off x="5486615" y="6020428"/>
            <a:ext cx="6097112" cy="286682"/>
          </a:xfrm>
          <a:prstGeom prst="rect">
            <a:avLst/>
          </a:prstGeom>
          <a:noFill/>
        </p:spPr>
        <p:txBody>
          <a:bodyPr wrap="square">
            <a:spAutoFit/>
          </a:bodyPr>
          <a:lstStyle/>
          <a:p>
            <a:pPr algn="just">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Further full details on </a:t>
            </a:r>
            <a:r>
              <a:rPr lang="en-GB" sz="1200" dirty="0">
                <a:latin typeface="Arial" panose="020B0604020202020204" pitchFamily="34" charset="0"/>
                <a:ea typeface="Calibri" panose="020F0502020204030204" pitchFamily="34" charset="0"/>
                <a:cs typeface="Calibri" panose="020F0502020204030204" pitchFamily="34" charset="0"/>
              </a:rPr>
              <a:t>The </a:t>
            </a:r>
            <a:r>
              <a:rPr lang="en-GB" sz="1200" dirty="0">
                <a:effectLst/>
                <a:latin typeface="Arial" panose="020B0604020202020204" pitchFamily="34" charset="0"/>
                <a:ea typeface="Calibri" panose="020F0502020204030204" pitchFamily="34" charset="0"/>
                <a:cs typeface="Calibri" panose="020F0502020204030204" pitchFamily="34" charset="0"/>
              </a:rPr>
              <a:t>Training Hub offers please visit our </a:t>
            </a:r>
            <a:r>
              <a:rPr lang="en-GB" sz="1200" dirty="0">
                <a:effectLst/>
                <a:latin typeface="Arial" panose="020B060402020202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website</a:t>
            </a:r>
            <a:endParaRPr lang="en-GB" sz="1200" dirty="0">
              <a:effectLst/>
              <a:latin typeface="Arial" panose="020B060402020202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2F09F395-1B14-603B-8EEA-B508C2CDF9FF}"/>
              </a:ext>
            </a:extLst>
          </p:cNvPr>
          <p:cNvSpPr txBox="1"/>
          <p:nvPr/>
        </p:nvSpPr>
        <p:spPr>
          <a:xfrm>
            <a:off x="551632" y="1969987"/>
            <a:ext cx="3925117" cy="230832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Training hub offers a variety of learning opportunities, education and training events including a substantial CPD rolling programme.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on our current Training offers, including a live calendar of events and extensive resources, please visit the following pages: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3"/>
              </a:rPr>
              <a:t>Training calendar</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4"/>
              </a:rPr>
              <a:t>Resources</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5"/>
              </a:rPr>
              <a:t>E-learning Resources</a:t>
            </a:r>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hlinkClick r:id="rId6"/>
              </a:rPr>
              <a:t>E-learning platforms</a:t>
            </a:r>
            <a:endParaRPr lang="en-GB" sz="1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98BD1F07-DB86-F219-AEB2-8776C0A09AD3}"/>
              </a:ext>
            </a:extLst>
          </p:cNvPr>
          <p:cNvSpPr txBox="1"/>
          <p:nvPr/>
        </p:nvSpPr>
        <p:spPr>
          <a:xfrm>
            <a:off x="478668" y="4784092"/>
            <a:ext cx="3925117" cy="646331"/>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Training hub also offers a variety of other multi-professional workforce support for general practice.  Please see infographic to the right for more information</a:t>
            </a:r>
          </a:p>
        </p:txBody>
      </p:sp>
      <p:pic>
        <p:nvPicPr>
          <p:cNvPr id="5" name="Picture 4">
            <a:extLst>
              <a:ext uri="{FF2B5EF4-FFF2-40B4-BE49-F238E27FC236}">
                <a16:creationId xmlns:a16="http://schemas.microsoft.com/office/drawing/2014/main" id="{47C38B7D-8DBA-4792-9A27-CBC0568A77DB}"/>
              </a:ext>
            </a:extLst>
          </p:cNvPr>
          <p:cNvPicPr>
            <a:picLocks noChangeAspect="1"/>
          </p:cNvPicPr>
          <p:nvPr/>
        </p:nvPicPr>
        <p:blipFill>
          <a:blip r:embed="rId7">
            <a:extLst>
              <a:ext uri="{28A0092B-C50C-407E-A947-70E740481C1C}">
                <a14:useLocalDpi xmlns:a14="http://schemas.microsoft.com/office/drawing/2010/main" val="0"/>
              </a:ext>
            </a:extLst>
          </a:blip>
          <a:srcRect l="12421" r="11714"/>
          <a:stretch>
            <a:fillRect/>
          </a:stretch>
        </p:blipFill>
        <p:spPr>
          <a:xfrm>
            <a:off x="5201055" y="1199962"/>
            <a:ext cx="6258127" cy="46400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40880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9" grpId="0"/>
      <p:bldP spid="17" grpId="0"/>
      <p:bldP spid="3"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00F5ADBE-5999-BA63-B4E1-E8BD5D4F77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293928-A79E-C49E-55D5-DEAA507A7919}"/>
              </a:ext>
            </a:extLst>
          </p:cNvPr>
          <p:cNvSpPr>
            <a:spLocks noGrp="1"/>
          </p:cNvSpPr>
          <p:nvPr>
            <p:ph type="title"/>
          </p:nvPr>
        </p:nvSpPr>
        <p:spPr>
          <a:xfrm>
            <a:off x="522939" y="472717"/>
            <a:ext cx="9688296" cy="834805"/>
          </a:xfrm>
        </p:spPr>
        <p:txBody>
          <a:bodyPr anchor="b">
            <a:normAutofit/>
          </a:bodyPr>
          <a:lstStyle/>
          <a:p>
            <a:r>
              <a:rPr lang="en-GB" sz="3600" dirty="0">
                <a:latin typeface="Arial" panose="020B0604020202020204" pitchFamily="34" charset="0"/>
                <a:cs typeface="Arial" panose="020B0604020202020204" pitchFamily="34" charset="0"/>
              </a:rPr>
              <a:t>GP Support Hub</a:t>
            </a:r>
          </a:p>
        </p:txBody>
      </p:sp>
      <p:sp>
        <p:nvSpPr>
          <p:cNvPr id="3" name="TextBox 2">
            <a:extLst>
              <a:ext uri="{FF2B5EF4-FFF2-40B4-BE49-F238E27FC236}">
                <a16:creationId xmlns:a16="http://schemas.microsoft.com/office/drawing/2014/main" id="{D7515C0C-B499-7E37-9F53-CAAD5C34DF32}"/>
              </a:ext>
            </a:extLst>
          </p:cNvPr>
          <p:cNvSpPr txBox="1"/>
          <p:nvPr/>
        </p:nvSpPr>
        <p:spPr>
          <a:xfrm>
            <a:off x="6677151" y="2071533"/>
            <a:ext cx="4499529" cy="230832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GP Support Hub is a supportive way for GPs in Norfolk and Suffolk, to obtain </a:t>
            </a:r>
            <a:r>
              <a:rPr lang="en-GB" sz="1200" b="1" dirty="0">
                <a:latin typeface="Arial" panose="020B0604020202020204" pitchFamily="34" charset="0"/>
                <a:cs typeface="Arial" panose="020B0604020202020204" pitchFamily="34" charset="0"/>
              </a:rPr>
              <a:t>confidential information, advice, support on their careers, personal development, and well-being</a:t>
            </a:r>
            <a:r>
              <a:rPr lang="en-GB" sz="1200" dirty="0">
                <a:latin typeface="Arial" panose="020B0604020202020204" pitchFamily="34" charset="0"/>
                <a:cs typeface="Arial" panose="020B0604020202020204" pitchFamily="34" charset="0"/>
              </a:rPr>
              <a:t>.  It is easy to access, easy to navigate and will help with applications and accessing programmes and support networks.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It also offers wider services such as admin support for </a:t>
            </a:r>
            <a:r>
              <a:rPr lang="en-GB" sz="1200" b="1" dirty="0">
                <a:latin typeface="Arial" panose="020B0604020202020204" pitchFamily="34" charset="0"/>
                <a:cs typeface="Arial" panose="020B0604020202020204" pitchFamily="34" charset="0"/>
              </a:rPr>
              <a:t>revalidation and return-to-work advice</a:t>
            </a:r>
            <a:r>
              <a:rPr lang="en-GB" sz="1200" dirty="0">
                <a:latin typeface="Arial" panose="020B0604020202020204" pitchFamily="34" charset="0"/>
                <a:cs typeface="Arial" panose="020B0604020202020204" pitchFamily="34" charset="0"/>
              </a:rPr>
              <a: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ea typeface="Calibri" panose="020F0502020204030204" pitchFamily="34" charset="0"/>
                <a:cs typeface="Calibri" panose="020F0502020204030204" pitchFamily="34" charset="0"/>
              </a:rPr>
              <a:t>Further full details on The GP Support Hub please </a:t>
            </a:r>
            <a:r>
              <a:rPr lang="en-GB" sz="1200" dirty="0">
                <a:latin typeface="Arial" panose="020B0604020202020204" pitchFamily="34" charset="0"/>
                <a:ea typeface="Calibri" panose="020F0502020204030204" pitchFamily="34" charset="0"/>
                <a:cs typeface="Calibri" panose="020F0502020204030204" pitchFamily="34" charset="0"/>
                <a:hlinkClick r:id="rId2"/>
              </a:rPr>
              <a:t>visit</a:t>
            </a:r>
            <a:endParaRPr lang="en-GB" sz="1200" dirty="0">
              <a:latin typeface="Arial" panose="020B0604020202020204" pitchFamily="34" charset="0"/>
              <a:ea typeface="Calibri" panose="020F0502020204030204" pitchFamily="34" charset="0"/>
              <a:cs typeface="Calibri" panose="020F050202020403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12" name="Picture 11" descr="A logo with text on it">
            <a:extLst>
              <a:ext uri="{FF2B5EF4-FFF2-40B4-BE49-F238E27FC236}">
                <a16:creationId xmlns:a16="http://schemas.microsoft.com/office/drawing/2014/main" id="{E5903FDC-8563-599D-1D56-DA133435F6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5299" y="4380284"/>
            <a:ext cx="1872457" cy="1396409"/>
          </a:xfrm>
          <a:prstGeom prst="rect">
            <a:avLst/>
          </a:prstGeom>
        </p:spPr>
      </p:pic>
      <p:pic>
        <p:nvPicPr>
          <p:cNvPr id="15" name="Picture 14" descr="Paper people pyramid">
            <a:extLst>
              <a:ext uri="{FF2B5EF4-FFF2-40B4-BE49-F238E27FC236}">
                <a16:creationId xmlns:a16="http://schemas.microsoft.com/office/drawing/2014/main" id="{9E4131EC-B656-9A98-29F5-587315E0F5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151" y="1643270"/>
            <a:ext cx="5514849" cy="4133850"/>
          </a:xfrm>
          <a:prstGeom prst="rect">
            <a:avLst/>
          </a:prstGeom>
          <a:effectLst>
            <a:glow rad="63500">
              <a:schemeClr val="accent1">
                <a:satMod val="175000"/>
                <a:alpha val="40000"/>
              </a:schemeClr>
            </a:glow>
          </a:effectLst>
        </p:spPr>
      </p:pic>
    </p:spTree>
    <p:extLst>
      <p:ext uri="{BB962C8B-B14F-4D97-AF65-F5344CB8AC3E}">
        <p14:creationId xmlns:p14="http://schemas.microsoft.com/office/powerpoint/2010/main" val="435381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Induction</a:t>
            </a:r>
          </a:p>
        </p:txBody>
      </p:sp>
      <p:graphicFrame>
        <p:nvGraphicFramePr>
          <p:cNvPr id="9" name="Diagram 8" descr="definiftions in boxes with images next to them">
            <a:extLst>
              <a:ext uri="{FF2B5EF4-FFF2-40B4-BE49-F238E27FC236}">
                <a16:creationId xmlns:a16="http://schemas.microsoft.com/office/drawing/2014/main" id="{71D40E3E-1BBA-E28A-2CC6-BC3EDA38F12F}"/>
              </a:ext>
            </a:extLst>
          </p:cNvPr>
          <p:cNvGraphicFramePr/>
          <p:nvPr>
            <p:extLst>
              <p:ext uri="{D42A27DB-BD31-4B8C-83A1-F6EECF244321}">
                <p14:modId xmlns:p14="http://schemas.microsoft.com/office/powerpoint/2010/main" val="1249518045"/>
              </p:ext>
            </p:extLst>
          </p:nvPr>
        </p:nvGraphicFramePr>
        <p:xfrm>
          <a:off x="-361950" y="1859516"/>
          <a:ext cx="8020050" cy="4007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14" descr="Healthcare worker typing on laptop">
            <a:extLst>
              <a:ext uri="{FF2B5EF4-FFF2-40B4-BE49-F238E27FC236}">
                <a16:creationId xmlns:a16="http://schemas.microsoft.com/office/drawing/2014/main" id="{F4FBA1CA-527D-90F2-D242-4A643AAD6C48}"/>
              </a:ext>
            </a:extLst>
          </p:cNvPr>
          <p:cNvPicPr>
            <a:picLocks noChangeAspect="1"/>
          </p:cNvPicPr>
          <p:nvPr/>
        </p:nvPicPr>
        <p:blipFill>
          <a:blip r:embed="rId8">
            <a:extLst>
              <a:ext uri="{28A0092B-C50C-407E-A947-70E740481C1C}">
                <a14:useLocalDpi xmlns:a14="http://schemas.microsoft.com/office/drawing/2010/main" val="0"/>
              </a:ext>
            </a:extLst>
          </a:blip>
          <a:srcRect l="9711"/>
          <a:stretch/>
        </p:blipFill>
        <p:spPr>
          <a:xfrm>
            <a:off x="7442200" y="2286000"/>
            <a:ext cx="4091736" cy="3021513"/>
          </a:xfrm>
          <a:prstGeom prst="rect">
            <a:avLst/>
          </a:prstGeom>
          <a:effectLst>
            <a:glow rad="63500">
              <a:schemeClr val="accent5">
                <a:satMod val="175000"/>
                <a:alpha val="40000"/>
              </a:schemeClr>
            </a:glow>
          </a:effectLst>
        </p:spPr>
      </p:pic>
      <p:sp>
        <p:nvSpPr>
          <p:cNvPr id="3" name="TextBox 2">
            <a:extLst>
              <a:ext uri="{FF2B5EF4-FFF2-40B4-BE49-F238E27FC236}">
                <a16:creationId xmlns:a16="http://schemas.microsoft.com/office/drawing/2014/main" id="{C8E7B8AA-BE1F-A48B-56F9-F6922242E3AC}"/>
              </a:ext>
            </a:extLst>
          </p:cNvPr>
          <p:cNvSpPr txBox="1"/>
          <p:nvPr/>
        </p:nvSpPr>
        <p:spPr>
          <a:xfrm>
            <a:off x="5062546" y="6011328"/>
            <a:ext cx="6097112" cy="286682"/>
          </a:xfrm>
          <a:prstGeom prst="rect">
            <a:avLst/>
          </a:prstGeom>
          <a:noFill/>
        </p:spPr>
        <p:txBody>
          <a:bodyPr wrap="square">
            <a:spAutoFit/>
          </a:bodyPr>
          <a:lstStyle/>
          <a:p>
            <a:pPr algn="just">
              <a:lnSpc>
                <a:spcPct val="115000"/>
              </a:lnSpc>
            </a:pPr>
            <a:r>
              <a:rPr lang="en-GB" sz="1200" dirty="0">
                <a:effectLst/>
                <a:latin typeface="Arial" panose="020B0604020202020204" pitchFamily="34" charset="0"/>
                <a:ea typeface="Calibri" panose="020F0502020204030204" pitchFamily="34" charset="0"/>
                <a:cs typeface="Calibri" panose="020F0502020204030204" pitchFamily="34" charset="0"/>
              </a:rPr>
              <a:t>(NHS England, 2023)</a:t>
            </a:r>
          </a:p>
        </p:txBody>
      </p:sp>
    </p:spTree>
    <p:extLst>
      <p:ext uri="{BB962C8B-B14F-4D97-AF65-F5344CB8AC3E}">
        <p14:creationId xmlns:p14="http://schemas.microsoft.com/office/powerpoint/2010/main" val="1851896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33013-3FA5-A92A-BED7-F5FE19B30B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E014FF-F9E1-DF4B-48DB-59344C82B3F3}"/>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The Importance of Induction</a:t>
            </a:r>
          </a:p>
        </p:txBody>
      </p:sp>
      <p:sp>
        <p:nvSpPr>
          <p:cNvPr id="7" name="TextBox 6">
            <a:extLst>
              <a:ext uri="{FF2B5EF4-FFF2-40B4-BE49-F238E27FC236}">
                <a16:creationId xmlns:a16="http://schemas.microsoft.com/office/drawing/2014/main" id="{A2D2708E-AA4C-AA24-09C4-676B64D62BA9}"/>
              </a:ext>
            </a:extLst>
          </p:cNvPr>
          <p:cNvSpPr txBox="1"/>
          <p:nvPr/>
        </p:nvSpPr>
        <p:spPr>
          <a:xfrm>
            <a:off x="6592607" y="5899722"/>
            <a:ext cx="3270436" cy="253916"/>
          </a:xfrm>
          <a:prstGeom prst="rect">
            <a:avLst/>
          </a:prstGeom>
          <a:noFill/>
        </p:spPr>
        <p:txBody>
          <a:bodyPr wrap="square">
            <a:spAutoFit/>
          </a:bodyPr>
          <a:lstStyle/>
          <a:p>
            <a:pPr algn="ctr"/>
            <a:r>
              <a:rPr lang="en-GB" sz="1050" dirty="0">
                <a:latin typeface="Arial" panose="020B0604020202020204" pitchFamily="34" charset="0"/>
                <a:cs typeface="Arial" panose="020B0604020202020204" pitchFamily="34" charset="0"/>
              </a:rPr>
              <a:t>Example taken from the full document found </a:t>
            </a:r>
            <a:r>
              <a:rPr lang="en-GB" sz="1050" dirty="0">
                <a:latin typeface="Arial" panose="020B0604020202020204" pitchFamily="34" charset="0"/>
                <a:cs typeface="Arial" panose="020B0604020202020204" pitchFamily="34" charset="0"/>
                <a:hlinkClick r:id="rId3"/>
              </a:rPr>
              <a:t>here</a:t>
            </a:r>
            <a:endParaRPr lang="en-GB" sz="105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BF36CFE0-787F-0B57-87D8-D70D420ED25B}"/>
              </a:ext>
            </a:extLst>
          </p:cNvPr>
          <p:cNvSpPr txBox="1"/>
          <p:nvPr/>
        </p:nvSpPr>
        <p:spPr>
          <a:xfrm>
            <a:off x="789802" y="1991773"/>
            <a:ext cx="5086350" cy="4247317"/>
          </a:xfrm>
          <a:prstGeom prst="rect">
            <a:avLst/>
          </a:prstGeom>
          <a:noFill/>
        </p:spPr>
        <p:txBody>
          <a:bodyPr wrap="square" rtlCol="0">
            <a:spAutoFit/>
          </a:bodyPr>
          <a:lstStyle/>
          <a:p>
            <a:pPr marL="285750" indent="-285750">
              <a:buClr>
                <a:srgbClr val="C7417B"/>
              </a:buClr>
              <a:buFont typeface="Wingdings" panose="05000000000000000000" pitchFamily="2" charset="2"/>
              <a:buChar char="Ø"/>
            </a:pPr>
            <a:r>
              <a:rPr lang="en-GB" sz="1400" dirty="0">
                <a:latin typeface="Arial" panose="020B0604020202020204" pitchFamily="34" charset="0"/>
                <a:cs typeface="Arial" panose="020B0604020202020204" pitchFamily="34" charset="0"/>
              </a:rPr>
              <a:t>NHSE have created an </a:t>
            </a:r>
            <a:r>
              <a:rPr lang="en-GB" sz="1400" dirty="0">
                <a:latin typeface="Arial" panose="020B0604020202020204" pitchFamily="34" charset="0"/>
                <a:cs typeface="Arial" panose="020B0604020202020204" pitchFamily="34" charset="0"/>
                <a:hlinkClick r:id="rId3"/>
              </a:rPr>
              <a:t>'Example induction checklist’ template </a:t>
            </a:r>
            <a:r>
              <a:rPr lang="en-GB" sz="1400" dirty="0">
                <a:latin typeface="Arial" panose="020B0604020202020204" pitchFamily="34" charset="0"/>
                <a:cs typeface="Arial" panose="020B0604020202020204" pitchFamily="34" charset="0"/>
              </a:rPr>
              <a:t>for multidisciplinary team staff in general practice</a:t>
            </a:r>
          </a:p>
          <a:p>
            <a:pPr marL="285750" indent="-285750">
              <a:buClr>
                <a:srgbClr val="C7417B"/>
              </a:buClr>
              <a:buFont typeface="Wingdings" panose="05000000000000000000" pitchFamily="2" charset="2"/>
              <a:buChar char="Ø"/>
            </a:pPr>
            <a:endParaRPr lang="en-GB" sz="1400" dirty="0">
              <a:latin typeface="Arial" panose="020B0604020202020204" pitchFamily="34" charset="0"/>
              <a:cs typeface="Arial" panose="020B0604020202020204" pitchFamily="34" charset="0"/>
            </a:endParaRPr>
          </a:p>
          <a:p>
            <a:pPr marL="285750" indent="-285750">
              <a:buClr>
                <a:srgbClr val="C7417B"/>
              </a:buClr>
              <a:buFont typeface="Wingdings" panose="05000000000000000000" pitchFamily="2" charset="2"/>
              <a:buChar char="Ø"/>
            </a:pPr>
            <a:r>
              <a:rPr lang="en-GB" sz="1400" dirty="0">
                <a:latin typeface="Arial" panose="020B0604020202020204" pitchFamily="34" charset="0"/>
                <a:cs typeface="Arial" panose="020B0604020202020204" pitchFamily="34" charset="0"/>
              </a:rPr>
              <a:t>This example induction checklist template provides a consistent and comprehensive set of steps to give staff in primary care settings an effective induction, supporting them to </a:t>
            </a:r>
            <a:r>
              <a:rPr lang="en-GB" sz="1400" b="1" dirty="0">
                <a:latin typeface="Arial" panose="020B0604020202020204" pitchFamily="34" charset="0"/>
                <a:cs typeface="Arial" panose="020B0604020202020204" pitchFamily="34" charset="0"/>
              </a:rPr>
              <a:t>integrate and gain confidence </a:t>
            </a:r>
            <a:r>
              <a:rPr lang="en-GB" sz="1400" dirty="0">
                <a:latin typeface="Arial" panose="020B0604020202020204" pitchFamily="34" charset="0"/>
                <a:cs typeface="Arial" panose="020B0604020202020204" pitchFamily="34" charset="0"/>
              </a:rPr>
              <a:t>in their new roles.  </a:t>
            </a:r>
          </a:p>
          <a:p>
            <a:pPr marL="285750" indent="-285750">
              <a:buClr>
                <a:srgbClr val="C7417B"/>
              </a:buClr>
              <a:buFont typeface="Wingdings" panose="05000000000000000000" pitchFamily="2" charset="2"/>
              <a:buChar char="Ø"/>
            </a:pPr>
            <a:endParaRPr lang="en-GB" sz="1400" dirty="0">
              <a:latin typeface="Arial" panose="020B0604020202020204" pitchFamily="34" charset="0"/>
              <a:cs typeface="Arial" panose="020B0604020202020204" pitchFamily="34" charset="0"/>
            </a:endParaRPr>
          </a:p>
          <a:p>
            <a:pPr marL="285750" indent="-285750">
              <a:buClr>
                <a:srgbClr val="C7417B"/>
              </a:buClr>
              <a:buFont typeface="Wingdings" panose="05000000000000000000" pitchFamily="2" charset="2"/>
              <a:buChar char="Ø"/>
            </a:pPr>
            <a:r>
              <a:rPr lang="en-GB" sz="1400" dirty="0">
                <a:latin typeface="Arial" panose="020B0604020202020204" pitchFamily="34" charset="0"/>
                <a:cs typeface="Arial" panose="020B0604020202020204" pitchFamily="34" charset="0"/>
              </a:rPr>
              <a:t>They recommend that primary care organisations may wish to consider using this template as part of their standard induction processes, tailoring the checklist items to suit local needs. </a:t>
            </a: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pPr algn="ctr"/>
            <a:r>
              <a:rPr lang="en-GB" sz="1200" b="1" dirty="0">
                <a:solidFill>
                  <a:srgbClr val="C7417B"/>
                </a:solidFill>
                <a:latin typeface="Arial" panose="020B0604020202020204" pitchFamily="34" charset="0"/>
                <a:cs typeface="Arial" panose="020B0604020202020204" pitchFamily="34" charset="0"/>
              </a:rPr>
              <a:t>Please note that this template is intended as optional guidance.  Practices, PCNs and other employers are responsible for ensuring their staff undergo an appropriate induction to the organisation and their role.  Discussions around which is most appropriate for staff and the workplace, must always be agreed with an employer.</a:t>
            </a:r>
          </a:p>
        </p:txBody>
      </p:sp>
      <p:sp>
        <p:nvSpPr>
          <p:cNvPr id="12" name="TextBox 11">
            <a:extLst>
              <a:ext uri="{FF2B5EF4-FFF2-40B4-BE49-F238E27FC236}">
                <a16:creationId xmlns:a16="http://schemas.microsoft.com/office/drawing/2014/main" id="{379B991F-657F-D3D2-BFD8-0ACFE6FEE930}"/>
              </a:ext>
            </a:extLst>
          </p:cNvPr>
          <p:cNvSpPr txBox="1"/>
          <p:nvPr/>
        </p:nvSpPr>
        <p:spPr>
          <a:xfrm>
            <a:off x="789802" y="153092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NHSE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Example induction checklist </a:t>
            </a:r>
          </a:p>
        </p:txBody>
      </p:sp>
      <p:pic>
        <p:nvPicPr>
          <p:cNvPr id="6" name="Picture 5" descr="A blue and white checklist">
            <a:extLst>
              <a:ext uri="{FF2B5EF4-FFF2-40B4-BE49-F238E27FC236}">
                <a16:creationId xmlns:a16="http://schemas.microsoft.com/office/drawing/2014/main" id="{613C364D-9F9D-8B69-C191-39BAFDD8BB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8625" y="1436994"/>
            <a:ext cx="4349750" cy="4368800"/>
          </a:xfrm>
          <a:prstGeom prst="rect">
            <a:avLst/>
          </a:prstGeom>
          <a:effectLst>
            <a:glow rad="101600">
              <a:schemeClr val="tx1">
                <a:alpha val="60000"/>
              </a:schemeClr>
            </a:glow>
          </a:effectLst>
        </p:spPr>
      </p:pic>
    </p:spTree>
    <p:extLst>
      <p:ext uri="{BB962C8B-B14F-4D97-AF65-F5344CB8AC3E}">
        <p14:creationId xmlns:p14="http://schemas.microsoft.com/office/powerpoint/2010/main" val="3541752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DA6F6-757D-EFC0-A8B7-C0EACF346F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B615D4-A3F3-D2F7-5F00-1815397FA2DD}"/>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Induction Examples</a:t>
            </a:r>
          </a:p>
        </p:txBody>
      </p:sp>
      <p:sp>
        <p:nvSpPr>
          <p:cNvPr id="12" name="TextBox 11">
            <a:extLst>
              <a:ext uri="{FF2B5EF4-FFF2-40B4-BE49-F238E27FC236}">
                <a16:creationId xmlns:a16="http://schemas.microsoft.com/office/drawing/2014/main" id="{373666EA-3548-03DA-68B3-5C61CF9C0AD9}"/>
              </a:ext>
            </a:extLst>
          </p:cNvPr>
          <p:cNvSpPr txBox="1"/>
          <p:nvPr/>
        </p:nvSpPr>
        <p:spPr>
          <a:xfrm>
            <a:off x="789802" y="171558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Other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Example induction </a:t>
            </a:r>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templates</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AB5CDCCD-9567-208F-111C-F249A4836E31}"/>
              </a:ext>
            </a:extLst>
          </p:cNvPr>
          <p:cNvSpPr txBox="1"/>
          <p:nvPr/>
        </p:nvSpPr>
        <p:spPr>
          <a:xfrm>
            <a:off x="789802" y="2193703"/>
            <a:ext cx="9687698" cy="646331"/>
          </a:xfrm>
          <a:prstGeom prst="rect">
            <a:avLst/>
          </a:prstGeom>
          <a:noFill/>
        </p:spPr>
        <p:txBody>
          <a:bodyPr wrap="square" rtlCol="0">
            <a:spAutoFit/>
          </a:bodyPr>
          <a:lstStyle/>
          <a:p>
            <a:pPr>
              <a:buClr>
                <a:srgbClr val="C7417B"/>
              </a:buClr>
            </a:pPr>
            <a:r>
              <a:rPr lang="en-GB" sz="1200" dirty="0">
                <a:latin typeface="Arial" panose="020B0604020202020204" pitchFamily="34" charset="0"/>
                <a:cs typeface="Arial" panose="020B0604020202020204" pitchFamily="34" charset="0"/>
              </a:rPr>
              <a:t>There are also profession specific example induction checklists that have been published my several professional bodies.   </a:t>
            </a:r>
          </a:p>
          <a:p>
            <a:pPr>
              <a:buClr>
                <a:srgbClr val="C7417B"/>
              </a:buClr>
            </a:pPr>
            <a:endParaRPr lang="en-GB" sz="1200" dirty="0">
              <a:latin typeface="Arial" panose="020B0604020202020204" pitchFamily="34" charset="0"/>
              <a:cs typeface="Arial" panose="020B0604020202020204" pitchFamily="34" charset="0"/>
            </a:endParaRPr>
          </a:p>
          <a:p>
            <a:pPr>
              <a:buClr>
                <a:srgbClr val="C7417B"/>
              </a:buClr>
            </a:pPr>
            <a:r>
              <a:rPr lang="en-GB" sz="1200" dirty="0">
                <a:latin typeface="Arial" panose="020B0604020202020204" pitchFamily="34" charset="0"/>
                <a:cs typeface="Arial" panose="020B0604020202020204" pitchFamily="34" charset="0"/>
              </a:rPr>
              <a:t>Please see list below for resources: </a:t>
            </a:r>
          </a:p>
        </p:txBody>
      </p:sp>
      <p:graphicFrame>
        <p:nvGraphicFramePr>
          <p:cNvPr id="3" name="Table 2">
            <a:extLst>
              <a:ext uri="{FF2B5EF4-FFF2-40B4-BE49-F238E27FC236}">
                <a16:creationId xmlns:a16="http://schemas.microsoft.com/office/drawing/2014/main" id="{32AC5D3B-ACE2-0302-EFA8-A0B8B22452AA}"/>
              </a:ext>
            </a:extLst>
          </p:cNvPr>
          <p:cNvGraphicFramePr>
            <a:graphicFrameLocks noGrp="1"/>
          </p:cNvGraphicFramePr>
          <p:nvPr>
            <p:extLst>
              <p:ext uri="{D42A27DB-BD31-4B8C-83A1-F6EECF244321}">
                <p14:modId xmlns:p14="http://schemas.microsoft.com/office/powerpoint/2010/main" val="3007746735"/>
              </p:ext>
            </p:extLst>
          </p:nvPr>
        </p:nvGraphicFramePr>
        <p:xfrm>
          <a:off x="3028950" y="3410482"/>
          <a:ext cx="8128000" cy="2560320"/>
        </p:xfrm>
        <a:graphic>
          <a:graphicData uri="http://schemas.openxmlformats.org/drawingml/2006/table">
            <a:tbl>
              <a:tblPr firstRow="1" bandRow="1">
                <a:tableStyleId>{B301B821-A1FF-4177-AEE7-76D212191A09}</a:tableStyleId>
              </a:tblPr>
              <a:tblGrid>
                <a:gridCol w="4064000">
                  <a:extLst>
                    <a:ext uri="{9D8B030D-6E8A-4147-A177-3AD203B41FA5}">
                      <a16:colId xmlns:a16="http://schemas.microsoft.com/office/drawing/2014/main" val="1442736054"/>
                    </a:ext>
                  </a:extLst>
                </a:gridCol>
                <a:gridCol w="4064000">
                  <a:extLst>
                    <a:ext uri="{9D8B030D-6E8A-4147-A177-3AD203B41FA5}">
                      <a16:colId xmlns:a16="http://schemas.microsoft.com/office/drawing/2014/main" val="1914056919"/>
                    </a:ext>
                  </a:extLst>
                </a:gridCol>
              </a:tblGrid>
              <a:tr h="207856">
                <a:tc>
                  <a:txBody>
                    <a:bodyPr/>
                    <a:lstStyle/>
                    <a:p>
                      <a:r>
                        <a:rPr lang="en-GB" sz="1200" b="0" dirty="0">
                          <a:solidFill>
                            <a:schemeClr val="bg1"/>
                          </a:solidFill>
                        </a:rPr>
                        <a:t>Example Link</a:t>
                      </a:r>
                      <a:endParaRPr lang="en-GB" sz="1200" b="0" dirty="0">
                        <a:solidFill>
                          <a:schemeClr val="bg1"/>
                        </a:solidFill>
                        <a:latin typeface="Arial" panose="020B0604020202020204" pitchFamily="34" charset="0"/>
                        <a:cs typeface="Arial" panose="020B0604020202020204" pitchFamily="34" charset="0"/>
                      </a:endParaRPr>
                    </a:p>
                  </a:txBody>
                  <a:tcPr/>
                </a:tc>
                <a:tc>
                  <a:txBody>
                    <a:bodyPr/>
                    <a:lstStyle/>
                    <a:p>
                      <a:r>
                        <a:rPr lang="en-GB" sz="1200" b="0" dirty="0"/>
                        <a:t>Produced by</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88699598"/>
                  </a:ext>
                </a:extLst>
              </a:tr>
              <a:tr h="207856">
                <a:tc>
                  <a:txBody>
                    <a:bodyPr/>
                    <a:lstStyle/>
                    <a:p>
                      <a:r>
                        <a:rPr lang="en-GB" sz="1200" b="0" dirty="0">
                          <a:solidFill>
                            <a:schemeClr val="tx1"/>
                          </a:solidFill>
                          <a:hlinkClick r:id="rId3">
                            <a:extLst>
                              <a:ext uri="{A12FA001-AC4F-418D-AE19-62706E023703}">
                                <ahyp:hlinkClr xmlns:ahyp="http://schemas.microsoft.com/office/drawing/2018/hyperlinkcolor" val="tx"/>
                              </a:ext>
                            </a:extLst>
                          </a:hlinkClick>
                        </a:rPr>
                        <a:t>Physiotherapist: First Contact Practitioner Induction checklist</a:t>
                      </a:r>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The Chartered Society of Physiotherapy</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51633271"/>
                  </a:ext>
                </a:extLst>
              </a:tr>
              <a:tr h="370840">
                <a:tc>
                  <a:txBody>
                    <a:bodyPr/>
                    <a:lstStyle/>
                    <a:p>
                      <a:r>
                        <a:rPr lang="en-GB" sz="1200" b="0" dirty="0">
                          <a:solidFill>
                            <a:schemeClr val="tx1"/>
                          </a:solidFill>
                          <a:hlinkClick r:id="rId4">
                            <a:extLst>
                              <a:ext uri="{A12FA001-AC4F-418D-AE19-62706E023703}">
                                <ahyp:hlinkClr xmlns:ahyp="http://schemas.microsoft.com/office/drawing/2018/hyperlinkcolor" val="tx"/>
                              </a:ext>
                            </a:extLst>
                          </a:hlinkClick>
                        </a:rPr>
                        <a:t>Pharmacy Example Induction checklist (CPPE)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Centre for Pharmacy Postgraduate Education</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2473063"/>
                  </a:ext>
                </a:extLst>
              </a:tr>
              <a:tr h="370840">
                <a:tc>
                  <a:txBody>
                    <a:bodyPr/>
                    <a:lstStyle/>
                    <a:p>
                      <a:r>
                        <a:rPr lang="en-GB" sz="1200" b="0" dirty="0">
                          <a:solidFill>
                            <a:schemeClr val="tx1"/>
                          </a:solidFill>
                          <a:hlinkClick r:id="rId5">
                            <a:extLst>
                              <a:ext uri="{A12FA001-AC4F-418D-AE19-62706E023703}">
                                <ahyp:hlinkClr xmlns:ahyp="http://schemas.microsoft.com/office/drawing/2018/hyperlinkcolor" val="tx"/>
                              </a:ext>
                            </a:extLst>
                          </a:hlinkClick>
                        </a:rPr>
                        <a:t>General Practice Nursing Induction Template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NHS England</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57346869"/>
                  </a:ext>
                </a:extLst>
              </a:tr>
              <a:tr h="370840">
                <a:tc>
                  <a:txBody>
                    <a:bodyPr/>
                    <a:lstStyle/>
                    <a:p>
                      <a:r>
                        <a:rPr lang="en-GB" sz="1200" b="0" dirty="0">
                          <a:solidFill>
                            <a:schemeClr val="tx1"/>
                          </a:solidFill>
                          <a:hlinkClick r:id="rId6">
                            <a:extLst>
                              <a:ext uri="{A12FA001-AC4F-418D-AE19-62706E023703}">
                                <ahyp:hlinkClr xmlns:ahyp="http://schemas.microsoft.com/office/drawing/2018/hyperlinkcolor" val="tx"/>
                              </a:ext>
                            </a:extLst>
                          </a:hlinkClick>
                        </a:rPr>
                        <a:t>Junior Doctors Induction Example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British Medical Association</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55723717"/>
                  </a:ext>
                </a:extLst>
              </a:tr>
              <a:tr h="370840">
                <a:tc>
                  <a:txBody>
                    <a:bodyPr/>
                    <a:lstStyle/>
                    <a:p>
                      <a:r>
                        <a:rPr lang="en-GB" sz="1200" b="0" dirty="0">
                          <a:solidFill>
                            <a:schemeClr val="tx1"/>
                          </a:solidFill>
                          <a:hlinkClick r:id="rId7">
                            <a:extLst>
                              <a:ext uri="{A12FA001-AC4F-418D-AE19-62706E023703}">
                                <ahyp:hlinkClr xmlns:ahyp="http://schemas.microsoft.com/office/drawing/2018/hyperlinkcolor" val="tx"/>
                              </a:ext>
                            </a:extLst>
                          </a:hlinkClick>
                        </a:rPr>
                        <a:t>Information Governance Induction Checklist example</a:t>
                      </a:r>
                      <a:endParaRPr lang="en-GB" sz="1200" b="0" dirty="0">
                        <a:solidFill>
                          <a:schemeClr val="tx1"/>
                        </a:solidFill>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t>NHS Norfolk &amp; Suffolk Integrated Care Board</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39706497"/>
                  </a:ext>
                </a:extLst>
              </a:tr>
            </a:tbl>
          </a:graphicData>
        </a:graphic>
      </p:graphicFrame>
      <p:pic>
        <p:nvPicPr>
          <p:cNvPr id="5" name="Graphic 4" descr="Checklist with solid fill">
            <a:extLst>
              <a:ext uri="{FF2B5EF4-FFF2-40B4-BE49-F238E27FC236}">
                <a16:creationId xmlns:a16="http://schemas.microsoft.com/office/drawing/2014/main" id="{371966B8-F98F-0312-0C9A-0CFC0E09E22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26182" y="3238459"/>
            <a:ext cx="2904367" cy="2904367"/>
          </a:xfrm>
          <a:prstGeom prst="rect">
            <a:avLst/>
          </a:prstGeom>
        </p:spPr>
      </p:pic>
    </p:spTree>
    <p:extLst>
      <p:ext uri="{BB962C8B-B14F-4D97-AF65-F5344CB8AC3E}">
        <p14:creationId xmlns:p14="http://schemas.microsoft.com/office/powerpoint/2010/main" val="719374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E32143-DCAE-F888-1D92-11C9A07E0151}"/>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52005B6-8203-45CB-4D29-FACE1EB33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CD9734-0421-2B9C-D63F-EF000D61955D}"/>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Mandatory Training</a:t>
            </a:r>
          </a:p>
        </p:txBody>
      </p:sp>
      <p:sp>
        <p:nvSpPr>
          <p:cNvPr id="6" name="Rectangle 5">
            <a:extLst>
              <a:ext uri="{FF2B5EF4-FFF2-40B4-BE49-F238E27FC236}">
                <a16:creationId xmlns:a16="http://schemas.microsoft.com/office/drawing/2014/main" id="{5ECCD83E-EA51-D594-DE1B-B2774C36B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FE6D590-AC77-D162-6256-DEDF46F3C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8CB0FD-0A55-7FCC-6D2F-BB85321C5C8A}"/>
              </a:ext>
            </a:extLst>
          </p:cNvPr>
          <p:cNvSpPr txBox="1"/>
          <p:nvPr/>
        </p:nvSpPr>
        <p:spPr>
          <a:xfrm>
            <a:off x="599060" y="1269194"/>
            <a:ext cx="11060881" cy="1123712"/>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Each GP practice is responsible for determining what mandatory and additional training its staff need.  They are also responsible for how this is delivered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We understand that across the SNEE region there may be various arrangements for mandatory training completion in general practice.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For further information please see </a:t>
            </a:r>
            <a:r>
              <a:rPr lang="en-GB" sz="1200"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CQC: GP </a:t>
            </a:r>
            <a:r>
              <a:rPr lang="en-GB" sz="1200" dirty="0" err="1">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Mythbuster</a:t>
            </a:r>
            <a:r>
              <a:rPr lang="en-GB" sz="1200"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70: Mandatory Training considerations in general practice</a:t>
            </a:r>
            <a:r>
              <a:rPr lang="en-GB" sz="1200" dirty="0">
                <a:solidFill>
                  <a:schemeClr val="bg1"/>
                </a:solidFill>
                <a:latin typeface="Arial" panose="020B0604020202020204" pitchFamily="34" charset="0"/>
                <a:cs typeface="Arial" panose="020B0604020202020204" pitchFamily="34" charset="0"/>
              </a:rPr>
              <a:t>.</a:t>
            </a:r>
          </a:p>
        </p:txBody>
      </p:sp>
      <p:sp>
        <p:nvSpPr>
          <p:cNvPr id="4" name="TextBox 3" descr="Text box">
            <a:extLst>
              <a:ext uri="{FF2B5EF4-FFF2-40B4-BE49-F238E27FC236}">
                <a16:creationId xmlns:a16="http://schemas.microsoft.com/office/drawing/2014/main" id="{D6556B9A-C114-C4D9-643B-597DE66205A3}"/>
              </a:ext>
            </a:extLst>
          </p:cNvPr>
          <p:cNvSpPr txBox="1"/>
          <p:nvPr/>
        </p:nvSpPr>
        <p:spPr>
          <a:xfrm>
            <a:off x="587501" y="2976997"/>
            <a:ext cx="10766299" cy="646331"/>
          </a:xfrm>
          <a:prstGeom prst="rect">
            <a:avLst/>
          </a:prstGeom>
          <a:noFill/>
        </p:spPr>
        <p:txBody>
          <a:bodyPr wrap="square" rtlCol="0">
            <a:spAutoFit/>
          </a:bodyPr>
          <a:lstStyle/>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pSp>
        <p:nvGrpSpPr>
          <p:cNvPr id="13" name="Group 12" descr="Text box">
            <a:extLst>
              <a:ext uri="{FF2B5EF4-FFF2-40B4-BE49-F238E27FC236}">
                <a16:creationId xmlns:a16="http://schemas.microsoft.com/office/drawing/2014/main" id="{11D6FABD-6931-ECC5-5A91-EACC8B35A8C2}"/>
              </a:ext>
            </a:extLst>
          </p:cNvPr>
          <p:cNvGrpSpPr/>
          <p:nvPr/>
        </p:nvGrpSpPr>
        <p:grpSpPr>
          <a:xfrm>
            <a:off x="498007" y="2659359"/>
            <a:ext cx="9698968" cy="4059160"/>
            <a:chOff x="451622" y="1655642"/>
            <a:chExt cx="9698968" cy="4059160"/>
          </a:xfrm>
        </p:grpSpPr>
        <p:sp>
          <p:nvSpPr>
            <p:cNvPr id="8" name="TextBox 7">
              <a:extLst>
                <a:ext uri="{FF2B5EF4-FFF2-40B4-BE49-F238E27FC236}">
                  <a16:creationId xmlns:a16="http://schemas.microsoft.com/office/drawing/2014/main" id="{2A031325-9C14-FEB9-85CA-3D0D4E7CFAD7}"/>
                </a:ext>
              </a:extLst>
            </p:cNvPr>
            <p:cNvSpPr txBox="1"/>
            <p:nvPr/>
          </p:nvSpPr>
          <p:spPr>
            <a:xfrm>
              <a:off x="614537" y="165564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The Core Skills Framework (CSTF)</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F7D861B4-25E6-8310-548D-CB7224821291}"/>
                </a:ext>
              </a:extLst>
            </p:cNvPr>
            <p:cNvSpPr txBox="1"/>
            <p:nvPr/>
          </p:nvSpPr>
          <p:spPr>
            <a:xfrm>
              <a:off x="451622" y="2113816"/>
              <a:ext cx="5087980" cy="3600986"/>
            </a:xfrm>
            <a:prstGeom prst="rect">
              <a:avLst/>
            </a:prstGeom>
            <a:noFill/>
          </p:spPr>
          <p:txBody>
            <a:bodyPr wrap="square" rtlCol="0">
              <a:spAutoFit/>
            </a:bodyPr>
            <a:lstStyle/>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The Core Skills Training Framework (CSTF) was first developed in 2013 and has become widely recognised as the trusted standard for statutory and mandatory training in the health sector.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It helps guide and standardise the focus and the delivery of key statutory and mandatory training skills.  </a:t>
              </a:r>
            </a:p>
            <a:p>
              <a:pPr marL="171450" indent="-171450">
                <a:buClr>
                  <a:srgbClr val="C7417B"/>
                </a:buClr>
                <a:buFont typeface="Wingdings" panose="05000000000000000000" pitchFamily="2" charset="2"/>
                <a:buChar char="Ø"/>
              </a:pPr>
              <a:endParaRPr lang="en-GB" sz="1200" dirty="0">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latin typeface="Arial" panose="020B0604020202020204" pitchFamily="34" charset="0"/>
                  <a:cs typeface="Arial" panose="020B0604020202020204" pitchFamily="34" charset="0"/>
                </a:rPr>
                <a:t>It was developed in collaboration with employers, industry leading experts and professional bodies, such as the Resuscitation Council and the Infection Prevention Society (Skills for Health, 2023).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and learning opportunities, please see:</a:t>
              </a:r>
            </a:p>
            <a:p>
              <a:r>
                <a:rPr lang="en-GB" sz="1200" dirty="0">
                  <a:latin typeface="Arial" panose="020B0604020202020204" pitchFamily="34" charset="0"/>
                  <a:cs typeface="Arial" panose="020B0604020202020204" pitchFamily="34" charset="0"/>
                  <a:hlinkClick r:id="rId3"/>
                </a:rPr>
                <a:t>e-</a:t>
              </a:r>
              <a:r>
                <a:rPr lang="en-GB" sz="1200" dirty="0" err="1">
                  <a:latin typeface="Arial" panose="020B0604020202020204" pitchFamily="34" charset="0"/>
                  <a:cs typeface="Arial" panose="020B0604020202020204" pitchFamily="34" charset="0"/>
                  <a:hlinkClick r:id="rId3"/>
                </a:rPr>
                <a:t>lfh</a:t>
              </a:r>
              <a:r>
                <a:rPr lang="en-GB" sz="1200" dirty="0">
                  <a:latin typeface="Arial" panose="020B0604020202020204" pitchFamily="34" charset="0"/>
                  <a:cs typeface="Arial" panose="020B0604020202020204" pitchFamily="34" charset="0"/>
                  <a:hlinkClick r:id="rId3"/>
                </a:rPr>
                <a:t> Statutory and Mandatory Training Programme</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4"/>
                </a:rPr>
                <a:t>British Medical Association: Training resource for GP Practice Staff</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hlinkClick r:id="rId5"/>
                </a:rPr>
                <a:t>Core Skills Mapping Tool</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pSp>
      <p:sp>
        <p:nvSpPr>
          <p:cNvPr id="11" name="TextBox 10">
            <a:extLst>
              <a:ext uri="{FF2B5EF4-FFF2-40B4-BE49-F238E27FC236}">
                <a16:creationId xmlns:a16="http://schemas.microsoft.com/office/drawing/2014/main" id="{25A1BE6D-D99B-F3DB-8459-D4A3EB6FE064}"/>
              </a:ext>
            </a:extLst>
          </p:cNvPr>
          <p:cNvSpPr txBox="1"/>
          <p:nvPr/>
        </p:nvSpPr>
        <p:spPr>
          <a:xfrm>
            <a:off x="6332057" y="2609129"/>
            <a:ext cx="5440843" cy="3575447"/>
          </a:xfrm>
          <a:prstGeom prst="roundRect">
            <a:avLst/>
          </a:prstGeom>
          <a:solidFill>
            <a:schemeClr val="bg2"/>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latin typeface="Arial" panose="020B0604020202020204" pitchFamily="34" charset="0"/>
                <a:cs typeface="Arial" panose="020B0604020202020204" pitchFamily="34" charset="0"/>
              </a:rPr>
              <a:t>The CSTF consists of 11 core subjects for England that cover essential skills and knowledge for safe and effective working environments:  </a:t>
            </a:r>
          </a:p>
          <a:p>
            <a:endParaRPr lang="en-GB"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Equality, diversity and human rights</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Health, safety and welfare</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Conflict resolution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Fire safety</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Infection prevention and control</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Moving and handling</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Safeguarding adults</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Preventing radicalisation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Safeguarding children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Resuscitation</a:t>
            </a:r>
          </a:p>
          <a:p>
            <a:pPr marL="171450" indent="-171450">
              <a:buFont typeface="Wingdings" panose="05000000000000000000" pitchFamily="2" charset="2"/>
              <a:buChar char="ü"/>
            </a:pPr>
            <a:r>
              <a:rPr lang="en-GB" sz="1200" dirty="0">
                <a:latin typeface="Arial" panose="020B0604020202020204" pitchFamily="34" charset="0"/>
                <a:cs typeface="Arial" panose="020B0604020202020204" pitchFamily="34" charset="0"/>
              </a:rPr>
              <a:t>Information governance.   </a:t>
            </a:r>
          </a:p>
          <a:p>
            <a:pPr marL="171450" indent="-171450">
              <a:buFont typeface="Wingdings" panose="05000000000000000000" pitchFamily="2" charset="2"/>
              <a:buChar char="ü"/>
            </a:pPr>
            <a:endParaRPr lang="en-GB" sz="1200" dirty="0">
              <a:latin typeface="Arial" panose="020B0604020202020204" pitchFamily="34" charset="0"/>
              <a:cs typeface="Arial" panose="020B0604020202020204" pitchFamily="34" charset="0"/>
            </a:endParaRPr>
          </a:p>
          <a:p>
            <a:pPr lvl="0"/>
            <a:r>
              <a:rPr lang="en-GB" sz="1200" dirty="0">
                <a:solidFill>
                  <a:prstClr val="black"/>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Skills for Health - Core Skills Training Framework</a:t>
            </a:r>
            <a:endParaRPr lang="en-GB" sz="1200" dirty="0">
              <a:solidFill>
                <a:prstClr val="black"/>
              </a:solidFill>
              <a:latin typeface="Arial" panose="020B0604020202020204" pitchFamily="34" charset="0"/>
              <a:cs typeface="Arial" panose="020B0604020202020204" pitchFamily="34" charset="0"/>
            </a:endParaRPr>
          </a:p>
          <a:p>
            <a:pPr lvl="0"/>
            <a:r>
              <a:rPr lang="en-GB" sz="1200" dirty="0">
                <a:solidFill>
                  <a:prstClr val="black"/>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Core Skills Training Framework – FAQ</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4700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BCEA08-9701-19C7-4B84-B6BC78987F43}"/>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8D63B81A-EBB4-F408-B8C7-9133DB9B4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56EAAD-8A5E-FF6A-7C5E-9202D72B7896}"/>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NHS E-learning Opportunities</a:t>
            </a:r>
          </a:p>
        </p:txBody>
      </p:sp>
      <p:sp>
        <p:nvSpPr>
          <p:cNvPr id="6" name="Rectangle 5">
            <a:extLst>
              <a:ext uri="{FF2B5EF4-FFF2-40B4-BE49-F238E27FC236}">
                <a16:creationId xmlns:a16="http://schemas.microsoft.com/office/drawing/2014/main" id="{F17C90E6-C907-60B3-A3E6-A697BFE7F6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D5A59C1-2154-AE48-9F3B-18CA94A5A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251219-C9D3-9EBB-F080-1AE5E92113D8}"/>
              </a:ext>
            </a:extLst>
          </p:cNvPr>
          <p:cNvSpPr txBox="1"/>
          <p:nvPr/>
        </p:nvSpPr>
        <p:spPr>
          <a:xfrm>
            <a:off x="681814" y="1411750"/>
            <a:ext cx="10725488" cy="919401"/>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E-learning short for electronic learning, refers to the process of acquiring knowledge and skills through digital resources and technologies. In essence, it encompasses any form of learning that takes place online, whether through interactive courses, virtual classrooms, or mobile apps.</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NHS England provides access to two national, complementary learning platforms for the health and care workforce: the </a:t>
            </a:r>
            <a:r>
              <a:rPr lang="en-GB" sz="1200" dirty="0" err="1">
                <a:solidFill>
                  <a:schemeClr val="bg1"/>
                </a:solidFill>
                <a:latin typeface="Arial" panose="020B0604020202020204" pitchFamily="34" charset="0"/>
                <a:cs typeface="Arial" panose="020B0604020202020204" pitchFamily="34" charset="0"/>
              </a:rPr>
              <a:t>elfh</a:t>
            </a:r>
            <a:r>
              <a:rPr lang="en-GB" sz="1200" dirty="0">
                <a:solidFill>
                  <a:schemeClr val="bg1"/>
                </a:solidFill>
                <a:latin typeface="Arial" panose="020B0604020202020204" pitchFamily="34" charset="0"/>
                <a:cs typeface="Arial" panose="020B0604020202020204" pitchFamily="34" charset="0"/>
              </a:rPr>
              <a:t> Hub and the Learning Hub.</a:t>
            </a:r>
          </a:p>
        </p:txBody>
      </p:sp>
      <p:sp>
        <p:nvSpPr>
          <p:cNvPr id="9" name="TextBox 8">
            <a:extLst>
              <a:ext uri="{FF2B5EF4-FFF2-40B4-BE49-F238E27FC236}">
                <a16:creationId xmlns:a16="http://schemas.microsoft.com/office/drawing/2014/main" id="{54D6DFD4-CB72-584D-382D-B738F9CE1562}"/>
              </a:ext>
            </a:extLst>
          </p:cNvPr>
          <p:cNvSpPr txBox="1"/>
          <p:nvPr/>
        </p:nvSpPr>
        <p:spPr>
          <a:xfrm>
            <a:off x="751303" y="250537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The e-</a:t>
            </a:r>
            <a:r>
              <a:rPr lang="en-GB" b="1" dirty="0" err="1">
                <a:solidFill>
                  <a:srgbClr val="C7417B"/>
                </a:solidFill>
                <a:latin typeface="Arial" panose="020B0604020202020204" pitchFamily="34" charset="0"/>
                <a:ea typeface="Calibri" panose="020F0502020204030204" pitchFamily="34" charset="0"/>
                <a:cs typeface="Calibri" panose="020F0502020204030204" pitchFamily="34" charset="0"/>
              </a:rPr>
              <a:t>lfh</a:t>
            </a:r>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 Hub</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A2D172A8-E2CB-11A6-4A7B-B8736AC03C5D}"/>
              </a:ext>
            </a:extLst>
          </p:cNvPr>
          <p:cNvSpPr txBox="1"/>
          <p:nvPr/>
        </p:nvSpPr>
        <p:spPr>
          <a:xfrm>
            <a:off x="751303" y="439707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The Learning Hub</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5B773EE8-1BB2-A3FF-1318-8AEC201AADAA}"/>
              </a:ext>
            </a:extLst>
          </p:cNvPr>
          <p:cNvSpPr txBox="1"/>
          <p:nvPr/>
        </p:nvSpPr>
        <p:spPr>
          <a:xfrm>
            <a:off x="818001" y="2838092"/>
            <a:ext cx="7807190" cy="138499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E-learning for healthcare works in partnership with the NHS and professional bodies to support patient care by providing e-learning to educate and train the health and care workforce. All content is nationally quality assured.</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 e-learning programmes are developed and delivered in partnership with professional bodies, including Royal Colleges and associations, NHS organisations, charities and other health and care organisations.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on e-</a:t>
            </a:r>
            <a:r>
              <a:rPr lang="en-GB" sz="1200" dirty="0" err="1">
                <a:latin typeface="Arial" panose="020B0604020202020204" pitchFamily="34" charset="0"/>
                <a:cs typeface="Arial" panose="020B0604020202020204" pitchFamily="34" charset="0"/>
              </a:rPr>
              <a:t>lfh</a:t>
            </a:r>
            <a:r>
              <a:rPr lang="en-GB" sz="1200" dirty="0">
                <a:latin typeface="Arial" panose="020B0604020202020204" pitchFamily="34" charset="0"/>
                <a:cs typeface="Arial" panose="020B0604020202020204" pitchFamily="34" charset="0"/>
              </a:rPr>
              <a:t> please see </a:t>
            </a:r>
            <a:r>
              <a:rPr lang="en-GB" sz="1200" dirty="0">
                <a:latin typeface="Arial" panose="020B0604020202020204" pitchFamily="34" charset="0"/>
                <a:cs typeface="Arial" panose="020B0604020202020204" pitchFamily="34" charset="0"/>
                <a:hlinkClick r:id="rId2"/>
              </a:rPr>
              <a:t>here</a:t>
            </a:r>
            <a:endParaRPr lang="en-GB" sz="12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8987EB5F-AECB-E7AC-2C3E-3AE137F5C813}"/>
              </a:ext>
            </a:extLst>
          </p:cNvPr>
          <p:cNvSpPr txBox="1"/>
          <p:nvPr/>
        </p:nvSpPr>
        <p:spPr>
          <a:xfrm>
            <a:off x="751303" y="4808696"/>
            <a:ext cx="7807190"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Learning Hub is a digital platform that provides easy access to a wide range of education and training resources for the health and care workforce.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Users can contribute digital resources (including e-learning, video, audio, images, documents, web links, articles etc.) and search and access the variety of learning resources that have been contributed by organisations and the health and care workforce.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on The NHS Learning Hub please see </a:t>
            </a:r>
            <a:r>
              <a:rPr lang="en-GB" sz="1200" dirty="0">
                <a:latin typeface="Arial" panose="020B0604020202020204" pitchFamily="34" charset="0"/>
                <a:cs typeface="Arial" panose="020B0604020202020204" pitchFamily="34" charset="0"/>
                <a:hlinkClick r:id="rId3"/>
              </a:rPr>
              <a:t>here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7C7F1CE1-C326-F24E-01BF-B3FD329505FD}"/>
              </a:ext>
            </a:extLst>
          </p:cNvPr>
          <p:cNvSpPr txBox="1"/>
          <p:nvPr/>
        </p:nvSpPr>
        <p:spPr>
          <a:xfrm>
            <a:off x="6044558" y="6077954"/>
            <a:ext cx="3270436" cy="253916"/>
          </a:xfrm>
          <a:prstGeom prst="rect">
            <a:avLst/>
          </a:prstGeom>
          <a:noFill/>
        </p:spPr>
        <p:txBody>
          <a:bodyPr wrap="square">
            <a:spAutoFit/>
          </a:bodyPr>
          <a:lstStyle/>
          <a:p>
            <a:pPr algn="ctr"/>
            <a:r>
              <a:rPr lang="en-GB" sz="1050" dirty="0"/>
              <a:t>(NHS Learning Hub Support Portal, 2025)</a:t>
            </a:r>
          </a:p>
        </p:txBody>
      </p:sp>
      <p:pic>
        <p:nvPicPr>
          <p:cNvPr id="18" name="Graphic 17" descr="Remote learning language outline">
            <a:extLst>
              <a:ext uri="{FF2B5EF4-FFF2-40B4-BE49-F238E27FC236}">
                <a16:creationId xmlns:a16="http://schemas.microsoft.com/office/drawing/2014/main" id="{A61D59C0-0360-0BCD-DAE3-353C09A64CE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11093" y="3118997"/>
            <a:ext cx="2162906" cy="2162906"/>
          </a:xfrm>
          <a:prstGeom prst="rect">
            <a:avLst/>
          </a:prstGeom>
        </p:spPr>
      </p:pic>
    </p:spTree>
    <p:extLst>
      <p:ext uri="{BB962C8B-B14F-4D97-AF65-F5344CB8AC3E}">
        <p14:creationId xmlns:p14="http://schemas.microsoft.com/office/powerpoint/2010/main" val="47795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A7FDE-5C61-2642-FB36-6C3E004A70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787DA2-B14B-D835-DABD-006F06844816}"/>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Online Learning Platforms</a:t>
            </a:r>
          </a:p>
        </p:txBody>
      </p:sp>
      <p:graphicFrame>
        <p:nvGraphicFramePr>
          <p:cNvPr id="6" name="Diagram 5" descr="block list of information">
            <a:extLst>
              <a:ext uri="{FF2B5EF4-FFF2-40B4-BE49-F238E27FC236}">
                <a16:creationId xmlns:a16="http://schemas.microsoft.com/office/drawing/2014/main" id="{7DCBDC32-C6D6-0399-E957-1271E5B18CF2}"/>
              </a:ext>
            </a:extLst>
          </p:cNvPr>
          <p:cNvGraphicFramePr/>
          <p:nvPr>
            <p:extLst>
              <p:ext uri="{D42A27DB-BD31-4B8C-83A1-F6EECF244321}">
                <p14:modId xmlns:p14="http://schemas.microsoft.com/office/powerpoint/2010/main" val="3675955305"/>
              </p:ext>
            </p:extLst>
          </p:nvPr>
        </p:nvGraphicFramePr>
        <p:xfrm>
          <a:off x="838200" y="1422400"/>
          <a:ext cx="5186680" cy="49033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descr="A diagram of e-learning platforms">
            <a:hlinkClick r:id="rId8"/>
            <a:extLst>
              <a:ext uri="{FF2B5EF4-FFF2-40B4-BE49-F238E27FC236}">
                <a16:creationId xmlns:a16="http://schemas.microsoft.com/office/drawing/2014/main" id="{B14E8A4E-730E-9AC7-CD58-321F0A4B163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80479" y="1359534"/>
            <a:ext cx="5328920" cy="3996690"/>
          </a:xfrm>
          <a:prstGeom prst="rect">
            <a:avLst/>
          </a:prstGeom>
          <a:ln>
            <a:solidFill>
              <a:schemeClr val="tx1">
                <a:lumMod val="50000"/>
                <a:lumOff val="50000"/>
              </a:schemeClr>
            </a:solidFill>
          </a:ln>
          <a:effectLst>
            <a:softEdge rad="63500"/>
          </a:effectLst>
        </p:spPr>
      </p:pic>
      <p:sp>
        <p:nvSpPr>
          <p:cNvPr id="10" name="TextBox 9">
            <a:extLst>
              <a:ext uri="{FF2B5EF4-FFF2-40B4-BE49-F238E27FC236}">
                <a16:creationId xmlns:a16="http://schemas.microsoft.com/office/drawing/2014/main" id="{575EA6D8-5F1E-F564-15E1-146B2F27CB9F}"/>
              </a:ext>
            </a:extLst>
          </p:cNvPr>
          <p:cNvSpPr txBox="1"/>
          <p:nvPr/>
        </p:nvSpPr>
        <p:spPr>
          <a:xfrm>
            <a:off x="6380479" y="5388610"/>
            <a:ext cx="5506721" cy="138499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This diagram shows examples of some of the online platforms that have been frequently used across the Norfolk, Suffolk and North Essex region - Please note that this is not an exhaustive list.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further information including links to some of these platforms, please see </a:t>
            </a:r>
            <a:r>
              <a:rPr lang="en-GB" sz="1200" dirty="0">
                <a:latin typeface="Arial" panose="020B0604020202020204" pitchFamily="34" charset="0"/>
                <a:cs typeface="Arial" panose="020B0604020202020204" pitchFamily="34" charset="0"/>
                <a:hlinkClick r:id="rId10"/>
              </a:rPr>
              <a:t>here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2720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2C8EC6-5051-6031-5E01-7BDEFE4E31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38D3BD-25BF-8037-D656-44C9308C6967}"/>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Clinical Systems</a:t>
            </a:r>
          </a:p>
        </p:txBody>
      </p:sp>
      <p:pic>
        <p:nvPicPr>
          <p:cNvPr id="15" name="Graphic 14" descr="Monitor outline">
            <a:extLst>
              <a:ext uri="{FF2B5EF4-FFF2-40B4-BE49-F238E27FC236}">
                <a16:creationId xmlns:a16="http://schemas.microsoft.com/office/drawing/2014/main" id="{BDAD4D7B-E334-BE58-8E10-A04D28AB244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113114" y="1331222"/>
            <a:ext cx="1688416" cy="1688416"/>
          </a:xfrm>
          <a:prstGeom prst="rect">
            <a:avLst/>
          </a:prstGeom>
        </p:spPr>
      </p:pic>
      <p:sp>
        <p:nvSpPr>
          <p:cNvPr id="3" name="TextBox 2">
            <a:extLst>
              <a:ext uri="{FF2B5EF4-FFF2-40B4-BE49-F238E27FC236}">
                <a16:creationId xmlns:a16="http://schemas.microsoft.com/office/drawing/2014/main" id="{606C4B9D-033C-C196-DF77-9345F06AEBC3}"/>
              </a:ext>
            </a:extLst>
          </p:cNvPr>
          <p:cNvSpPr txBox="1"/>
          <p:nvPr/>
        </p:nvSpPr>
        <p:spPr>
          <a:xfrm>
            <a:off x="599060" y="3217502"/>
            <a:ext cx="5273420" cy="2553891"/>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There are various clinical systems utilised across the SNEE region.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SNEE ICB has collated various information about some of these systems, including access information, user guides, tutorials and webinars.  Please access these </a:t>
            </a:r>
            <a:r>
              <a:rPr lang="en-GB" sz="1200" dirty="0">
                <a:solidFill>
                  <a:schemeClr val="bg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here</a:t>
            </a:r>
            <a:r>
              <a:rPr lang="en-GB" sz="1200" dirty="0">
                <a:solidFill>
                  <a:schemeClr val="bg1"/>
                </a:solidFill>
                <a:latin typeface="Arial" panose="020B0604020202020204" pitchFamily="34" charset="0"/>
                <a:cs typeface="Arial" panose="020B0604020202020204" pitchFamily="34" charset="0"/>
              </a:rPr>
              <a:t>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Please note: you may have to register an account to view this information.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For further information regarding systems not listed on the SNEE ICB website, please contact the companies direct for user guides and training offers.</a:t>
            </a:r>
          </a:p>
        </p:txBody>
      </p:sp>
      <p:sp>
        <p:nvSpPr>
          <p:cNvPr id="8" name="TextBox 7">
            <a:extLst>
              <a:ext uri="{FF2B5EF4-FFF2-40B4-BE49-F238E27FC236}">
                <a16:creationId xmlns:a16="http://schemas.microsoft.com/office/drawing/2014/main" id="{CDF79297-DD80-36CF-63EE-1852BFBA12BF}"/>
              </a:ext>
            </a:extLst>
          </p:cNvPr>
          <p:cNvSpPr txBox="1"/>
          <p:nvPr/>
        </p:nvSpPr>
        <p:spPr>
          <a:xfrm>
            <a:off x="6504505" y="1554835"/>
            <a:ext cx="5021935"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Clinical Systems across Norfolk and Suffolk</a:t>
            </a:r>
          </a:p>
        </p:txBody>
      </p:sp>
      <p:pic>
        <p:nvPicPr>
          <p:cNvPr id="5" name="Picture 4">
            <a:extLst>
              <a:ext uri="{FF2B5EF4-FFF2-40B4-BE49-F238E27FC236}">
                <a16:creationId xmlns:a16="http://schemas.microsoft.com/office/drawing/2014/main" id="{D0A33BC4-62B4-52E5-DEF0-EA0BCC907C2B}"/>
              </a:ext>
            </a:extLst>
          </p:cNvPr>
          <p:cNvPicPr>
            <a:picLocks noChangeAspect="1"/>
          </p:cNvPicPr>
          <p:nvPr/>
        </p:nvPicPr>
        <p:blipFill>
          <a:blip r:embed="rId4"/>
          <a:stretch>
            <a:fillRect/>
          </a:stretch>
        </p:blipFill>
        <p:spPr>
          <a:xfrm>
            <a:off x="6319522" y="2430239"/>
            <a:ext cx="5391902" cy="3705742"/>
          </a:xfrm>
          <a:prstGeom prst="rect">
            <a:avLst/>
          </a:prstGeom>
        </p:spPr>
      </p:pic>
    </p:spTree>
    <p:extLst>
      <p:ext uri="{BB962C8B-B14F-4D97-AF65-F5344CB8AC3E}">
        <p14:creationId xmlns:p14="http://schemas.microsoft.com/office/powerpoint/2010/main" val="1672970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F1053AF-ED5E-7C0E-399D-D6F9EECBBF6E}"/>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E7B7A06B-7612-854F-1C4D-D07D2EB7E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2E620B-691D-E1AA-D7AD-ABB34913BC9A}"/>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The NHS App</a:t>
            </a:r>
          </a:p>
        </p:txBody>
      </p:sp>
      <p:sp>
        <p:nvSpPr>
          <p:cNvPr id="6" name="Rectangle 5">
            <a:extLst>
              <a:ext uri="{FF2B5EF4-FFF2-40B4-BE49-F238E27FC236}">
                <a16:creationId xmlns:a16="http://schemas.microsoft.com/office/drawing/2014/main" id="{01850621-8D7E-D3D8-4862-9B80BCB983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4F2323D-145E-1A33-7108-F1348CEB3C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B8915D-C97D-A43C-7615-2F8791C72E89}"/>
              </a:ext>
            </a:extLst>
          </p:cNvPr>
          <p:cNvSpPr txBox="1"/>
          <p:nvPr/>
        </p:nvSpPr>
        <p:spPr>
          <a:xfrm>
            <a:off x="818001" y="1488043"/>
            <a:ext cx="9768433" cy="1940957"/>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As part of the NHS Long Term Plan to increase the range of digital health tools and services, the NHS app extends to everyone as a new digital 'front door’.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It is designed to give people secure digital access to their own medical records, find trusted information about their health online; allow patients to conveniently book appointments and view test results online.  In time it will also provide medical advice and consultations securely (NHS England, 2024).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There are various national and local resources available to help with implementation and management of the app both for patients and GP practices.  Please see the following resources for further information and support:</a:t>
            </a:r>
          </a:p>
        </p:txBody>
      </p:sp>
      <p:graphicFrame>
        <p:nvGraphicFramePr>
          <p:cNvPr id="4" name="Table 3">
            <a:extLst>
              <a:ext uri="{FF2B5EF4-FFF2-40B4-BE49-F238E27FC236}">
                <a16:creationId xmlns:a16="http://schemas.microsoft.com/office/drawing/2014/main" id="{B11D4D9E-D6F2-929C-8996-3C27D7B0BB29}"/>
              </a:ext>
            </a:extLst>
          </p:cNvPr>
          <p:cNvGraphicFramePr>
            <a:graphicFrameLocks noGrp="1"/>
          </p:cNvGraphicFramePr>
          <p:nvPr>
            <p:extLst>
              <p:ext uri="{D42A27DB-BD31-4B8C-83A1-F6EECF244321}">
                <p14:modId xmlns:p14="http://schemas.microsoft.com/office/powerpoint/2010/main" val="4058158054"/>
              </p:ext>
            </p:extLst>
          </p:nvPr>
        </p:nvGraphicFramePr>
        <p:xfrm>
          <a:off x="962550" y="3902354"/>
          <a:ext cx="8128000" cy="1920240"/>
        </p:xfrm>
        <a:graphic>
          <a:graphicData uri="http://schemas.openxmlformats.org/drawingml/2006/table">
            <a:tbl>
              <a:tblPr firstRow="1" bandRow="1">
                <a:tableStyleId>{B301B821-A1FF-4177-AEE7-76D212191A09}</a:tableStyleId>
              </a:tblPr>
              <a:tblGrid>
                <a:gridCol w="4064000">
                  <a:extLst>
                    <a:ext uri="{9D8B030D-6E8A-4147-A177-3AD203B41FA5}">
                      <a16:colId xmlns:a16="http://schemas.microsoft.com/office/drawing/2014/main" val="1442736054"/>
                    </a:ext>
                  </a:extLst>
                </a:gridCol>
                <a:gridCol w="4064000">
                  <a:extLst>
                    <a:ext uri="{9D8B030D-6E8A-4147-A177-3AD203B41FA5}">
                      <a16:colId xmlns:a16="http://schemas.microsoft.com/office/drawing/2014/main" val="1914056919"/>
                    </a:ext>
                  </a:extLst>
                </a:gridCol>
              </a:tblGrid>
              <a:tr h="207856">
                <a:tc>
                  <a:txBody>
                    <a:bodyPr/>
                    <a:lstStyle/>
                    <a:p>
                      <a:r>
                        <a:rPr lang="en-GB" sz="1200" b="0" dirty="0">
                          <a:solidFill>
                            <a:schemeClr val="bg1"/>
                          </a:solidFill>
                          <a:latin typeface="Arial" panose="020B0604020202020204" pitchFamily="34" charset="0"/>
                          <a:cs typeface="Arial" panose="020B0604020202020204" pitchFamily="34" charset="0"/>
                        </a:rPr>
                        <a:t>Example Link</a:t>
                      </a:r>
                    </a:p>
                  </a:txBody>
                  <a:tcPr/>
                </a:tc>
                <a:tc>
                  <a:txBody>
                    <a:bodyPr/>
                    <a:lstStyle/>
                    <a:p>
                      <a:r>
                        <a:rPr lang="en-GB" sz="1200" b="0" dirty="0">
                          <a:latin typeface="Arial" panose="020B0604020202020204" pitchFamily="34" charset="0"/>
                          <a:cs typeface="Arial" panose="020B0604020202020204" pitchFamily="34" charset="0"/>
                        </a:rPr>
                        <a:t>Produced by</a:t>
                      </a:r>
                    </a:p>
                  </a:txBody>
                  <a:tcPr/>
                </a:tc>
                <a:extLst>
                  <a:ext uri="{0D108BD9-81ED-4DB2-BD59-A6C34878D82A}">
                    <a16:rowId xmlns:a16="http://schemas.microsoft.com/office/drawing/2014/main" val="2588699598"/>
                  </a:ext>
                </a:extLst>
              </a:tr>
              <a:tr h="207856">
                <a:tc>
                  <a:txBody>
                    <a:bodyPr/>
                    <a:lstStyle/>
                    <a:p>
                      <a:r>
                        <a:rPr lang="en-GB" sz="1200" b="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NHS App Resources</a:t>
                      </a:r>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951633271"/>
                  </a:ext>
                </a:extLst>
              </a:tr>
              <a:tr h="370840">
                <a:tc>
                  <a:txBody>
                    <a:bodyPr/>
                    <a:lstStyle/>
                    <a:p>
                      <a:r>
                        <a:rPr lang="en-GB" sz="1200" b="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NHS App Walk Through Videos</a:t>
                      </a:r>
                      <a:endParaRPr lang="en-GB" sz="1200" b="0" dirty="0">
                        <a:solidFill>
                          <a:schemeClr val="tx1"/>
                        </a:solidFill>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272473063"/>
                  </a:ext>
                </a:extLst>
              </a:tr>
              <a:tr h="370840">
                <a:tc>
                  <a:txBody>
                    <a:bodyPr/>
                    <a:lstStyle/>
                    <a:p>
                      <a:r>
                        <a:rPr lang="en-GB" sz="1200" b="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Promotional Toolkit</a:t>
                      </a:r>
                      <a:endParaRPr lang="en-GB" sz="1200" b="0" dirty="0">
                        <a:solidFill>
                          <a:schemeClr val="tx1"/>
                        </a:solidFill>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457346869"/>
                  </a:ext>
                </a:extLst>
              </a:tr>
              <a:tr h="370840">
                <a:tc>
                  <a:txBody>
                    <a:bodyPr/>
                    <a:lstStyle/>
                    <a:p>
                      <a:r>
                        <a:rPr lang="en-GB" sz="1200" b="0" dirty="0">
                          <a:solidFill>
                            <a:schemeClr val="tx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NHS App Home page (for patients)</a:t>
                      </a:r>
                      <a:endParaRPr lang="en-GB" sz="1200" b="0" dirty="0">
                        <a:solidFill>
                          <a:schemeClr val="tx1"/>
                        </a:solidFill>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tc>
                <a:tc>
                  <a:txBody>
                    <a:bodyPr/>
                    <a:lstStyle/>
                    <a:p>
                      <a:r>
                        <a:rPr lang="en-GB" sz="1200" b="0" dirty="0">
                          <a:latin typeface="Arial" panose="020B0604020202020204" pitchFamily="34" charset="0"/>
                          <a:cs typeface="Arial" panose="020B0604020202020204" pitchFamily="34" charset="0"/>
                        </a:rPr>
                        <a:t>NHS England</a:t>
                      </a:r>
                    </a:p>
                  </a:txBody>
                  <a:tcPr/>
                </a:tc>
                <a:extLst>
                  <a:ext uri="{0D108BD9-81ED-4DB2-BD59-A6C34878D82A}">
                    <a16:rowId xmlns:a16="http://schemas.microsoft.com/office/drawing/2014/main" val="1055723717"/>
                  </a:ext>
                </a:extLst>
              </a:tr>
            </a:tbl>
          </a:graphicData>
        </a:graphic>
      </p:graphicFrame>
      <p:pic>
        <p:nvPicPr>
          <p:cNvPr id="10" name="Graphic 9" descr="Smart Phone outline">
            <a:extLst>
              <a:ext uri="{FF2B5EF4-FFF2-40B4-BE49-F238E27FC236}">
                <a16:creationId xmlns:a16="http://schemas.microsoft.com/office/drawing/2014/main" id="{3AD3FE9B-70A1-59C1-1885-9C9CF57C8BE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683750" y="3862604"/>
            <a:ext cx="1956985" cy="1956985"/>
          </a:xfrm>
          <a:prstGeom prst="rect">
            <a:avLst/>
          </a:prstGeom>
        </p:spPr>
      </p:pic>
    </p:spTree>
    <p:extLst>
      <p:ext uri="{BB962C8B-B14F-4D97-AF65-F5344CB8AC3E}">
        <p14:creationId xmlns:p14="http://schemas.microsoft.com/office/powerpoint/2010/main" val="233775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361CFB-0D36-2AFB-ADE9-877EDCBDD31D}"/>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8A7D2E3-95AE-7FC0-EFBF-DB900E19F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43EEBC-9501-6AC5-0496-FDF93174164C}"/>
              </a:ext>
            </a:extLst>
          </p:cNvPr>
          <p:cNvSpPr>
            <a:spLocks noGrp="1"/>
          </p:cNvSpPr>
          <p:nvPr>
            <p:ph type="title"/>
          </p:nvPr>
        </p:nvSpPr>
        <p:spPr>
          <a:xfrm>
            <a:off x="599060" y="298554"/>
            <a:ext cx="9688296" cy="834805"/>
          </a:xfrm>
        </p:spPr>
        <p:txBody>
          <a:bodyPr anchor="b">
            <a:normAutofit/>
          </a:bodyPr>
          <a:lstStyle/>
          <a:p>
            <a:r>
              <a:rPr lang="en-GB" sz="3600" dirty="0">
                <a:latin typeface="Arial" panose="020B0604020202020204" pitchFamily="34" charset="0"/>
                <a:cs typeface="Arial" panose="020B0604020202020204" pitchFamily="34" charset="0"/>
              </a:rPr>
              <a:t>NHS and Artificial Intelligence (AI)</a:t>
            </a:r>
          </a:p>
        </p:txBody>
      </p:sp>
      <p:sp>
        <p:nvSpPr>
          <p:cNvPr id="6" name="Rectangle 5">
            <a:extLst>
              <a:ext uri="{FF2B5EF4-FFF2-40B4-BE49-F238E27FC236}">
                <a16:creationId xmlns:a16="http://schemas.microsoft.com/office/drawing/2014/main" id="{DCFF5CDC-A56C-4FCF-7472-B1579CF3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1045895-7A47-5D2D-79D7-69C96EFFB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C2F8C2-BC13-C3CC-1769-D8237E6F369B}"/>
              </a:ext>
            </a:extLst>
          </p:cNvPr>
          <p:cNvSpPr txBox="1"/>
          <p:nvPr/>
        </p:nvSpPr>
        <p:spPr>
          <a:xfrm>
            <a:off x="681814" y="1411750"/>
            <a:ext cx="10725488" cy="715089"/>
          </a:xfrm>
          <a:prstGeom prst="round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Artificial Intelligence (AI) has the potential to make a significant difference in health and care settings. We’re already seeing numerous applications of AI technology, and more work is underway to fully harness its benefits and use AI safely and ethically at scale. AI as a specialised technology differs in many ways to other </a:t>
            </a:r>
            <a:r>
              <a:rPr lang="en-GB" sz="1200" dirty="0" err="1">
                <a:solidFill>
                  <a:schemeClr val="bg1"/>
                </a:solidFill>
                <a:latin typeface="Arial" panose="020B0604020202020204" pitchFamily="34" charset="0"/>
                <a:cs typeface="Arial" panose="020B0604020202020204" pitchFamily="34" charset="0"/>
              </a:rPr>
              <a:t>medtech</a:t>
            </a:r>
            <a:r>
              <a:rPr lang="en-GB" sz="1200" dirty="0">
                <a:solidFill>
                  <a:schemeClr val="bg1"/>
                </a:solidFill>
                <a:latin typeface="Arial" panose="020B0604020202020204" pitchFamily="34" charset="0"/>
                <a:cs typeface="Arial" panose="020B0604020202020204" pitchFamily="34" charset="0"/>
              </a:rPr>
              <a:t> technologies. Addressing these AI considerations is the focus of the NHS England AI team (NHS England, 2025).</a:t>
            </a:r>
          </a:p>
        </p:txBody>
      </p:sp>
      <p:sp>
        <p:nvSpPr>
          <p:cNvPr id="9" name="TextBox 8">
            <a:extLst>
              <a:ext uri="{FF2B5EF4-FFF2-40B4-BE49-F238E27FC236}">
                <a16:creationId xmlns:a16="http://schemas.microsoft.com/office/drawing/2014/main" id="{A19F91EB-6CF7-055E-5DC8-A4304C463614}"/>
              </a:ext>
            </a:extLst>
          </p:cNvPr>
          <p:cNvSpPr txBox="1"/>
          <p:nvPr/>
        </p:nvSpPr>
        <p:spPr>
          <a:xfrm>
            <a:off x="751303" y="250537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Artificial intelligence (AI) and machine learning</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1561E7AB-961C-2844-F532-26D72D1C3990}"/>
              </a:ext>
            </a:extLst>
          </p:cNvPr>
          <p:cNvSpPr txBox="1"/>
          <p:nvPr/>
        </p:nvSpPr>
        <p:spPr>
          <a:xfrm>
            <a:off x="751302" y="4757354"/>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Further information and support</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1BB645F-8C4D-D26F-92DE-AD40AC24790B}"/>
              </a:ext>
            </a:extLst>
          </p:cNvPr>
          <p:cNvSpPr txBox="1"/>
          <p:nvPr/>
        </p:nvSpPr>
        <p:spPr>
          <a:xfrm>
            <a:off x="818001" y="2838092"/>
            <a:ext cx="7807190"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NHS England AI Team aims to lead the NHS in harnessing AI innovations to deploy them in an ethical, efficient, and responsible manner that delivers enhanced health outcomes and system efficiencies, while upholding transparency, trust, and patient safety.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They have created an </a:t>
            </a:r>
            <a:r>
              <a:rPr lang="en-GB" sz="1200" dirty="0">
                <a:latin typeface="Arial" panose="020B0604020202020204" pitchFamily="34" charset="0"/>
                <a:cs typeface="Arial" panose="020B0604020202020204" pitchFamily="34" charset="0"/>
                <a:hlinkClick r:id="rId2"/>
              </a:rPr>
              <a:t>AI knowledge repository </a:t>
            </a:r>
            <a:r>
              <a:rPr lang="en-GB" sz="1200" dirty="0">
                <a:latin typeface="Arial" panose="020B0604020202020204" pitchFamily="34" charset="0"/>
                <a:cs typeface="Arial" panose="020B0604020202020204" pitchFamily="34" charset="0"/>
              </a:rPr>
              <a:t>to enable the responsible adoption of AI in the NHS by providing a suite of resources for all those working within healthcare to access.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It is predicted that general practice will be one of the most affected workforce groups in the NHS. (NHS England, 2025)</a:t>
            </a:r>
          </a:p>
        </p:txBody>
      </p:sp>
      <p:sp>
        <p:nvSpPr>
          <p:cNvPr id="13" name="TextBox 12">
            <a:extLst>
              <a:ext uri="{FF2B5EF4-FFF2-40B4-BE49-F238E27FC236}">
                <a16:creationId xmlns:a16="http://schemas.microsoft.com/office/drawing/2014/main" id="{E8288FBB-C5BC-0B20-A7EC-8E2312741A93}"/>
              </a:ext>
            </a:extLst>
          </p:cNvPr>
          <p:cNvSpPr txBox="1"/>
          <p:nvPr/>
        </p:nvSpPr>
        <p:spPr>
          <a:xfrm>
            <a:off x="751302" y="5141572"/>
            <a:ext cx="7807190" cy="120032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For further information and support in regard to AI in general practice please see NHS Digital guidance </a:t>
            </a:r>
            <a:r>
              <a:rPr lang="en-GB" sz="1200" dirty="0">
                <a:latin typeface="Arial" panose="020B0604020202020204" pitchFamily="34" charset="0"/>
                <a:cs typeface="Arial" panose="020B0604020202020204" pitchFamily="34" charset="0"/>
                <a:hlinkClick r:id="rId3"/>
              </a:rPr>
              <a:t>here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ICB Digital and IT team for further local support and guidance : Norfolk &amp; Suffolk: </a:t>
            </a:r>
            <a:r>
              <a:rPr lang="en-GB" sz="1200" dirty="0">
                <a:latin typeface="Arial" panose="020B0604020202020204" pitchFamily="34" charset="0"/>
                <a:cs typeface="Arial" panose="020B0604020202020204" pitchFamily="34" charset="0"/>
                <a:hlinkClick r:id="rId4"/>
              </a:rPr>
              <a:t>nwicb.digital@nhs.net</a:t>
            </a:r>
            <a:r>
              <a:rPr lang="en-GB" sz="1200" dirty="0">
                <a:latin typeface="Arial" panose="020B0604020202020204" pitchFamily="34" charset="0"/>
                <a:cs typeface="Arial" panose="020B0604020202020204" pitchFamily="34" charset="0"/>
              </a:rPr>
              <a:t>.</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Please also seek guidance from your local Data Protection Officers for your organisation.</a:t>
            </a:r>
          </a:p>
          <a:p>
            <a:endParaRPr lang="en-GB" sz="1200" dirty="0">
              <a:latin typeface="Arial" panose="020B0604020202020204" pitchFamily="34" charset="0"/>
              <a:cs typeface="Arial" panose="020B0604020202020204" pitchFamily="34" charset="0"/>
            </a:endParaRPr>
          </a:p>
        </p:txBody>
      </p:sp>
      <p:pic>
        <p:nvPicPr>
          <p:cNvPr id="18" name="Graphic 17" descr="3D face graphic">
            <a:extLst>
              <a:ext uri="{FF2B5EF4-FFF2-40B4-BE49-F238E27FC236}">
                <a16:creationId xmlns:a16="http://schemas.microsoft.com/office/drawing/2014/main" id="{F9C055D6-D1A3-1CBB-6C17-093A153BF7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625427" y="3016009"/>
            <a:ext cx="3073498" cy="2048998"/>
          </a:xfrm>
          <a:prstGeom prst="rect">
            <a:avLst/>
          </a:prstGeom>
          <a:effectLst>
            <a:softEdge rad="63500"/>
          </a:effectLst>
        </p:spPr>
      </p:pic>
    </p:spTree>
    <p:extLst>
      <p:ext uri="{BB962C8B-B14F-4D97-AF65-F5344CB8AC3E}">
        <p14:creationId xmlns:p14="http://schemas.microsoft.com/office/powerpoint/2010/main" val="1674584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838BD-9B83-456E-1A19-D525F227D7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4E8BA-B235-520D-ACB5-871998C650A0}"/>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Personalised Care Institute</a:t>
            </a:r>
          </a:p>
        </p:txBody>
      </p:sp>
      <p:graphicFrame>
        <p:nvGraphicFramePr>
          <p:cNvPr id="6" name="Diagram 5" descr="SmartArt list of definition in boxes">
            <a:extLst>
              <a:ext uri="{FF2B5EF4-FFF2-40B4-BE49-F238E27FC236}">
                <a16:creationId xmlns:a16="http://schemas.microsoft.com/office/drawing/2014/main" id="{EC6EAFA8-CEAB-280D-740D-F901AC9BBDEE}"/>
              </a:ext>
            </a:extLst>
          </p:cNvPr>
          <p:cNvGraphicFramePr/>
          <p:nvPr>
            <p:extLst>
              <p:ext uri="{D42A27DB-BD31-4B8C-83A1-F6EECF244321}">
                <p14:modId xmlns:p14="http://schemas.microsoft.com/office/powerpoint/2010/main" val="2136189476"/>
              </p:ext>
            </p:extLst>
          </p:nvPr>
        </p:nvGraphicFramePr>
        <p:xfrm>
          <a:off x="838200" y="1564640"/>
          <a:ext cx="8229600" cy="49033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9298FBB1-854F-A1A4-2716-CF9B4C9C1EF0}"/>
              </a:ext>
            </a:extLst>
          </p:cNvPr>
          <p:cNvSpPr/>
          <p:nvPr/>
        </p:nvSpPr>
        <p:spPr>
          <a:xfrm>
            <a:off x="6697962" y="2890203"/>
            <a:ext cx="3268139" cy="2067957"/>
          </a:xfrm>
          <a:prstGeom prst="rect">
            <a:avLst/>
          </a:prstGeom>
          <a:noFill/>
        </p:spPr>
        <p:txBody>
          <a:bodyPr wrap="none" lIns="91440" tIns="45720" rIns="91440" bIns="45720">
            <a:prstTxWarp prst="textCircle">
              <a:avLst/>
            </a:prstTxWarp>
            <a:spAutoFit/>
          </a:bodyPr>
          <a:lstStyle/>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Core Skills</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Shared Decision making</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Personalised care and Support Planning</a:t>
            </a:r>
          </a:p>
          <a:p>
            <a:pPr algn="ctr"/>
            <a:r>
              <a:rPr lang="en-GB"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emote consultations</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 Centred Approaches</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Making Every Contact Count</a:t>
            </a:r>
          </a:p>
          <a:p>
            <a:pPr algn="ctr"/>
            <a:r>
              <a:rPr lang="en-GB"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Frailty</a:t>
            </a:r>
            <a:endParaRPr lang="en-US" b="0" cap="none" spc="0" dirty="0">
              <a:ln w="0"/>
              <a:solidFill>
                <a:srgbClr val="C7417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8415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12691-F63F-355F-0185-5F38616058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9D77BC-1363-7F16-220A-BA806C010E75}"/>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Personal Development</a:t>
            </a:r>
          </a:p>
        </p:txBody>
      </p:sp>
      <p:sp>
        <p:nvSpPr>
          <p:cNvPr id="4" name="TextBox 3">
            <a:extLst>
              <a:ext uri="{FF2B5EF4-FFF2-40B4-BE49-F238E27FC236}">
                <a16:creationId xmlns:a16="http://schemas.microsoft.com/office/drawing/2014/main" id="{F4B39022-FF2C-9EDE-B1BD-6E98FC33A608}"/>
              </a:ext>
            </a:extLst>
          </p:cNvPr>
          <p:cNvSpPr txBox="1"/>
          <p:nvPr/>
        </p:nvSpPr>
        <p:spPr>
          <a:xfrm>
            <a:off x="726332" y="140857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Career Development and progression</a:t>
            </a:r>
          </a:p>
        </p:txBody>
      </p:sp>
      <p:graphicFrame>
        <p:nvGraphicFramePr>
          <p:cNvPr id="10" name="Diagram 9" descr="SmartArt list of information in boxes">
            <a:extLst>
              <a:ext uri="{FF2B5EF4-FFF2-40B4-BE49-F238E27FC236}">
                <a16:creationId xmlns:a16="http://schemas.microsoft.com/office/drawing/2014/main" id="{02053CDC-F111-EC5E-8655-3704C8908331}"/>
              </a:ext>
            </a:extLst>
          </p:cNvPr>
          <p:cNvGraphicFramePr/>
          <p:nvPr>
            <p:extLst>
              <p:ext uri="{D42A27DB-BD31-4B8C-83A1-F6EECF244321}">
                <p14:modId xmlns:p14="http://schemas.microsoft.com/office/powerpoint/2010/main" val="3928329496"/>
              </p:ext>
            </p:extLst>
          </p:nvPr>
        </p:nvGraphicFramePr>
        <p:xfrm>
          <a:off x="673333" y="1865618"/>
          <a:ext cx="7861067" cy="4680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7F8260DC-E1FD-AFE3-94B7-EB65A4C9581A}"/>
              </a:ext>
            </a:extLst>
          </p:cNvPr>
          <p:cNvSpPr txBox="1"/>
          <p:nvPr/>
        </p:nvSpPr>
        <p:spPr>
          <a:xfrm>
            <a:off x="5764673" y="6604084"/>
            <a:ext cx="3270436" cy="253916"/>
          </a:xfrm>
          <a:prstGeom prst="rect">
            <a:avLst/>
          </a:prstGeom>
          <a:noFill/>
        </p:spPr>
        <p:txBody>
          <a:bodyPr wrap="square">
            <a:spAutoFit/>
          </a:bodyPr>
          <a:lstStyle/>
          <a:p>
            <a:pPr algn="ctr"/>
            <a:r>
              <a:rPr lang="en-GB" sz="1050" dirty="0">
                <a:latin typeface="Arial" panose="020B0604020202020204" pitchFamily="34" charset="0"/>
                <a:cs typeface="Arial" panose="020B0604020202020204" pitchFamily="34" charset="0"/>
              </a:rPr>
              <a:t>(NHS Health Careers, 2025)</a:t>
            </a:r>
          </a:p>
        </p:txBody>
      </p:sp>
      <p:grpSp>
        <p:nvGrpSpPr>
          <p:cNvPr id="12" name="Group 11" descr="Box with information in explaining what a portfolio is and web links">
            <a:extLst>
              <a:ext uri="{FF2B5EF4-FFF2-40B4-BE49-F238E27FC236}">
                <a16:creationId xmlns:a16="http://schemas.microsoft.com/office/drawing/2014/main" id="{8E9949C2-1B19-7712-307F-F9AE0FEA3622}"/>
              </a:ext>
            </a:extLst>
          </p:cNvPr>
          <p:cNvGrpSpPr/>
          <p:nvPr/>
        </p:nvGrpSpPr>
        <p:grpSpPr>
          <a:xfrm>
            <a:off x="8585025" y="1156787"/>
            <a:ext cx="6338828" cy="4158025"/>
            <a:chOff x="251080" y="4768572"/>
            <a:chExt cx="9848605" cy="4158025"/>
          </a:xfrm>
        </p:grpSpPr>
        <p:sp>
          <p:nvSpPr>
            <p:cNvPr id="5" name="TextBox 4">
              <a:extLst>
                <a:ext uri="{FF2B5EF4-FFF2-40B4-BE49-F238E27FC236}">
                  <a16:creationId xmlns:a16="http://schemas.microsoft.com/office/drawing/2014/main" id="{03663F24-8337-7B6A-A8D3-26B54B90DAFF}"/>
                </a:ext>
              </a:extLst>
            </p:cNvPr>
            <p:cNvSpPr txBox="1"/>
            <p:nvPr/>
          </p:nvSpPr>
          <p:spPr>
            <a:xfrm>
              <a:off x="563632" y="4768572"/>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Portfolio or E-portfolio</a:t>
              </a:r>
            </a:p>
          </p:txBody>
        </p:sp>
        <p:sp>
          <p:nvSpPr>
            <p:cNvPr id="8" name="TextBox 7">
              <a:extLst>
                <a:ext uri="{FF2B5EF4-FFF2-40B4-BE49-F238E27FC236}">
                  <a16:creationId xmlns:a16="http://schemas.microsoft.com/office/drawing/2014/main" id="{EBDB0CB0-C4E6-C468-97FA-46457CF7CFBF}"/>
                </a:ext>
              </a:extLst>
            </p:cNvPr>
            <p:cNvSpPr txBox="1"/>
            <p:nvPr/>
          </p:nvSpPr>
          <p:spPr>
            <a:xfrm>
              <a:off x="251080" y="5212919"/>
              <a:ext cx="5087980" cy="3713678"/>
            </a:xfrm>
            <a:prstGeom prst="roundRect">
              <a:avLst/>
            </a:prstGeom>
            <a:solidFill>
              <a:schemeClr val="bg2">
                <a:lumMod val="90000"/>
              </a:schemeClr>
            </a:solidFill>
          </p:spPr>
          <p:txBody>
            <a:bodyPr wrap="square" rtlCol="0">
              <a:spAutoFit/>
            </a:bodyPr>
            <a:lstStyle/>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A portfolio allows you to store and record a collection of evidence to demonstrate the skills you have developed. It is useful for:</a:t>
              </a:r>
            </a:p>
            <a:p>
              <a:pPr marL="171450" indent="-171450">
                <a:buClr>
                  <a:srgbClr val="C7417B"/>
                </a:buClr>
                <a:buFont typeface="Wingdings" panose="05000000000000000000" pitchFamily="2" charset="2"/>
                <a:buChar char="Ø"/>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keeping all your relevant documents together</a:t>
              </a: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reflecting on your learning</a:t>
              </a: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recording your career planning in your personal development plan (PDP)</a:t>
              </a:r>
            </a:p>
            <a:p>
              <a:pPr marL="171450" indent="-171450">
                <a:buClr>
                  <a:srgbClr val="C7417B"/>
                </a:buClr>
                <a:buFont typeface="Wingdings" panose="05000000000000000000" pitchFamily="2" charset="2"/>
                <a:buChar char="Ø"/>
              </a:pPr>
              <a:r>
                <a:rPr lang="en-GB" sz="1200" dirty="0">
                  <a:solidFill>
                    <a:schemeClr val="tx1">
                      <a:lumMod val="75000"/>
                      <a:lumOff val="25000"/>
                    </a:schemeClr>
                  </a:solidFill>
                  <a:latin typeface="Arial" panose="020B0604020202020204" pitchFamily="34" charset="0"/>
                  <a:cs typeface="Arial" panose="020B0604020202020204" pitchFamily="34" charset="0"/>
                </a:rPr>
                <a:t>preparing for applications and interviews</a:t>
              </a:r>
            </a:p>
            <a:p>
              <a:pPr marL="171450" indent="-171450">
                <a:buClr>
                  <a:srgbClr val="C7417B"/>
                </a:buClr>
                <a:buFont typeface="Wingdings" panose="05000000000000000000" pitchFamily="2" charset="2"/>
                <a:buChar char="Ø"/>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rPr>
                <a:t>For more information on Personal development resources please visit:</a:t>
              </a:r>
            </a:p>
            <a:p>
              <a:pPr>
                <a:buClr>
                  <a:srgbClr val="C7417B"/>
                </a:buClr>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NHS Medical Appraisal</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NHS Appraisals and KSF</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grpSp>
      <p:pic>
        <p:nvPicPr>
          <p:cNvPr id="16" name="Picture 15" descr="Books and laptop">
            <a:extLst>
              <a:ext uri="{FF2B5EF4-FFF2-40B4-BE49-F238E27FC236}">
                <a16:creationId xmlns:a16="http://schemas.microsoft.com/office/drawing/2014/main" id="{85EC6A03-64FC-B9DD-FA87-B351131E318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9360285" y="5449422"/>
            <a:ext cx="1907376" cy="1273275"/>
          </a:xfrm>
          <a:prstGeom prst="rect">
            <a:avLst/>
          </a:prstGeom>
          <a:effectLst>
            <a:glow rad="63500">
              <a:schemeClr val="accent2">
                <a:satMod val="175000"/>
                <a:alpha val="40000"/>
              </a:schemeClr>
            </a:glow>
          </a:effectLst>
        </p:spPr>
      </p:pic>
    </p:spTree>
    <p:extLst>
      <p:ext uri="{BB962C8B-B14F-4D97-AF65-F5344CB8AC3E}">
        <p14:creationId xmlns:p14="http://schemas.microsoft.com/office/powerpoint/2010/main" val="2510642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E19F5-CBC2-A3A1-45A3-C66F35B43E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FA71F5-435A-0D6F-B39A-7F259A98890A}"/>
              </a:ext>
            </a:extLst>
          </p:cNvPr>
          <p:cNvSpPr>
            <a:spLocks noGrp="1"/>
          </p:cNvSpPr>
          <p:nvPr>
            <p:ph type="title"/>
          </p:nvPr>
        </p:nvSpPr>
        <p:spPr>
          <a:xfrm>
            <a:off x="838200" y="390025"/>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Supervision</a:t>
            </a:r>
          </a:p>
        </p:txBody>
      </p:sp>
      <p:sp>
        <p:nvSpPr>
          <p:cNvPr id="4" name="TextBox 3">
            <a:extLst>
              <a:ext uri="{FF2B5EF4-FFF2-40B4-BE49-F238E27FC236}">
                <a16:creationId xmlns:a16="http://schemas.microsoft.com/office/drawing/2014/main" id="{01C762B9-E18C-0429-B43D-80A9B0026F84}"/>
              </a:ext>
            </a:extLst>
          </p:cNvPr>
          <p:cNvSpPr txBox="1"/>
          <p:nvPr/>
        </p:nvSpPr>
        <p:spPr>
          <a:xfrm>
            <a:off x="726332" y="1408578"/>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Supervision</a:t>
            </a:r>
          </a:p>
        </p:txBody>
      </p:sp>
      <p:sp>
        <p:nvSpPr>
          <p:cNvPr id="13" name="TextBox 12">
            <a:extLst>
              <a:ext uri="{FF2B5EF4-FFF2-40B4-BE49-F238E27FC236}">
                <a16:creationId xmlns:a16="http://schemas.microsoft.com/office/drawing/2014/main" id="{65B55BE3-F591-10BE-603C-366761E1942B}"/>
              </a:ext>
            </a:extLst>
          </p:cNvPr>
          <p:cNvSpPr txBox="1"/>
          <p:nvPr/>
        </p:nvSpPr>
        <p:spPr>
          <a:xfrm>
            <a:off x="838200" y="6467975"/>
            <a:ext cx="8932078" cy="253916"/>
          </a:xfrm>
          <a:prstGeom prst="rect">
            <a:avLst/>
          </a:prstGeom>
          <a:noFill/>
        </p:spPr>
        <p:txBody>
          <a:bodyPr wrap="square">
            <a:spAutoFit/>
          </a:bodyPr>
          <a:lstStyle/>
          <a:p>
            <a:pPr>
              <a:buClr>
                <a:srgbClr val="C7417B"/>
              </a:buClr>
            </a:pPr>
            <a:r>
              <a:rPr lang="en-GB" sz="1050" dirty="0">
                <a:latin typeface="Arial" panose="020B0604020202020204" pitchFamily="34" charset="0"/>
                <a:cs typeface="Arial" panose="020B0604020202020204" pitchFamily="34" charset="0"/>
              </a:rPr>
              <a:t>For further Supervision Guidance for primary care network multidisciplinary teams please see </a:t>
            </a:r>
            <a:r>
              <a:rPr lang="en-GB" sz="1050" dirty="0">
                <a:latin typeface="Arial" panose="020B0604020202020204" pitchFamily="34" charset="0"/>
                <a:cs typeface="Arial" panose="020B0604020202020204" pitchFamily="34" charset="0"/>
                <a:hlinkClick r:id="rId3"/>
              </a:rPr>
              <a:t>here</a:t>
            </a:r>
            <a:endParaRPr lang="en-GB" sz="105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B63BF91E-D9BC-AFAC-4945-9171A05E8365}"/>
              </a:ext>
            </a:extLst>
          </p:cNvPr>
          <p:cNvSpPr txBox="1"/>
          <p:nvPr/>
        </p:nvSpPr>
        <p:spPr>
          <a:xfrm>
            <a:off x="726332" y="1896233"/>
            <a:ext cx="10144826" cy="1569660"/>
          </a:xfrm>
          <a:prstGeom prst="rect">
            <a:avLst/>
          </a:prstGeom>
          <a:noFill/>
        </p:spPr>
        <p:txBody>
          <a:bodyPr wrap="square" rtlCol="0">
            <a:spAutoFit/>
          </a:bodyPr>
          <a:lstStyle/>
          <a:p>
            <a:pPr>
              <a:buClr>
                <a:srgbClr val="C7417B"/>
              </a:buClr>
            </a:pPr>
            <a:r>
              <a:rPr lang="en-GB" sz="1200" dirty="0">
                <a:latin typeface="Arial" panose="020B0604020202020204" pitchFamily="34" charset="0"/>
                <a:cs typeface="Arial" panose="020B0604020202020204" pitchFamily="34" charset="0"/>
              </a:rPr>
              <a:t>Supervision is a </a:t>
            </a:r>
            <a:r>
              <a:rPr lang="en-GB" sz="1200" b="1" dirty="0">
                <a:solidFill>
                  <a:srgbClr val="C7417B"/>
                </a:solidFill>
                <a:latin typeface="Arial" panose="020B0604020202020204" pitchFamily="34" charset="0"/>
                <a:cs typeface="Arial" panose="020B0604020202020204" pitchFamily="34" charset="0"/>
              </a:rPr>
              <a:t>process of professional learning and development </a:t>
            </a:r>
            <a:r>
              <a:rPr lang="en-GB" sz="1200" dirty="0">
                <a:latin typeface="Arial" panose="020B0604020202020204" pitchFamily="34" charset="0"/>
                <a:cs typeface="Arial" panose="020B0604020202020204" pitchFamily="34" charset="0"/>
              </a:rPr>
              <a:t>that enables individuals to reflect on and </a:t>
            </a:r>
            <a:r>
              <a:rPr lang="en-GB" sz="1200" dirty="0">
                <a:solidFill>
                  <a:srgbClr val="C7417B"/>
                </a:solidFill>
                <a:latin typeface="Arial" panose="020B0604020202020204" pitchFamily="34" charset="0"/>
                <a:cs typeface="Arial" panose="020B0604020202020204" pitchFamily="34" charset="0"/>
              </a:rPr>
              <a:t>develop their knowledge, skills and competence</a:t>
            </a:r>
            <a:r>
              <a:rPr lang="en-GB" sz="1200" dirty="0">
                <a:latin typeface="Arial" panose="020B0604020202020204" pitchFamily="34" charset="0"/>
                <a:cs typeface="Arial" panose="020B0604020202020204" pitchFamily="34" charset="0"/>
              </a:rPr>
              <a:t>, through regular </a:t>
            </a:r>
            <a:r>
              <a:rPr lang="en-GB" sz="1200" dirty="0">
                <a:solidFill>
                  <a:srgbClr val="C7417B"/>
                </a:solidFill>
                <a:latin typeface="Arial" panose="020B0604020202020204" pitchFamily="34" charset="0"/>
                <a:cs typeface="Arial" panose="020B0604020202020204" pitchFamily="34" charset="0"/>
              </a:rPr>
              <a:t>support from another professional</a:t>
            </a:r>
            <a:r>
              <a:rPr lang="en-GB" sz="1200" dirty="0">
                <a:latin typeface="Arial" panose="020B0604020202020204" pitchFamily="34" charset="0"/>
                <a:cs typeface="Arial" panose="020B0604020202020204" pitchFamily="34" charset="0"/>
              </a:rPr>
              <a:t>.</a:t>
            </a:r>
          </a:p>
          <a:p>
            <a:pPr>
              <a:buClr>
                <a:srgbClr val="C7417B"/>
              </a:buClr>
            </a:pPr>
            <a:endParaRPr lang="en-GB" sz="1200" dirty="0">
              <a:latin typeface="Arial" panose="020B0604020202020204" pitchFamily="34" charset="0"/>
              <a:cs typeface="Arial" panose="020B0604020202020204" pitchFamily="34" charset="0"/>
            </a:endParaRPr>
          </a:p>
          <a:p>
            <a:pPr>
              <a:buClr>
                <a:srgbClr val="C7417B"/>
              </a:buClr>
            </a:pPr>
            <a:r>
              <a:rPr lang="en-GB" sz="1200" dirty="0">
                <a:latin typeface="Arial" panose="020B0604020202020204" pitchFamily="34" charset="0"/>
                <a:cs typeface="Arial" panose="020B0604020202020204" pitchFamily="34" charset="0"/>
              </a:rPr>
              <a:t>Supervision can have different forms and functions, and a number of terms are used to describe these:</a:t>
            </a:r>
          </a:p>
          <a:p>
            <a:pPr>
              <a:buClr>
                <a:srgbClr val="C7417B"/>
              </a:buClr>
            </a:pP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aphicFrame>
        <p:nvGraphicFramePr>
          <p:cNvPr id="9" name="Diagram 8" descr="SmartArt boxes with infomration in about supervison">
            <a:extLst>
              <a:ext uri="{FF2B5EF4-FFF2-40B4-BE49-F238E27FC236}">
                <a16:creationId xmlns:a16="http://schemas.microsoft.com/office/drawing/2014/main" id="{82FDEF31-4B26-A2F4-84C9-1F5B50164B40}"/>
              </a:ext>
            </a:extLst>
          </p:cNvPr>
          <p:cNvGraphicFramePr/>
          <p:nvPr>
            <p:extLst>
              <p:ext uri="{D42A27DB-BD31-4B8C-83A1-F6EECF244321}">
                <p14:modId xmlns:p14="http://schemas.microsoft.com/office/powerpoint/2010/main" val="1505633299"/>
              </p:ext>
            </p:extLst>
          </p:nvPr>
        </p:nvGraphicFramePr>
        <p:xfrm>
          <a:off x="-147635" y="2915097"/>
          <a:ext cx="11495043" cy="33714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70944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3" grpId="0"/>
      <p:bldGraphic spid="9"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758AC-99BC-F435-9BF3-076C4E304B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1ABA39-8850-F8E0-C960-055C45DE8344}"/>
              </a:ext>
            </a:extLst>
          </p:cNvPr>
          <p:cNvSpPr>
            <a:spLocks noGrp="1"/>
          </p:cNvSpPr>
          <p:nvPr>
            <p:ph type="title"/>
          </p:nvPr>
        </p:nvSpPr>
        <p:spPr>
          <a:xfrm>
            <a:off x="794005" y="173723"/>
            <a:ext cx="10515600" cy="1325563"/>
          </a:xfrm>
        </p:spPr>
        <p:txBody>
          <a:bodyPr rtlCol="0">
            <a:normAutofit/>
          </a:bodyPr>
          <a:lstStyle/>
          <a:p>
            <a:pPr rtl="0"/>
            <a:r>
              <a:rPr lang="en-GB" sz="3600" dirty="0">
                <a:latin typeface="Arial" panose="020B0604020202020204" pitchFamily="34" charset="0"/>
                <a:cs typeface="Arial" panose="020B0604020202020204" pitchFamily="34" charset="0"/>
              </a:rPr>
              <a:t>Supervisors/Educators</a:t>
            </a:r>
          </a:p>
        </p:txBody>
      </p:sp>
      <p:sp>
        <p:nvSpPr>
          <p:cNvPr id="8" name="TextBox 7">
            <a:extLst>
              <a:ext uri="{FF2B5EF4-FFF2-40B4-BE49-F238E27FC236}">
                <a16:creationId xmlns:a16="http://schemas.microsoft.com/office/drawing/2014/main" id="{4AC32819-E388-D782-0BF4-7A9050A738B0}"/>
              </a:ext>
            </a:extLst>
          </p:cNvPr>
          <p:cNvSpPr txBox="1"/>
          <p:nvPr/>
        </p:nvSpPr>
        <p:spPr>
          <a:xfrm>
            <a:off x="838200" y="1307468"/>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Educators</a:t>
            </a:r>
          </a:p>
        </p:txBody>
      </p:sp>
      <p:sp>
        <p:nvSpPr>
          <p:cNvPr id="5" name="TextBox 4">
            <a:extLst>
              <a:ext uri="{FF2B5EF4-FFF2-40B4-BE49-F238E27FC236}">
                <a16:creationId xmlns:a16="http://schemas.microsoft.com/office/drawing/2014/main" id="{941261AD-BE13-0EA1-465E-6F398797E426}"/>
              </a:ext>
            </a:extLst>
          </p:cNvPr>
          <p:cNvSpPr txBox="1"/>
          <p:nvPr/>
        </p:nvSpPr>
        <p:spPr>
          <a:xfrm>
            <a:off x="683981" y="1669648"/>
            <a:ext cx="5273420" cy="3371136"/>
          </a:xfrm>
          <a:prstGeom prst="round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tx1"/>
                </a:solidFill>
                <a:latin typeface="Arial" panose="020B0604020202020204" pitchFamily="34" charset="0"/>
                <a:cs typeface="Arial" panose="020B0604020202020204" pitchFamily="34" charset="0"/>
              </a:rPr>
              <a:t>In the context of ever-increasing demands on the NHS, education and training are increasingly important because of the </a:t>
            </a:r>
            <a:r>
              <a:rPr lang="en-GB" sz="1200" b="1" dirty="0">
                <a:solidFill>
                  <a:schemeClr val="tx1"/>
                </a:solidFill>
                <a:latin typeface="Arial" panose="020B0604020202020204" pitchFamily="34" charset="0"/>
                <a:cs typeface="Arial" panose="020B0604020202020204" pitchFamily="34" charset="0"/>
              </a:rPr>
              <a:t>inextricable link between securing a future workforce, retaining our current workforce, </a:t>
            </a:r>
            <a:r>
              <a:rPr lang="en-GB" sz="1200" dirty="0">
                <a:solidFill>
                  <a:schemeClr val="tx1"/>
                </a:solidFill>
                <a:latin typeface="Arial" panose="020B0604020202020204" pitchFamily="34" charset="0"/>
                <a:cs typeface="Arial" panose="020B0604020202020204" pitchFamily="34" charset="0"/>
              </a:rPr>
              <a:t>and</a:t>
            </a:r>
            <a:r>
              <a:rPr lang="en-GB" sz="1200" b="1" dirty="0">
                <a:solidFill>
                  <a:schemeClr val="tx1"/>
                </a:solidFill>
                <a:latin typeface="Arial" panose="020B0604020202020204" pitchFamily="34" charset="0"/>
                <a:cs typeface="Arial" panose="020B0604020202020204" pitchFamily="34" charset="0"/>
              </a:rPr>
              <a:t> maximising productivity of the current workforce</a:t>
            </a:r>
            <a:r>
              <a:rPr lang="en-GB" sz="1200" dirty="0">
                <a:solidFill>
                  <a:schemeClr val="tx1"/>
                </a:solidFill>
                <a:latin typeface="Arial" panose="020B0604020202020204" pitchFamily="34" charset="0"/>
                <a:cs typeface="Arial" panose="020B0604020202020204" pitchFamily="34" charset="0"/>
              </a:rPr>
              <a:t>. </a:t>
            </a:r>
          </a:p>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Delivering our future workforce is ultimately dependent on a </a:t>
            </a:r>
            <a:r>
              <a:rPr lang="en-GB" sz="1200" b="1" dirty="0">
                <a:solidFill>
                  <a:schemeClr val="tx1"/>
                </a:solidFill>
                <a:latin typeface="Arial" panose="020B0604020202020204" pitchFamily="34" charset="0"/>
                <a:cs typeface="Arial" panose="020B0604020202020204" pitchFamily="34" charset="0"/>
              </a:rPr>
              <a:t>sustainable and high-quality educator workforce to support education and training</a:t>
            </a:r>
            <a:r>
              <a:rPr lang="en-GB" sz="1200" dirty="0">
                <a:solidFill>
                  <a:schemeClr val="tx1"/>
                </a:solidFill>
                <a:latin typeface="Arial" panose="020B0604020202020204" pitchFamily="34" charset="0"/>
                <a:cs typeface="Arial" panose="020B0604020202020204" pitchFamily="34" charset="0"/>
              </a:rPr>
              <a:t>, both in practice and in academic settings.</a:t>
            </a:r>
          </a:p>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NHS England have created an ‘Educator Workforce Strategy’ which aims to set out actions that will lead to </a:t>
            </a:r>
            <a:r>
              <a:rPr lang="en-GB" sz="1200" b="1" dirty="0">
                <a:solidFill>
                  <a:schemeClr val="tx1"/>
                </a:solidFill>
                <a:latin typeface="Arial" panose="020B0604020202020204" pitchFamily="34" charset="0"/>
                <a:cs typeface="Arial" panose="020B0604020202020204" pitchFamily="34" charset="0"/>
              </a:rPr>
              <a:t>sufficient capacity and quality of educators </a:t>
            </a:r>
            <a:r>
              <a:rPr lang="en-GB" sz="1200" dirty="0">
                <a:solidFill>
                  <a:schemeClr val="tx1"/>
                </a:solidFill>
                <a:latin typeface="Arial" panose="020B0604020202020204" pitchFamily="34" charset="0"/>
                <a:cs typeface="Arial" panose="020B0604020202020204" pitchFamily="34" charset="0"/>
              </a:rPr>
              <a:t>to allow the growth in healthcare workforce that is needed to deliver care, now and in the future.</a:t>
            </a:r>
          </a:p>
          <a:p>
            <a:endParaRPr lang="en-GB" sz="1200" dirty="0">
              <a:solidFill>
                <a:schemeClr val="tx1"/>
              </a:solidFill>
              <a:latin typeface="Arial" panose="020B0604020202020204" pitchFamily="34" charset="0"/>
              <a:cs typeface="Arial" panose="020B0604020202020204" pitchFamily="34" charset="0"/>
            </a:endParaRPr>
          </a:p>
          <a:p>
            <a:pPr lvl="0">
              <a:buClr>
                <a:srgbClr val="C7417B"/>
              </a:buClr>
            </a:pPr>
            <a:r>
              <a:rPr lang="en-GB" sz="1200" dirty="0">
                <a:solidFill>
                  <a:prstClr val="black"/>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NHS Educator Workforce Strategy</a:t>
            </a:r>
            <a:endParaRPr lang="en-GB" sz="1200" dirty="0">
              <a:solidFill>
                <a:prstClr val="black"/>
              </a:solidFill>
              <a:latin typeface="Arial" panose="020B0604020202020204" pitchFamily="34" charset="0"/>
              <a:cs typeface="Arial" panose="020B0604020202020204" pitchFamily="34" charset="0"/>
            </a:endParaRPr>
          </a:p>
          <a:p>
            <a:endParaRPr lang="en-GB" sz="1200" dirty="0">
              <a:solidFill>
                <a:schemeClr val="tx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E321E21-CA06-1659-6236-75FACE5211C8}"/>
              </a:ext>
            </a:extLst>
          </p:cNvPr>
          <p:cNvSpPr txBox="1"/>
          <p:nvPr/>
        </p:nvSpPr>
        <p:spPr>
          <a:xfrm>
            <a:off x="838200" y="5211146"/>
            <a:ext cx="3715363" cy="1532334"/>
          </a:xfrm>
          <a:prstGeom prst="roundRect">
            <a:avLst/>
          </a:prstGeom>
          <a:solidFill>
            <a:schemeClr val="bg2">
              <a:lumMod val="90000"/>
            </a:schemeClr>
          </a:solidFill>
          <a:ln>
            <a:solidFill>
              <a:schemeClr val="accent1">
                <a:lumMod val="75000"/>
              </a:schemeClr>
            </a:solidFill>
          </a:ln>
        </p:spPr>
        <p:txBody>
          <a:bodyPr wrap="square" rtlCol="0">
            <a:spAutoFit/>
          </a:bodyPr>
          <a:lstStyle/>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rPr>
              <a:t>Links for further information on Educators:</a:t>
            </a:r>
          </a:p>
          <a:p>
            <a:pPr>
              <a:buClr>
                <a:srgbClr val="C7417B"/>
              </a:buClr>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Nurse and Midwife Educators Career Framework</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AHP Educator Career Framework</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NHSE Quality Framework</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r>
              <a:rPr lang="en-GB" sz="1200" dirty="0">
                <a:solidFill>
                  <a:schemeClr val="tx1">
                    <a:lumMod val="75000"/>
                    <a:lumOff val="2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Educator Training Resource (e-</a:t>
            </a:r>
            <a:r>
              <a:rPr lang="en-GB" sz="1200" dirty="0" err="1">
                <a:solidFill>
                  <a:schemeClr val="tx1">
                    <a:lumMod val="75000"/>
                    <a:lumOff val="2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lfh</a:t>
            </a:r>
            <a:r>
              <a:rPr lang="en-GB" sz="1200" dirty="0">
                <a:solidFill>
                  <a:schemeClr val="tx1">
                    <a:lumMod val="75000"/>
                    <a:lumOff val="2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a:p>
            <a:pPr>
              <a:buClr>
                <a:srgbClr val="C7417B"/>
              </a:buClr>
            </a:pP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pic>
        <p:nvPicPr>
          <p:cNvPr id="6" name="Picture 5" descr="Infographic about the safe learning charter">
            <a:extLst>
              <a:ext uri="{FF2B5EF4-FFF2-40B4-BE49-F238E27FC236}">
                <a16:creationId xmlns:a16="http://schemas.microsoft.com/office/drawing/2014/main" id="{E844E203-E8A6-8B82-4CD3-E6761027350A}"/>
              </a:ext>
            </a:extLst>
          </p:cNvPr>
          <p:cNvPicPr>
            <a:picLocks noChangeAspect="1"/>
          </p:cNvPicPr>
          <p:nvPr/>
        </p:nvPicPr>
        <p:blipFill>
          <a:blip r:embed="rId8"/>
          <a:stretch>
            <a:fillRect/>
          </a:stretch>
        </p:blipFill>
        <p:spPr>
          <a:xfrm>
            <a:off x="6647192" y="1046944"/>
            <a:ext cx="4750803" cy="3380906"/>
          </a:xfrm>
          <a:prstGeom prst="rect">
            <a:avLst/>
          </a:prstGeom>
          <a:effectLst>
            <a:softEdge rad="31750"/>
          </a:effectLst>
        </p:spPr>
      </p:pic>
      <p:sp>
        <p:nvSpPr>
          <p:cNvPr id="7" name="TextBox 6">
            <a:extLst>
              <a:ext uri="{FF2B5EF4-FFF2-40B4-BE49-F238E27FC236}">
                <a16:creationId xmlns:a16="http://schemas.microsoft.com/office/drawing/2014/main" id="{B01065A4-88BF-5B78-4F2C-8629F14799C5}"/>
              </a:ext>
            </a:extLst>
          </p:cNvPr>
          <p:cNvSpPr txBox="1"/>
          <p:nvPr/>
        </p:nvSpPr>
        <p:spPr>
          <a:xfrm>
            <a:off x="4743450" y="4413546"/>
            <a:ext cx="6153578" cy="369332"/>
          </a:xfrm>
          <a:prstGeom prst="rect">
            <a:avLst/>
          </a:prstGeom>
          <a:noFill/>
        </p:spPr>
        <p:txBody>
          <a:bodyPr wrap="square" rtlCol="0">
            <a:spAutoFit/>
          </a:bodyPr>
          <a:lstStyle/>
          <a:p>
            <a:pPr algn="ctr"/>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Safe Learning Charter</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EE4551B-6689-A84E-56FC-FE246AC3B28F}"/>
              </a:ext>
            </a:extLst>
          </p:cNvPr>
          <p:cNvSpPr txBox="1"/>
          <p:nvPr/>
        </p:nvSpPr>
        <p:spPr>
          <a:xfrm>
            <a:off x="6530989" y="4734342"/>
            <a:ext cx="5273420" cy="2123658"/>
          </a:xfrm>
          <a:prstGeom prst="rect">
            <a:avLst/>
          </a:prstGeom>
          <a:solidFill>
            <a:schemeClr val="bg1"/>
          </a:solidFill>
          <a:ln>
            <a:solidFill>
              <a:schemeClr val="bg1"/>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200" dirty="0">
                <a:solidFill>
                  <a:schemeClr val="tx1"/>
                </a:solidFill>
                <a:latin typeface="Arial" panose="020B0604020202020204" pitchFamily="34" charset="0"/>
                <a:cs typeface="Arial" panose="020B0604020202020204" pitchFamily="34" charset="0"/>
              </a:rPr>
              <a:t>The Safe Learning Environment Charter supports the </a:t>
            </a:r>
            <a:r>
              <a:rPr lang="en-GB" sz="1200" b="1" dirty="0">
                <a:solidFill>
                  <a:schemeClr val="tx1"/>
                </a:solidFill>
                <a:latin typeface="Arial" panose="020B0604020202020204" pitchFamily="34" charset="0"/>
                <a:cs typeface="Arial" panose="020B0604020202020204" pitchFamily="34" charset="0"/>
              </a:rPr>
              <a:t>development of positive safety cultures</a:t>
            </a:r>
            <a:r>
              <a:rPr lang="en-GB" sz="1200" dirty="0">
                <a:solidFill>
                  <a:schemeClr val="tx1"/>
                </a:solidFill>
                <a:latin typeface="Arial" panose="020B0604020202020204" pitchFamily="34" charset="0"/>
                <a:cs typeface="Arial" panose="020B0604020202020204" pitchFamily="34" charset="0"/>
              </a:rPr>
              <a:t> and continuous learning across all learning environments in the NHS. It is underpinned by principles of equality, diversity, and inclusion. </a:t>
            </a:r>
          </a:p>
          <a:p>
            <a:endParaRPr lang="en-GB" sz="1200" dirty="0">
              <a:solidFill>
                <a:schemeClr val="tx1"/>
              </a:solidFill>
              <a:latin typeface="Arial" panose="020B0604020202020204" pitchFamily="34" charset="0"/>
              <a:cs typeface="Arial" panose="020B0604020202020204" pitchFamily="34" charset="0"/>
            </a:endParaRPr>
          </a:p>
          <a:p>
            <a:r>
              <a:rPr lang="en-GB" sz="1200" dirty="0">
                <a:solidFill>
                  <a:schemeClr val="tx1"/>
                </a:solidFill>
                <a:latin typeface="Arial" panose="020B0604020202020204" pitchFamily="34" charset="0"/>
                <a:cs typeface="Arial" panose="020B0604020202020204" pitchFamily="34" charset="0"/>
              </a:rPr>
              <a:t>The Charter is </a:t>
            </a:r>
            <a:r>
              <a:rPr lang="en-GB" sz="1200" b="1" dirty="0">
                <a:solidFill>
                  <a:schemeClr val="tx1"/>
                </a:solidFill>
                <a:latin typeface="Arial" panose="020B0604020202020204" pitchFamily="34" charset="0"/>
                <a:cs typeface="Arial" panose="020B0604020202020204" pitchFamily="34" charset="0"/>
              </a:rPr>
              <a:t>designed for learners </a:t>
            </a:r>
            <a:r>
              <a:rPr lang="en-GB" sz="1200" dirty="0">
                <a:solidFill>
                  <a:schemeClr val="tx1"/>
                </a:solidFill>
                <a:latin typeface="Arial" panose="020B0604020202020204" pitchFamily="34" charset="0"/>
                <a:cs typeface="Arial" panose="020B0604020202020204" pitchFamily="34" charset="0"/>
              </a:rPr>
              <a:t>and </a:t>
            </a:r>
            <a:r>
              <a:rPr lang="en-GB" sz="1200" b="1" dirty="0">
                <a:solidFill>
                  <a:schemeClr val="tx1"/>
                </a:solidFill>
                <a:latin typeface="Arial" panose="020B0604020202020204" pitchFamily="34" charset="0"/>
                <a:cs typeface="Arial" panose="020B0604020202020204" pitchFamily="34" charset="0"/>
              </a:rPr>
              <a:t>those responsible for supporting placement learning</a:t>
            </a:r>
            <a:r>
              <a:rPr lang="en-GB" sz="1200" dirty="0">
                <a:solidFill>
                  <a:schemeClr val="tx1"/>
                </a:solidFill>
                <a:latin typeface="Arial" panose="020B0604020202020204" pitchFamily="34" charset="0"/>
                <a:cs typeface="Arial" panose="020B0604020202020204" pitchFamily="34" charset="0"/>
              </a:rPr>
              <a:t> across all learning environments and all professions within them.</a:t>
            </a:r>
          </a:p>
          <a:p>
            <a:pPr lvl="0">
              <a:buClr>
                <a:srgbClr val="C7417B"/>
              </a:buClr>
            </a:pPr>
            <a:endParaRPr lang="en-GB" sz="1200" dirty="0">
              <a:solidFill>
                <a:prstClr val="black"/>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endParaRPr>
          </a:p>
          <a:p>
            <a:pPr lvl="0">
              <a:buClr>
                <a:srgbClr val="C7417B"/>
              </a:buClr>
            </a:pPr>
            <a:r>
              <a:rPr lang="en-GB" sz="1200" dirty="0">
                <a:solidFill>
                  <a:prstClr val="black"/>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NHS Safe Learning Environment Charter</a:t>
            </a:r>
            <a:endParaRPr lang="en-GB" sz="1200" dirty="0">
              <a:solidFill>
                <a:prstClr val="black"/>
              </a:solidFill>
              <a:latin typeface="Arial" panose="020B0604020202020204" pitchFamily="34" charset="0"/>
              <a:cs typeface="Arial" panose="020B0604020202020204" pitchFamily="34" charset="0"/>
            </a:endParaRPr>
          </a:p>
          <a:p>
            <a:endParaRPr lang="en-GB"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207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animBg="1"/>
      <p:bldP spid="11" grpId="0" animBg="1"/>
      <p:bldP spid="7" grpId="0"/>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8F2633-7A22-EAAD-4D0A-E0E100C0D6C3}"/>
            </a:ext>
          </a:extLst>
        </p:cNvPr>
        <p:cNvGrpSpPr/>
        <p:nvPr/>
      </p:nvGrpSpPr>
      <p:grpSpPr>
        <a:xfrm>
          <a:off x="0" y="0"/>
          <a:ext cx="0" cy="0"/>
          <a:chOff x="0" y="0"/>
          <a:chExt cx="0" cy="0"/>
        </a:xfrm>
      </p:grpSpPr>
      <p:sp useBgFill="1">
        <p:nvSpPr>
          <p:cNvPr id="7" name="Rectangle 6" descr="end of module page saying module completed">
            <a:extLst>
              <a:ext uri="{FF2B5EF4-FFF2-40B4-BE49-F238E27FC236}">
                <a16:creationId xmlns:a16="http://schemas.microsoft.com/office/drawing/2014/main" id="{8F4583D0-EC5D-A937-7A48-C8E7FC88E7DB}"/>
              </a:ext>
              <a:ext uri="{C183D7F6-B498-43B3-948B-1728B52AA6E4}">
                <adec:decorative xmlns:adec="http://schemas.microsoft.com/office/drawing/2017/decorative" val="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CCDD24C-4425-EA5B-10EE-AD2C6C3C21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5634A942-D584-B4AF-FF0A-62F07A3E6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E8594518-E6AC-D51A-A62E-F3B7C2EA1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71EEF3-C435-2AA2-CD58-82DDED1AFE72}"/>
              </a:ext>
            </a:extLst>
          </p:cNvPr>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rPr>
              <a:t>Module completed</a:t>
            </a:r>
            <a:br>
              <a:rPr lang="en-GB" sz="4800" dirty="0">
                <a:solidFill>
                  <a:srgbClr val="FFFFFF"/>
                </a:solidFill>
              </a:rPr>
            </a:br>
            <a:endParaRPr lang="en-GB" sz="4800" dirty="0">
              <a:solidFill>
                <a:srgbClr val="FFFFFF"/>
              </a:solidFill>
            </a:endParaRPr>
          </a:p>
        </p:txBody>
      </p:sp>
      <p:sp>
        <p:nvSpPr>
          <p:cNvPr id="18" name="Rectangle 17">
            <a:extLst>
              <a:ext uri="{FF2B5EF4-FFF2-40B4-BE49-F238E27FC236}">
                <a16:creationId xmlns:a16="http://schemas.microsoft.com/office/drawing/2014/main" id="{DCED531A-01BB-8D65-8F47-404FDF85F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52EB90A4-D746-BF6C-42BD-F615055F03DA}"/>
              </a:ext>
            </a:extLst>
          </p:cNvPr>
          <p:cNvSpPr>
            <a:spLocks noGrp="1"/>
          </p:cNvSpPr>
          <p:nvPr>
            <p:ph type="subTitle" idx="1"/>
          </p:nvPr>
        </p:nvSpPr>
        <p:spPr>
          <a:xfrm>
            <a:off x="952061" y="4767439"/>
            <a:ext cx="4904287" cy="1244483"/>
          </a:xfrm>
        </p:spPr>
        <p:txBody>
          <a:bodyPr rtlCol="0" anchor="t">
            <a:normAutofit/>
          </a:bodyPr>
          <a:lstStyle/>
          <a:p>
            <a:pPr algn="l" rtl="0"/>
            <a:r>
              <a:rPr lang="en-GB" sz="2800" dirty="0">
                <a:solidFill>
                  <a:srgbClr val="FFFFFF"/>
                </a:solidFill>
              </a:rPr>
              <a:t>Introduction to Norfolk and Suffolk primary care</a:t>
            </a:r>
          </a:p>
        </p:txBody>
      </p:sp>
      <p:sp>
        <p:nvSpPr>
          <p:cNvPr id="20" name="Oval 19">
            <a:extLst>
              <a:ext uri="{FF2B5EF4-FFF2-40B4-BE49-F238E27FC236}">
                <a16:creationId xmlns:a16="http://schemas.microsoft.com/office/drawing/2014/main" id="{5309224C-D60E-7870-38FD-E37FBAF88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48435D-9196-3566-D803-96436A1065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399002" y="1628296"/>
            <a:ext cx="2873790" cy="1436895"/>
          </a:xfrm>
          <a:prstGeom prst="rect">
            <a:avLst/>
          </a:prstGeom>
        </p:spPr>
      </p:pic>
      <p:pic>
        <p:nvPicPr>
          <p:cNvPr id="15" name="Picture 14">
            <a:extLst>
              <a:ext uri="{FF2B5EF4-FFF2-40B4-BE49-F238E27FC236}">
                <a16:creationId xmlns:a16="http://schemas.microsoft.com/office/drawing/2014/main" id="{61D2D146-F72A-9D04-6724-851B85F6443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5825" y="2938367"/>
            <a:ext cx="4182042" cy="1354911"/>
          </a:xfrm>
          <a:prstGeom prst="rect">
            <a:avLst/>
          </a:prstGeom>
        </p:spPr>
      </p:pic>
    </p:spTree>
    <p:extLst>
      <p:ext uri="{BB962C8B-B14F-4D97-AF65-F5344CB8AC3E}">
        <p14:creationId xmlns:p14="http://schemas.microsoft.com/office/powerpoint/2010/main" val="94209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4747</TotalTime>
  <Words>2899</Words>
  <Application>Microsoft Office PowerPoint</Application>
  <PresentationFormat>Widescreen</PresentationFormat>
  <Paragraphs>278</Paragraphs>
  <Slides>22</Slides>
  <Notes>10</Notes>
  <HiddenSlides>1</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22</vt:i4>
      </vt:variant>
    </vt:vector>
  </HeadingPairs>
  <TitlesOfParts>
    <vt:vector size="28" baseType="lpstr">
      <vt:lpstr>Aptos</vt:lpstr>
      <vt:lpstr>Aptos Display</vt:lpstr>
      <vt:lpstr>Arial</vt:lpstr>
      <vt:lpstr>Wingdings</vt:lpstr>
      <vt:lpstr>Office Theme</vt:lpstr>
      <vt:lpstr>Custom Design</vt:lpstr>
      <vt:lpstr>Primary care Induction Programme</vt:lpstr>
      <vt:lpstr>Important Information</vt:lpstr>
      <vt:lpstr>Introduction to Primary Care Training Hubs</vt:lpstr>
      <vt:lpstr>VIDEO: What are Training Hubs and how do you access them?</vt:lpstr>
      <vt:lpstr>Introduction to The Training Hub</vt:lpstr>
      <vt:lpstr>VIDEO: Training hubs and quality management</vt:lpstr>
      <vt:lpstr>Training Hub Offers</vt:lpstr>
      <vt:lpstr>GP Support Hub</vt:lpstr>
      <vt:lpstr>Induction</vt:lpstr>
      <vt:lpstr>The Importance of Induction</vt:lpstr>
      <vt:lpstr>Induction Examples</vt:lpstr>
      <vt:lpstr>Mandatory Training</vt:lpstr>
      <vt:lpstr>NHS E-learning Opportunities</vt:lpstr>
      <vt:lpstr>Online Learning Platforms</vt:lpstr>
      <vt:lpstr>Clinical Systems</vt:lpstr>
      <vt:lpstr>The NHS App</vt:lpstr>
      <vt:lpstr>NHS and Artificial Intelligence (AI)</vt:lpstr>
      <vt:lpstr>Personalised Care Institute</vt:lpstr>
      <vt:lpstr>Personal Development</vt:lpstr>
      <vt:lpstr>Supervision</vt:lpstr>
      <vt:lpstr>Supervisors/Educators</vt:lpstr>
      <vt:lpstr>Module completed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Allen, Olivia (SNEE ICB)</dc:creator>
  <cp:lastModifiedBy>Anderson, Phyllis (SNEE ICB)</cp:lastModifiedBy>
  <cp:revision>80</cp:revision>
  <dcterms:created xsi:type="dcterms:W3CDTF">2025-03-25T19:28:12Z</dcterms:created>
  <dcterms:modified xsi:type="dcterms:W3CDTF">2026-06-22T13:54:03Z</dcterms:modified>
</cp:coreProperties>
</file>