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845" r:id="rId1"/>
    <p:sldMasterId id="2147483857" r:id="rId2"/>
  </p:sldMasterIdLst>
  <p:notesMasterIdLst>
    <p:notesMasterId r:id="rId25"/>
  </p:notesMasterIdLst>
  <p:handoutMasterIdLst>
    <p:handoutMasterId r:id="rId26"/>
  </p:handoutMasterIdLst>
  <p:sldIdLst>
    <p:sldId id="257" r:id="rId3"/>
    <p:sldId id="275" r:id="rId4"/>
    <p:sldId id="258" r:id="rId5"/>
    <p:sldId id="259" r:id="rId6"/>
    <p:sldId id="271" r:id="rId7"/>
    <p:sldId id="261" r:id="rId8"/>
    <p:sldId id="277" r:id="rId9"/>
    <p:sldId id="260" r:id="rId10"/>
    <p:sldId id="264" r:id="rId11"/>
    <p:sldId id="262" r:id="rId12"/>
    <p:sldId id="263" r:id="rId13"/>
    <p:sldId id="265" r:id="rId14"/>
    <p:sldId id="273" r:id="rId15"/>
    <p:sldId id="276" r:id="rId16"/>
    <p:sldId id="266" r:id="rId17"/>
    <p:sldId id="274" r:id="rId18"/>
    <p:sldId id="267" r:id="rId19"/>
    <p:sldId id="278" r:id="rId20"/>
    <p:sldId id="279" r:id="rId21"/>
    <p:sldId id="280" r:id="rId22"/>
    <p:sldId id="281" r:id="rId23"/>
    <p:sldId id="26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7296" userDrawn="1">
          <p15:clr>
            <a:srgbClr val="A4A3A4"/>
          </p15:clr>
        </p15:guide>
        <p15:guide id="4" orient="horz" pos="412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417B"/>
    <a:srgbClr val="41C7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E9FB35-B2FC-49A0-8AFD-27D20AB8F5DB}" v="43" dt="2026-06-10T13:59:35.620"/>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7"/>
      </p:cViewPr>
      <p:guideLst>
        <p:guide orient="horz" pos="2160"/>
        <p:guide pos="3840"/>
        <p:guide pos="7296"/>
        <p:guide orient="horz" pos="4128"/>
      </p:guideLst>
    </p:cSldViewPr>
  </p:slideViewPr>
  <p:notesTextViewPr>
    <p:cViewPr>
      <p:scale>
        <a:sx n="3" d="2"/>
        <a:sy n="3" d="2"/>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_rels/data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 Id="rId6" Type="http://schemas.openxmlformats.org/officeDocument/2006/relationships/image" Target="../media/image15.svg"/><Relationship Id="rId5" Type="http://schemas.openxmlformats.org/officeDocument/2006/relationships/image" Target="../media/image14.sv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 Id="rId6" Type="http://schemas.openxmlformats.org/officeDocument/2006/relationships/image" Target="../media/image15.svg"/><Relationship Id="rId5" Type="http://schemas.openxmlformats.org/officeDocument/2006/relationships/image" Target="../media/image14.sv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9805DA-3526-4088-B64D-4984A3E7AE3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BEEFDDA-FE5F-40F4-A6B8-FBE1C7D2668B}">
      <dgm:prSet/>
      <dgm:spPr/>
      <dgm:t>
        <a:bodyPr/>
        <a:lstStyle/>
        <a:p>
          <a:pPr>
            <a:lnSpc>
              <a:spcPct val="100000"/>
            </a:lnSpc>
          </a:pPr>
          <a:r>
            <a:rPr lang="en-GB" b="1" i="0" dirty="0">
              <a:latin typeface="Arial" panose="020B0604020202020204" pitchFamily="34" charset="0"/>
              <a:cs typeface="Arial" panose="020B0604020202020204" pitchFamily="34" charset="0"/>
            </a:rPr>
            <a:t>Primary care</a:t>
          </a:r>
          <a:r>
            <a:rPr lang="en-GB" b="0" i="0" dirty="0">
              <a:latin typeface="Arial" panose="020B0604020202020204" pitchFamily="34" charset="0"/>
              <a:cs typeface="Arial" panose="020B0604020202020204" pitchFamily="34" charset="0"/>
            </a:rPr>
            <a:t> is often the </a:t>
          </a:r>
          <a:r>
            <a:rPr lang="en-GB" b="1" i="0" dirty="0">
              <a:latin typeface="Arial" panose="020B0604020202020204" pitchFamily="34" charset="0"/>
              <a:cs typeface="Arial" panose="020B0604020202020204" pitchFamily="34" charset="0"/>
            </a:rPr>
            <a:t>first point of contact</a:t>
          </a:r>
          <a:r>
            <a:rPr lang="en-GB" b="0" i="0" dirty="0">
              <a:latin typeface="Arial" panose="020B0604020202020204" pitchFamily="34" charset="0"/>
              <a:cs typeface="Arial" panose="020B0604020202020204" pitchFamily="34" charset="0"/>
            </a:rPr>
            <a:t> for people in need of healthcare, provided by professionals such as </a:t>
          </a:r>
          <a:r>
            <a:rPr lang="en-GB" b="1" i="0" dirty="0">
              <a:latin typeface="Arial" panose="020B0604020202020204" pitchFamily="34" charset="0"/>
              <a:cs typeface="Arial" panose="020B0604020202020204" pitchFamily="34" charset="0"/>
            </a:rPr>
            <a:t>GPs, dentists,</a:t>
          </a:r>
          <a:r>
            <a:rPr lang="en-GB" b="0" i="0" dirty="0">
              <a:latin typeface="Arial" panose="020B0604020202020204" pitchFamily="34" charset="0"/>
              <a:cs typeface="Arial" panose="020B0604020202020204" pitchFamily="34" charset="0"/>
            </a:rPr>
            <a:t> </a:t>
          </a:r>
          <a:r>
            <a:rPr lang="en-GB" b="1" i="0" dirty="0">
              <a:latin typeface="Arial" panose="020B0604020202020204" pitchFamily="34" charset="0"/>
              <a:cs typeface="Arial" panose="020B0604020202020204" pitchFamily="34" charset="0"/>
            </a:rPr>
            <a:t>pharmacists</a:t>
          </a:r>
          <a:r>
            <a:rPr lang="en-GB" b="0" i="0" dirty="0">
              <a:latin typeface="Arial" panose="020B0604020202020204" pitchFamily="34" charset="0"/>
              <a:cs typeface="Arial" panose="020B0604020202020204" pitchFamily="34" charset="0"/>
            </a:rPr>
            <a:t> and.  Primary Care is the ‘</a:t>
          </a:r>
          <a:r>
            <a:rPr lang="en-GB" b="1" i="0" dirty="0">
              <a:latin typeface="Arial" panose="020B0604020202020204" pitchFamily="34" charset="0"/>
              <a:cs typeface="Arial" panose="020B0604020202020204" pitchFamily="34" charset="0"/>
            </a:rPr>
            <a:t>front door’</a:t>
          </a:r>
          <a:r>
            <a:rPr lang="en-GB" b="0" i="0" dirty="0">
              <a:latin typeface="Arial" panose="020B0604020202020204" pitchFamily="34" charset="0"/>
              <a:cs typeface="Arial" panose="020B0604020202020204" pitchFamily="34" charset="0"/>
            </a:rPr>
            <a:t> of the NHS. </a:t>
          </a:r>
          <a:endParaRPr lang="en-US" dirty="0">
            <a:latin typeface="Arial" panose="020B0604020202020204" pitchFamily="34" charset="0"/>
            <a:cs typeface="Arial" panose="020B0604020202020204" pitchFamily="34" charset="0"/>
          </a:endParaRPr>
        </a:p>
      </dgm:t>
    </dgm:pt>
    <dgm:pt modelId="{87005E22-E7FD-4352-803B-8BBF5F6A5261}" type="parTrans" cxnId="{75BF8693-1D71-4F67-9215-A0384E12A1F0}">
      <dgm:prSet/>
      <dgm:spPr/>
      <dgm:t>
        <a:bodyPr/>
        <a:lstStyle/>
        <a:p>
          <a:endParaRPr lang="en-US"/>
        </a:p>
      </dgm:t>
    </dgm:pt>
    <dgm:pt modelId="{F68ADA95-FAEC-4F1D-8FF0-60ACD2325B20}" type="sibTrans" cxnId="{75BF8693-1D71-4F67-9215-A0384E12A1F0}">
      <dgm:prSet/>
      <dgm:spPr/>
      <dgm:t>
        <a:bodyPr/>
        <a:lstStyle/>
        <a:p>
          <a:endParaRPr lang="en-US"/>
        </a:p>
      </dgm:t>
    </dgm:pt>
    <dgm:pt modelId="{C536BB6D-0B28-40A6-BCF1-6885680ED330}">
      <dgm:prSet/>
      <dgm:spPr/>
      <dgm:t>
        <a:bodyPr/>
        <a:lstStyle/>
        <a:p>
          <a:pPr>
            <a:lnSpc>
              <a:spcPct val="100000"/>
            </a:lnSpc>
          </a:pPr>
          <a:r>
            <a:rPr lang="en-GB" b="1" i="0" dirty="0">
              <a:latin typeface="Arial" panose="020B0604020202020204" pitchFamily="34" charset="0"/>
              <a:cs typeface="Arial" panose="020B0604020202020204" pitchFamily="34" charset="0"/>
            </a:rPr>
            <a:t>Secondary care</a:t>
          </a:r>
          <a:r>
            <a:rPr lang="en-GB" b="0" i="0" dirty="0">
              <a:latin typeface="Arial" panose="020B0604020202020204" pitchFamily="34" charset="0"/>
              <a:cs typeface="Arial" panose="020B0604020202020204" pitchFamily="34" charset="0"/>
            </a:rPr>
            <a:t>, sometimes referred to as ‘hospital and community care’ can either be planned (elective) care or urgent and emergency care. </a:t>
          </a:r>
          <a:endParaRPr lang="en-US" dirty="0">
            <a:latin typeface="Arial" panose="020B0604020202020204" pitchFamily="34" charset="0"/>
            <a:cs typeface="Arial" panose="020B0604020202020204" pitchFamily="34" charset="0"/>
          </a:endParaRPr>
        </a:p>
      </dgm:t>
    </dgm:pt>
    <dgm:pt modelId="{C673D37B-92A7-41E3-9FA8-000AB0C8E1C3}" type="parTrans" cxnId="{241B6ED7-E29B-413C-830A-9562DCD27782}">
      <dgm:prSet/>
      <dgm:spPr/>
      <dgm:t>
        <a:bodyPr/>
        <a:lstStyle/>
        <a:p>
          <a:endParaRPr lang="en-US"/>
        </a:p>
      </dgm:t>
    </dgm:pt>
    <dgm:pt modelId="{A4F3E9DB-5FD3-4482-8120-3A8D63710F3B}" type="sibTrans" cxnId="{241B6ED7-E29B-413C-830A-9562DCD27782}">
      <dgm:prSet/>
      <dgm:spPr/>
      <dgm:t>
        <a:bodyPr/>
        <a:lstStyle/>
        <a:p>
          <a:endParaRPr lang="en-US"/>
        </a:p>
      </dgm:t>
    </dgm:pt>
    <dgm:pt modelId="{5B69F7B8-02A5-45E8-887E-816D6BC748B9}">
      <dgm:prSet/>
      <dgm:spPr/>
      <dgm:t>
        <a:bodyPr/>
        <a:lstStyle/>
        <a:p>
          <a:pPr>
            <a:lnSpc>
              <a:spcPct val="100000"/>
            </a:lnSpc>
          </a:pPr>
          <a:r>
            <a:rPr lang="en-GB" b="1" i="0" dirty="0">
              <a:latin typeface="Arial" panose="020B0604020202020204" pitchFamily="34" charset="0"/>
              <a:cs typeface="Arial" panose="020B0604020202020204" pitchFamily="34" charset="0"/>
            </a:rPr>
            <a:t>Tertiary care </a:t>
          </a:r>
          <a:r>
            <a:rPr lang="en-GB" b="0" i="0" dirty="0">
              <a:latin typeface="Arial" panose="020B0604020202020204" pitchFamily="34" charset="0"/>
              <a:cs typeface="Arial" panose="020B0604020202020204" pitchFamily="34" charset="0"/>
            </a:rPr>
            <a:t>refers to highly </a:t>
          </a:r>
          <a:r>
            <a:rPr lang="en-GB" b="1" i="0" dirty="0">
              <a:latin typeface="Arial" panose="020B0604020202020204" pitchFamily="34" charset="0"/>
              <a:cs typeface="Arial" panose="020B0604020202020204" pitchFamily="34" charset="0"/>
            </a:rPr>
            <a:t>specialised treatment</a:t>
          </a:r>
          <a:r>
            <a:rPr lang="en-GB" b="0" i="0" dirty="0">
              <a:latin typeface="Arial" panose="020B0604020202020204" pitchFamily="34" charset="0"/>
              <a:cs typeface="Arial" panose="020B0604020202020204" pitchFamily="34" charset="0"/>
            </a:rPr>
            <a:t> such as neurosurgery, transplants, and secure forensic mental health services. </a:t>
          </a:r>
          <a:endParaRPr lang="en-US" dirty="0">
            <a:latin typeface="Arial" panose="020B0604020202020204" pitchFamily="34" charset="0"/>
            <a:cs typeface="Arial" panose="020B0604020202020204" pitchFamily="34" charset="0"/>
          </a:endParaRPr>
        </a:p>
      </dgm:t>
    </dgm:pt>
    <dgm:pt modelId="{954EC469-535C-4E9E-A51F-3E0BE12668ED}" type="parTrans" cxnId="{474D45CB-364D-4908-84A4-170AB203D09E}">
      <dgm:prSet/>
      <dgm:spPr/>
      <dgm:t>
        <a:bodyPr/>
        <a:lstStyle/>
        <a:p>
          <a:endParaRPr lang="en-US"/>
        </a:p>
      </dgm:t>
    </dgm:pt>
    <dgm:pt modelId="{98D3F5F3-61DE-4FC7-B029-FAE3D0B0FD95}" type="sibTrans" cxnId="{474D45CB-364D-4908-84A4-170AB203D09E}">
      <dgm:prSet/>
      <dgm:spPr/>
      <dgm:t>
        <a:bodyPr/>
        <a:lstStyle/>
        <a:p>
          <a:endParaRPr lang="en-US"/>
        </a:p>
      </dgm:t>
    </dgm:pt>
    <dgm:pt modelId="{A92C4A89-AD0F-4935-9C45-AE90783BD4DB}" type="pres">
      <dgm:prSet presAssocID="{509805DA-3526-4088-B64D-4984A3E7AE3D}" presName="root" presStyleCnt="0">
        <dgm:presLayoutVars>
          <dgm:dir/>
          <dgm:resizeHandles val="exact"/>
        </dgm:presLayoutVars>
      </dgm:prSet>
      <dgm:spPr/>
    </dgm:pt>
    <dgm:pt modelId="{B447C866-63FE-47D0-9096-A11FB0C2BFF4}" type="pres">
      <dgm:prSet presAssocID="{3BEEFDDA-FE5F-40F4-A6B8-FBE1C7D2668B}" presName="compNode" presStyleCnt="0"/>
      <dgm:spPr/>
    </dgm:pt>
    <dgm:pt modelId="{1D4B7E7E-6D16-4AEE-A88F-8E3C989E9FEB}" type="pres">
      <dgm:prSet presAssocID="{3BEEFDDA-FE5F-40F4-A6B8-FBE1C7D2668B}" presName="bgRect" presStyleLbl="bgShp" presStyleIdx="0" presStyleCnt="3"/>
      <dgm:spPr/>
    </dgm:pt>
    <dgm:pt modelId="{C64F1F96-9D7B-4AD7-ABFD-1E604BFA3B24}" type="pres">
      <dgm:prSet presAssocID="{3BEEFDDA-FE5F-40F4-A6B8-FBE1C7D2668B}"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Tooth"/>
        </a:ext>
      </dgm:extLst>
    </dgm:pt>
    <dgm:pt modelId="{54192312-66CB-4652-819F-D8DC0DC190D8}" type="pres">
      <dgm:prSet presAssocID="{3BEEFDDA-FE5F-40F4-A6B8-FBE1C7D2668B}" presName="spaceRect" presStyleCnt="0"/>
      <dgm:spPr/>
    </dgm:pt>
    <dgm:pt modelId="{487AD288-070A-480A-9B77-DCDE73BE9431}" type="pres">
      <dgm:prSet presAssocID="{3BEEFDDA-FE5F-40F4-A6B8-FBE1C7D2668B}" presName="parTx" presStyleLbl="revTx" presStyleIdx="0" presStyleCnt="3">
        <dgm:presLayoutVars>
          <dgm:chMax val="0"/>
          <dgm:chPref val="0"/>
        </dgm:presLayoutVars>
      </dgm:prSet>
      <dgm:spPr/>
    </dgm:pt>
    <dgm:pt modelId="{1E5D6505-75C2-4742-A01C-1B285CB4A57E}" type="pres">
      <dgm:prSet presAssocID="{F68ADA95-FAEC-4F1D-8FF0-60ACD2325B20}" presName="sibTrans" presStyleCnt="0"/>
      <dgm:spPr/>
    </dgm:pt>
    <dgm:pt modelId="{254B51C6-0D47-4773-B49A-7D7FDE1AE1ED}" type="pres">
      <dgm:prSet presAssocID="{C536BB6D-0B28-40A6-BCF1-6885680ED330}" presName="compNode" presStyleCnt="0"/>
      <dgm:spPr/>
    </dgm:pt>
    <dgm:pt modelId="{E5E9E073-814B-4316-9798-8684D7059CA6}" type="pres">
      <dgm:prSet presAssocID="{C536BB6D-0B28-40A6-BCF1-6885680ED330}" presName="bgRect" presStyleLbl="bgShp" presStyleIdx="1" presStyleCnt="3"/>
      <dgm:spPr/>
    </dgm:pt>
    <dgm:pt modelId="{838D91A2-FCA3-4BAC-8A24-C05B76B3B8B6}" type="pres">
      <dgm:prSet presAssocID="{C536BB6D-0B28-40A6-BCF1-6885680ED330}"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ospital"/>
        </a:ext>
      </dgm:extLst>
    </dgm:pt>
    <dgm:pt modelId="{111F1B8B-14EC-47C9-834C-AD85CA6440E6}" type="pres">
      <dgm:prSet presAssocID="{C536BB6D-0B28-40A6-BCF1-6885680ED330}" presName="spaceRect" presStyleCnt="0"/>
      <dgm:spPr/>
    </dgm:pt>
    <dgm:pt modelId="{060CB4C0-085F-4DAA-81BE-367E6206499D}" type="pres">
      <dgm:prSet presAssocID="{C536BB6D-0B28-40A6-BCF1-6885680ED330}" presName="parTx" presStyleLbl="revTx" presStyleIdx="1" presStyleCnt="3">
        <dgm:presLayoutVars>
          <dgm:chMax val="0"/>
          <dgm:chPref val="0"/>
        </dgm:presLayoutVars>
      </dgm:prSet>
      <dgm:spPr/>
    </dgm:pt>
    <dgm:pt modelId="{D2264F2C-7206-4F1D-A116-F0400F077CC8}" type="pres">
      <dgm:prSet presAssocID="{A4F3E9DB-5FD3-4482-8120-3A8D63710F3B}" presName="sibTrans" presStyleCnt="0"/>
      <dgm:spPr/>
    </dgm:pt>
    <dgm:pt modelId="{307BB7FD-2ACD-4DB8-A568-A0345B7A2264}" type="pres">
      <dgm:prSet presAssocID="{5B69F7B8-02A5-45E8-887E-816D6BC748B9}" presName="compNode" presStyleCnt="0"/>
      <dgm:spPr/>
    </dgm:pt>
    <dgm:pt modelId="{AC9F6F3A-9ECD-4D81-AFDA-93A8E9DAECAA}" type="pres">
      <dgm:prSet presAssocID="{5B69F7B8-02A5-45E8-887E-816D6BC748B9}" presName="bgRect" presStyleLbl="bgShp" presStyleIdx="2" presStyleCnt="3"/>
      <dgm:spPr/>
    </dgm:pt>
    <dgm:pt modelId="{E01346A7-98CD-4FC2-A13C-768EF99BF84D}" type="pres">
      <dgm:prSet presAssocID="{5B69F7B8-02A5-45E8-887E-816D6BC748B9}"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Kidney"/>
        </a:ext>
      </dgm:extLst>
    </dgm:pt>
    <dgm:pt modelId="{67805237-7D53-4539-AC55-04506E1B3483}" type="pres">
      <dgm:prSet presAssocID="{5B69F7B8-02A5-45E8-887E-816D6BC748B9}" presName="spaceRect" presStyleCnt="0"/>
      <dgm:spPr/>
    </dgm:pt>
    <dgm:pt modelId="{043CE9AE-7832-44EB-9991-1E21645A1508}" type="pres">
      <dgm:prSet presAssocID="{5B69F7B8-02A5-45E8-887E-816D6BC748B9}" presName="parTx" presStyleLbl="revTx" presStyleIdx="2" presStyleCnt="3">
        <dgm:presLayoutVars>
          <dgm:chMax val="0"/>
          <dgm:chPref val="0"/>
        </dgm:presLayoutVars>
      </dgm:prSet>
      <dgm:spPr/>
    </dgm:pt>
  </dgm:ptLst>
  <dgm:cxnLst>
    <dgm:cxn modelId="{97761200-A269-4742-B4A4-1510BDF567ED}" type="presOf" srcId="{3BEEFDDA-FE5F-40F4-A6B8-FBE1C7D2668B}" destId="{487AD288-070A-480A-9B77-DCDE73BE9431}" srcOrd="0" destOrd="0" presId="urn:microsoft.com/office/officeart/2018/2/layout/IconVerticalSolidList"/>
    <dgm:cxn modelId="{2CC3D903-D029-45BA-B625-753C3831A047}" type="presOf" srcId="{C536BB6D-0B28-40A6-BCF1-6885680ED330}" destId="{060CB4C0-085F-4DAA-81BE-367E6206499D}" srcOrd="0" destOrd="0" presId="urn:microsoft.com/office/officeart/2018/2/layout/IconVerticalSolidList"/>
    <dgm:cxn modelId="{75BF8693-1D71-4F67-9215-A0384E12A1F0}" srcId="{509805DA-3526-4088-B64D-4984A3E7AE3D}" destId="{3BEEFDDA-FE5F-40F4-A6B8-FBE1C7D2668B}" srcOrd="0" destOrd="0" parTransId="{87005E22-E7FD-4352-803B-8BBF5F6A5261}" sibTransId="{F68ADA95-FAEC-4F1D-8FF0-60ACD2325B20}"/>
    <dgm:cxn modelId="{474D45CB-364D-4908-84A4-170AB203D09E}" srcId="{509805DA-3526-4088-B64D-4984A3E7AE3D}" destId="{5B69F7B8-02A5-45E8-887E-816D6BC748B9}" srcOrd="2" destOrd="0" parTransId="{954EC469-535C-4E9E-A51F-3E0BE12668ED}" sibTransId="{98D3F5F3-61DE-4FC7-B029-FAE3D0B0FD95}"/>
    <dgm:cxn modelId="{241B6ED7-E29B-413C-830A-9562DCD27782}" srcId="{509805DA-3526-4088-B64D-4984A3E7AE3D}" destId="{C536BB6D-0B28-40A6-BCF1-6885680ED330}" srcOrd="1" destOrd="0" parTransId="{C673D37B-92A7-41E3-9FA8-000AB0C8E1C3}" sibTransId="{A4F3E9DB-5FD3-4482-8120-3A8D63710F3B}"/>
    <dgm:cxn modelId="{6DAD7CE9-365D-4833-9164-FC260552A5C8}" type="presOf" srcId="{5B69F7B8-02A5-45E8-887E-816D6BC748B9}" destId="{043CE9AE-7832-44EB-9991-1E21645A1508}" srcOrd="0" destOrd="0" presId="urn:microsoft.com/office/officeart/2018/2/layout/IconVerticalSolidList"/>
    <dgm:cxn modelId="{91B2A8FC-7DCB-4F3A-9C55-7167AB64048C}" type="presOf" srcId="{509805DA-3526-4088-B64D-4984A3E7AE3D}" destId="{A92C4A89-AD0F-4935-9C45-AE90783BD4DB}" srcOrd="0" destOrd="0" presId="urn:microsoft.com/office/officeart/2018/2/layout/IconVerticalSolidList"/>
    <dgm:cxn modelId="{88B97126-51D1-4622-BB40-00D38753773C}" type="presParOf" srcId="{A92C4A89-AD0F-4935-9C45-AE90783BD4DB}" destId="{B447C866-63FE-47D0-9096-A11FB0C2BFF4}" srcOrd="0" destOrd="0" presId="urn:microsoft.com/office/officeart/2018/2/layout/IconVerticalSolidList"/>
    <dgm:cxn modelId="{01A152FB-D3D9-448C-90BA-60120BD4FE4B}" type="presParOf" srcId="{B447C866-63FE-47D0-9096-A11FB0C2BFF4}" destId="{1D4B7E7E-6D16-4AEE-A88F-8E3C989E9FEB}" srcOrd="0" destOrd="0" presId="urn:microsoft.com/office/officeart/2018/2/layout/IconVerticalSolidList"/>
    <dgm:cxn modelId="{B6911CDB-D36E-4136-ADE5-0DEEC6F74EBA}" type="presParOf" srcId="{B447C866-63FE-47D0-9096-A11FB0C2BFF4}" destId="{C64F1F96-9D7B-4AD7-ABFD-1E604BFA3B24}" srcOrd="1" destOrd="0" presId="urn:microsoft.com/office/officeart/2018/2/layout/IconVerticalSolidList"/>
    <dgm:cxn modelId="{86CA7DC8-A7AF-4863-9323-91BCCD9739F0}" type="presParOf" srcId="{B447C866-63FE-47D0-9096-A11FB0C2BFF4}" destId="{54192312-66CB-4652-819F-D8DC0DC190D8}" srcOrd="2" destOrd="0" presId="urn:microsoft.com/office/officeart/2018/2/layout/IconVerticalSolidList"/>
    <dgm:cxn modelId="{D5AB98B8-D869-4C17-AF2D-956539D19C46}" type="presParOf" srcId="{B447C866-63FE-47D0-9096-A11FB0C2BFF4}" destId="{487AD288-070A-480A-9B77-DCDE73BE9431}" srcOrd="3" destOrd="0" presId="urn:microsoft.com/office/officeart/2018/2/layout/IconVerticalSolidList"/>
    <dgm:cxn modelId="{11475258-9B08-4E05-BB38-1F00C2365C27}" type="presParOf" srcId="{A92C4A89-AD0F-4935-9C45-AE90783BD4DB}" destId="{1E5D6505-75C2-4742-A01C-1B285CB4A57E}" srcOrd="1" destOrd="0" presId="urn:microsoft.com/office/officeart/2018/2/layout/IconVerticalSolidList"/>
    <dgm:cxn modelId="{9C7005BE-CA1A-4B0B-9B6B-BA86AB453FC4}" type="presParOf" srcId="{A92C4A89-AD0F-4935-9C45-AE90783BD4DB}" destId="{254B51C6-0D47-4773-B49A-7D7FDE1AE1ED}" srcOrd="2" destOrd="0" presId="urn:microsoft.com/office/officeart/2018/2/layout/IconVerticalSolidList"/>
    <dgm:cxn modelId="{C1151134-DE80-4F0A-8DFD-A361E73AD806}" type="presParOf" srcId="{254B51C6-0D47-4773-B49A-7D7FDE1AE1ED}" destId="{E5E9E073-814B-4316-9798-8684D7059CA6}" srcOrd="0" destOrd="0" presId="urn:microsoft.com/office/officeart/2018/2/layout/IconVerticalSolidList"/>
    <dgm:cxn modelId="{370A6BA9-1D66-4A8C-9CB2-64D08A50A569}" type="presParOf" srcId="{254B51C6-0D47-4773-B49A-7D7FDE1AE1ED}" destId="{838D91A2-FCA3-4BAC-8A24-C05B76B3B8B6}" srcOrd="1" destOrd="0" presId="urn:microsoft.com/office/officeart/2018/2/layout/IconVerticalSolidList"/>
    <dgm:cxn modelId="{7EB02E19-9F53-4E51-BFB4-1B5105846B5B}" type="presParOf" srcId="{254B51C6-0D47-4773-B49A-7D7FDE1AE1ED}" destId="{111F1B8B-14EC-47C9-834C-AD85CA6440E6}" srcOrd="2" destOrd="0" presId="urn:microsoft.com/office/officeart/2018/2/layout/IconVerticalSolidList"/>
    <dgm:cxn modelId="{2C1CD6F3-B666-44F9-B7C0-FBA12911FA44}" type="presParOf" srcId="{254B51C6-0D47-4773-B49A-7D7FDE1AE1ED}" destId="{060CB4C0-085F-4DAA-81BE-367E6206499D}" srcOrd="3" destOrd="0" presId="urn:microsoft.com/office/officeart/2018/2/layout/IconVerticalSolidList"/>
    <dgm:cxn modelId="{936A5041-8642-4514-AFEC-DA9FEC72169A}" type="presParOf" srcId="{A92C4A89-AD0F-4935-9C45-AE90783BD4DB}" destId="{D2264F2C-7206-4F1D-A116-F0400F077CC8}" srcOrd="3" destOrd="0" presId="urn:microsoft.com/office/officeart/2018/2/layout/IconVerticalSolidList"/>
    <dgm:cxn modelId="{1991723D-9151-4888-9BF4-F6F74D18ADF5}" type="presParOf" srcId="{A92C4A89-AD0F-4935-9C45-AE90783BD4DB}" destId="{307BB7FD-2ACD-4DB8-A568-A0345B7A2264}" srcOrd="4" destOrd="0" presId="urn:microsoft.com/office/officeart/2018/2/layout/IconVerticalSolidList"/>
    <dgm:cxn modelId="{75CBFA79-B770-402E-B747-B99EDC747CFC}" type="presParOf" srcId="{307BB7FD-2ACD-4DB8-A568-A0345B7A2264}" destId="{AC9F6F3A-9ECD-4D81-AFDA-93A8E9DAECAA}" srcOrd="0" destOrd="0" presId="urn:microsoft.com/office/officeart/2018/2/layout/IconVerticalSolidList"/>
    <dgm:cxn modelId="{D1BA9C9D-CA94-4674-9304-5A0775415507}" type="presParOf" srcId="{307BB7FD-2ACD-4DB8-A568-A0345B7A2264}" destId="{E01346A7-98CD-4FC2-A13C-768EF99BF84D}" srcOrd="1" destOrd="0" presId="urn:microsoft.com/office/officeart/2018/2/layout/IconVerticalSolidList"/>
    <dgm:cxn modelId="{EF6D6E00-3A68-4A4E-9727-F93F0FE07E35}" type="presParOf" srcId="{307BB7FD-2ACD-4DB8-A568-A0345B7A2264}" destId="{67805237-7D53-4539-AC55-04506E1B3483}" srcOrd="2" destOrd="0" presId="urn:microsoft.com/office/officeart/2018/2/layout/IconVerticalSolidList"/>
    <dgm:cxn modelId="{4593D45D-C025-412D-A70C-A3B8F1DAED27}" type="presParOf" srcId="{307BB7FD-2ACD-4DB8-A568-A0345B7A2264}" destId="{043CE9AE-7832-44EB-9991-1E21645A150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CFB7B9-1446-4DD1-9947-A42DAAA18360}"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C5A26951-6E57-4A84-B3D0-05CBF9C401C9}">
      <dgm:prSet/>
      <dgm:spPr/>
      <dgm:t>
        <a:bodyPr/>
        <a:lstStyle/>
        <a:p>
          <a:pPr>
            <a:lnSpc>
              <a:spcPct val="100000"/>
            </a:lnSpc>
          </a:pPr>
          <a:r>
            <a:rPr lang="en-GB" dirty="0">
              <a:latin typeface="Arial" panose="020B0604020202020204" pitchFamily="34" charset="0"/>
              <a:cs typeface="Arial" panose="020B0604020202020204" pitchFamily="34" charset="0"/>
            </a:rPr>
            <a:t>Working together for patients</a:t>
          </a:r>
          <a:endParaRPr lang="en-US" dirty="0">
            <a:latin typeface="Arial" panose="020B0604020202020204" pitchFamily="34" charset="0"/>
            <a:cs typeface="Arial" panose="020B0604020202020204" pitchFamily="34" charset="0"/>
          </a:endParaRPr>
        </a:p>
      </dgm:t>
    </dgm:pt>
    <dgm:pt modelId="{162D77C6-B1FB-4AB8-B082-45874D798B50}" type="parTrans" cxnId="{7F504D63-50A9-4118-951F-7C1006DB48B5}">
      <dgm:prSet/>
      <dgm:spPr/>
      <dgm:t>
        <a:bodyPr/>
        <a:lstStyle/>
        <a:p>
          <a:endParaRPr lang="en-US"/>
        </a:p>
      </dgm:t>
    </dgm:pt>
    <dgm:pt modelId="{217B17F1-89EF-44F0-8534-2E68A5EC83FB}" type="sibTrans" cxnId="{7F504D63-50A9-4118-951F-7C1006DB48B5}">
      <dgm:prSet/>
      <dgm:spPr/>
      <dgm:t>
        <a:bodyPr/>
        <a:lstStyle/>
        <a:p>
          <a:endParaRPr lang="en-US"/>
        </a:p>
      </dgm:t>
    </dgm:pt>
    <dgm:pt modelId="{D7BECF2F-6F5A-43BC-AFE4-8C102B21963A}">
      <dgm:prSet/>
      <dgm:spPr/>
      <dgm:t>
        <a:bodyPr/>
        <a:lstStyle/>
        <a:p>
          <a:pPr>
            <a:lnSpc>
              <a:spcPct val="100000"/>
            </a:lnSpc>
          </a:pPr>
          <a:r>
            <a:rPr lang="en-GB" dirty="0">
              <a:latin typeface="Arial" panose="020B0604020202020204" pitchFamily="34" charset="0"/>
              <a:cs typeface="Arial" panose="020B0604020202020204" pitchFamily="34" charset="0"/>
            </a:rPr>
            <a:t>Respect and dignity</a:t>
          </a:r>
          <a:endParaRPr lang="en-US" dirty="0">
            <a:latin typeface="Arial" panose="020B0604020202020204" pitchFamily="34" charset="0"/>
            <a:cs typeface="Arial" panose="020B0604020202020204" pitchFamily="34" charset="0"/>
          </a:endParaRPr>
        </a:p>
      </dgm:t>
    </dgm:pt>
    <dgm:pt modelId="{8AAFBB6F-4363-45CD-8534-48F262AAC877}" type="parTrans" cxnId="{072BD781-A972-479A-918B-CC4B02B24140}">
      <dgm:prSet/>
      <dgm:spPr/>
      <dgm:t>
        <a:bodyPr/>
        <a:lstStyle/>
        <a:p>
          <a:endParaRPr lang="en-US"/>
        </a:p>
      </dgm:t>
    </dgm:pt>
    <dgm:pt modelId="{AB6F6D91-DF60-4C46-A24C-6D9DB1B93F17}" type="sibTrans" cxnId="{072BD781-A972-479A-918B-CC4B02B24140}">
      <dgm:prSet/>
      <dgm:spPr/>
      <dgm:t>
        <a:bodyPr/>
        <a:lstStyle/>
        <a:p>
          <a:endParaRPr lang="en-US"/>
        </a:p>
      </dgm:t>
    </dgm:pt>
    <dgm:pt modelId="{D8C14A83-AF59-4214-803A-3BEE9858B542}">
      <dgm:prSet/>
      <dgm:spPr/>
      <dgm:t>
        <a:bodyPr/>
        <a:lstStyle/>
        <a:p>
          <a:pPr>
            <a:lnSpc>
              <a:spcPct val="100000"/>
            </a:lnSpc>
          </a:pPr>
          <a:r>
            <a:rPr lang="en-GB" dirty="0">
              <a:latin typeface="Arial" panose="020B0604020202020204" pitchFamily="34" charset="0"/>
              <a:cs typeface="Arial" panose="020B0604020202020204" pitchFamily="34" charset="0"/>
            </a:rPr>
            <a:t>Commitment to quality of care</a:t>
          </a:r>
          <a:endParaRPr lang="en-US" dirty="0">
            <a:latin typeface="Arial" panose="020B0604020202020204" pitchFamily="34" charset="0"/>
            <a:cs typeface="Arial" panose="020B0604020202020204" pitchFamily="34" charset="0"/>
          </a:endParaRPr>
        </a:p>
      </dgm:t>
    </dgm:pt>
    <dgm:pt modelId="{F3DC4E3D-8B6E-48FB-8CD2-02FEA785EE54}" type="parTrans" cxnId="{D0C5814C-54EA-4503-B056-AF9745D2018C}">
      <dgm:prSet/>
      <dgm:spPr/>
      <dgm:t>
        <a:bodyPr/>
        <a:lstStyle/>
        <a:p>
          <a:endParaRPr lang="en-US"/>
        </a:p>
      </dgm:t>
    </dgm:pt>
    <dgm:pt modelId="{72927603-3591-4796-B343-B04137FF167B}" type="sibTrans" cxnId="{D0C5814C-54EA-4503-B056-AF9745D2018C}">
      <dgm:prSet/>
      <dgm:spPr/>
      <dgm:t>
        <a:bodyPr/>
        <a:lstStyle/>
        <a:p>
          <a:endParaRPr lang="en-US"/>
        </a:p>
      </dgm:t>
    </dgm:pt>
    <dgm:pt modelId="{972413BA-D27C-4B3D-B24C-0D41D442F3EC}">
      <dgm:prSet/>
      <dgm:spPr/>
      <dgm:t>
        <a:bodyPr/>
        <a:lstStyle/>
        <a:p>
          <a:pPr>
            <a:lnSpc>
              <a:spcPct val="100000"/>
            </a:lnSpc>
          </a:pPr>
          <a:r>
            <a:rPr lang="en-GB" dirty="0">
              <a:latin typeface="Arial" panose="020B0604020202020204" pitchFamily="34" charset="0"/>
              <a:cs typeface="Arial" panose="020B0604020202020204" pitchFamily="34" charset="0"/>
            </a:rPr>
            <a:t>Compassion</a:t>
          </a:r>
          <a:endParaRPr lang="en-US" dirty="0">
            <a:latin typeface="Arial" panose="020B0604020202020204" pitchFamily="34" charset="0"/>
            <a:cs typeface="Arial" panose="020B0604020202020204" pitchFamily="34" charset="0"/>
          </a:endParaRPr>
        </a:p>
      </dgm:t>
    </dgm:pt>
    <dgm:pt modelId="{BE05AE1F-5C50-4E53-B8BA-CFD373D978E3}" type="parTrans" cxnId="{55784DF1-EBE1-4DFA-9A0E-F77CEBAB335A}">
      <dgm:prSet/>
      <dgm:spPr/>
      <dgm:t>
        <a:bodyPr/>
        <a:lstStyle/>
        <a:p>
          <a:endParaRPr lang="en-US"/>
        </a:p>
      </dgm:t>
    </dgm:pt>
    <dgm:pt modelId="{B76F78E7-F29B-4898-A877-3B922804E89E}" type="sibTrans" cxnId="{55784DF1-EBE1-4DFA-9A0E-F77CEBAB335A}">
      <dgm:prSet/>
      <dgm:spPr/>
      <dgm:t>
        <a:bodyPr/>
        <a:lstStyle/>
        <a:p>
          <a:endParaRPr lang="en-US"/>
        </a:p>
      </dgm:t>
    </dgm:pt>
    <dgm:pt modelId="{C17130B1-8A25-452F-8859-51D99D54C80E}">
      <dgm:prSet/>
      <dgm:spPr/>
      <dgm:t>
        <a:bodyPr/>
        <a:lstStyle/>
        <a:p>
          <a:pPr>
            <a:lnSpc>
              <a:spcPct val="100000"/>
            </a:lnSpc>
          </a:pPr>
          <a:r>
            <a:rPr lang="en-GB" dirty="0">
              <a:latin typeface="Arial" panose="020B0604020202020204" pitchFamily="34" charset="0"/>
              <a:cs typeface="Arial" panose="020B0604020202020204" pitchFamily="34" charset="0"/>
            </a:rPr>
            <a:t>Improving lives</a:t>
          </a:r>
          <a:endParaRPr lang="en-US" dirty="0">
            <a:latin typeface="Arial" panose="020B0604020202020204" pitchFamily="34" charset="0"/>
            <a:cs typeface="Arial" panose="020B0604020202020204" pitchFamily="34" charset="0"/>
          </a:endParaRPr>
        </a:p>
      </dgm:t>
    </dgm:pt>
    <dgm:pt modelId="{1B2A8077-0E05-4E29-A393-3BAED57A6EBF}" type="parTrans" cxnId="{35B19E23-CC7C-42DE-A827-655B20F5DB5A}">
      <dgm:prSet/>
      <dgm:spPr/>
      <dgm:t>
        <a:bodyPr/>
        <a:lstStyle/>
        <a:p>
          <a:endParaRPr lang="en-US"/>
        </a:p>
      </dgm:t>
    </dgm:pt>
    <dgm:pt modelId="{2C915E0E-BD5F-4150-A09A-A445CDB47BF0}" type="sibTrans" cxnId="{35B19E23-CC7C-42DE-A827-655B20F5DB5A}">
      <dgm:prSet/>
      <dgm:spPr/>
      <dgm:t>
        <a:bodyPr/>
        <a:lstStyle/>
        <a:p>
          <a:endParaRPr lang="en-US"/>
        </a:p>
      </dgm:t>
    </dgm:pt>
    <dgm:pt modelId="{A1550662-EFE3-48DA-AEDA-F11B59016D19}">
      <dgm:prSet/>
      <dgm:spPr/>
      <dgm:t>
        <a:bodyPr/>
        <a:lstStyle/>
        <a:p>
          <a:pPr>
            <a:lnSpc>
              <a:spcPct val="100000"/>
            </a:lnSpc>
          </a:pPr>
          <a:r>
            <a:rPr lang="en-GB" dirty="0">
              <a:latin typeface="Arial" panose="020B0604020202020204" pitchFamily="34" charset="0"/>
              <a:cs typeface="Arial" panose="020B0604020202020204" pitchFamily="34" charset="0"/>
            </a:rPr>
            <a:t>Everyone counts</a:t>
          </a:r>
          <a:endParaRPr lang="en-US" dirty="0">
            <a:latin typeface="Arial" panose="020B0604020202020204" pitchFamily="34" charset="0"/>
            <a:cs typeface="Arial" panose="020B0604020202020204" pitchFamily="34" charset="0"/>
          </a:endParaRPr>
        </a:p>
      </dgm:t>
    </dgm:pt>
    <dgm:pt modelId="{8B46AF7F-976E-4498-ADBA-817A9F27AB94}" type="parTrans" cxnId="{8D3326A6-2723-47C9-9C31-4E2D67FFD293}">
      <dgm:prSet/>
      <dgm:spPr/>
      <dgm:t>
        <a:bodyPr/>
        <a:lstStyle/>
        <a:p>
          <a:endParaRPr lang="en-US"/>
        </a:p>
      </dgm:t>
    </dgm:pt>
    <dgm:pt modelId="{78EE7E5F-72A3-4AB4-B5DB-DADB561D9352}" type="sibTrans" cxnId="{8D3326A6-2723-47C9-9C31-4E2D67FFD293}">
      <dgm:prSet/>
      <dgm:spPr/>
      <dgm:t>
        <a:bodyPr/>
        <a:lstStyle/>
        <a:p>
          <a:endParaRPr lang="en-US"/>
        </a:p>
      </dgm:t>
    </dgm:pt>
    <dgm:pt modelId="{32AF4C91-E1D5-4D2A-8DE7-A97C56E934BD}" type="pres">
      <dgm:prSet presAssocID="{17CFB7B9-1446-4DD1-9947-A42DAAA18360}" presName="root" presStyleCnt="0">
        <dgm:presLayoutVars>
          <dgm:dir/>
          <dgm:resizeHandles val="exact"/>
        </dgm:presLayoutVars>
      </dgm:prSet>
      <dgm:spPr/>
    </dgm:pt>
    <dgm:pt modelId="{EF90A6F4-2300-4255-8738-41AC9BAE702A}" type="pres">
      <dgm:prSet presAssocID="{C5A26951-6E57-4A84-B3D0-05CBF9C401C9}" presName="compNode" presStyleCnt="0"/>
      <dgm:spPr/>
    </dgm:pt>
    <dgm:pt modelId="{810935CA-35BB-43D7-933F-4F0C612A1C27}" type="pres">
      <dgm:prSet presAssocID="{C5A26951-6E57-4A84-B3D0-05CBF9C401C9}"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Group"/>
        </a:ext>
      </dgm:extLst>
    </dgm:pt>
    <dgm:pt modelId="{DFB3F1F1-B5D8-4855-9CBC-44E91809EC69}" type="pres">
      <dgm:prSet presAssocID="{C5A26951-6E57-4A84-B3D0-05CBF9C401C9}" presName="spaceRect" presStyleCnt="0"/>
      <dgm:spPr/>
    </dgm:pt>
    <dgm:pt modelId="{4197FF5E-5618-4CCC-86C7-CB35D9581B4A}" type="pres">
      <dgm:prSet presAssocID="{C5A26951-6E57-4A84-B3D0-05CBF9C401C9}" presName="textRect" presStyleLbl="revTx" presStyleIdx="0" presStyleCnt="6">
        <dgm:presLayoutVars>
          <dgm:chMax val="1"/>
          <dgm:chPref val="1"/>
        </dgm:presLayoutVars>
      </dgm:prSet>
      <dgm:spPr/>
    </dgm:pt>
    <dgm:pt modelId="{F4920C95-6226-4F03-BF9B-CDAB88228FCB}" type="pres">
      <dgm:prSet presAssocID="{217B17F1-89EF-44F0-8534-2E68A5EC83FB}" presName="sibTrans" presStyleCnt="0"/>
      <dgm:spPr/>
    </dgm:pt>
    <dgm:pt modelId="{A4EAF603-6FB6-4C92-BE72-AAF5638C9A98}" type="pres">
      <dgm:prSet presAssocID="{D7BECF2F-6F5A-43BC-AFE4-8C102B21963A}" presName="compNode" presStyleCnt="0"/>
      <dgm:spPr/>
    </dgm:pt>
    <dgm:pt modelId="{61981962-534C-4C18-8FE0-6848AF15F333}" type="pres">
      <dgm:prSet presAssocID="{D7BECF2F-6F5A-43BC-AFE4-8C102B21963A}"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andshake"/>
        </a:ext>
      </dgm:extLst>
    </dgm:pt>
    <dgm:pt modelId="{2B986604-9CE4-49B1-9994-437E0A6E22A9}" type="pres">
      <dgm:prSet presAssocID="{D7BECF2F-6F5A-43BC-AFE4-8C102B21963A}" presName="spaceRect" presStyleCnt="0"/>
      <dgm:spPr/>
    </dgm:pt>
    <dgm:pt modelId="{4DCE223B-9BD3-4CB9-9100-DB093F46BF88}" type="pres">
      <dgm:prSet presAssocID="{D7BECF2F-6F5A-43BC-AFE4-8C102B21963A}" presName="textRect" presStyleLbl="revTx" presStyleIdx="1" presStyleCnt="6">
        <dgm:presLayoutVars>
          <dgm:chMax val="1"/>
          <dgm:chPref val="1"/>
        </dgm:presLayoutVars>
      </dgm:prSet>
      <dgm:spPr/>
    </dgm:pt>
    <dgm:pt modelId="{555C7F90-F92C-4D45-9E31-4E2ABA5DB6FA}" type="pres">
      <dgm:prSet presAssocID="{AB6F6D91-DF60-4C46-A24C-6D9DB1B93F17}" presName="sibTrans" presStyleCnt="0"/>
      <dgm:spPr/>
    </dgm:pt>
    <dgm:pt modelId="{1E21B777-5E28-435E-AC44-468991442967}" type="pres">
      <dgm:prSet presAssocID="{D8C14A83-AF59-4214-803A-3BEE9858B542}" presName="compNode" presStyleCnt="0"/>
      <dgm:spPr/>
    </dgm:pt>
    <dgm:pt modelId="{916197E6-AC30-4816-A13F-EC650B4BBACA}" type="pres">
      <dgm:prSet presAssocID="{D8C14A83-AF59-4214-803A-3BEE9858B542}"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Stethoscope"/>
        </a:ext>
      </dgm:extLst>
    </dgm:pt>
    <dgm:pt modelId="{61338C4D-3461-4E46-A775-4DB36F34FC83}" type="pres">
      <dgm:prSet presAssocID="{D8C14A83-AF59-4214-803A-3BEE9858B542}" presName="spaceRect" presStyleCnt="0"/>
      <dgm:spPr/>
    </dgm:pt>
    <dgm:pt modelId="{A96263F1-4AB1-4ECE-8E81-BDA8EDAB5C83}" type="pres">
      <dgm:prSet presAssocID="{D8C14A83-AF59-4214-803A-3BEE9858B542}" presName="textRect" presStyleLbl="revTx" presStyleIdx="2" presStyleCnt="6">
        <dgm:presLayoutVars>
          <dgm:chMax val="1"/>
          <dgm:chPref val="1"/>
        </dgm:presLayoutVars>
      </dgm:prSet>
      <dgm:spPr/>
    </dgm:pt>
    <dgm:pt modelId="{683001C7-CBE3-4FE2-A0B7-6BB59EBB4379}" type="pres">
      <dgm:prSet presAssocID="{72927603-3591-4796-B343-B04137FF167B}" presName="sibTrans" presStyleCnt="0"/>
      <dgm:spPr/>
    </dgm:pt>
    <dgm:pt modelId="{0A21219C-D04C-44A4-BAE0-6624892DDAC6}" type="pres">
      <dgm:prSet presAssocID="{972413BA-D27C-4B3D-B24C-0D41D442F3EC}" presName="compNode" presStyleCnt="0"/>
      <dgm:spPr/>
    </dgm:pt>
    <dgm:pt modelId="{6BA46812-F37E-4AFC-8FD7-B5452A300CA4}" type="pres">
      <dgm:prSet presAssocID="{972413BA-D27C-4B3D-B24C-0D41D442F3EC}"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rt"/>
        </a:ext>
      </dgm:extLst>
    </dgm:pt>
    <dgm:pt modelId="{3A99DF79-A3FA-4EDF-81E4-2A9F26E3EE08}" type="pres">
      <dgm:prSet presAssocID="{972413BA-D27C-4B3D-B24C-0D41D442F3EC}" presName="spaceRect" presStyleCnt="0"/>
      <dgm:spPr/>
    </dgm:pt>
    <dgm:pt modelId="{EE1AC2ED-43E2-4647-8A43-28EB965B64DB}" type="pres">
      <dgm:prSet presAssocID="{972413BA-D27C-4B3D-B24C-0D41D442F3EC}" presName="textRect" presStyleLbl="revTx" presStyleIdx="3" presStyleCnt="6">
        <dgm:presLayoutVars>
          <dgm:chMax val="1"/>
          <dgm:chPref val="1"/>
        </dgm:presLayoutVars>
      </dgm:prSet>
      <dgm:spPr/>
    </dgm:pt>
    <dgm:pt modelId="{50373343-B99F-4FF5-A5E0-F1EF7CEB230F}" type="pres">
      <dgm:prSet presAssocID="{B76F78E7-F29B-4898-A877-3B922804E89E}" presName="sibTrans" presStyleCnt="0"/>
      <dgm:spPr/>
    </dgm:pt>
    <dgm:pt modelId="{4ECA411A-C1ED-4421-B743-282DC9840E1B}" type="pres">
      <dgm:prSet presAssocID="{C17130B1-8A25-452F-8859-51D99D54C80E}" presName="compNode" presStyleCnt="0"/>
      <dgm:spPr/>
    </dgm:pt>
    <dgm:pt modelId="{1747EBAA-4318-4C14-A263-A0EFCEE45FC2}" type="pres">
      <dgm:prSet presAssocID="{C17130B1-8A25-452F-8859-51D99D54C80E}"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Upward trend"/>
        </a:ext>
      </dgm:extLst>
    </dgm:pt>
    <dgm:pt modelId="{9C10B720-3DFF-4DEE-AB7F-07C5A2478CAB}" type="pres">
      <dgm:prSet presAssocID="{C17130B1-8A25-452F-8859-51D99D54C80E}" presName="spaceRect" presStyleCnt="0"/>
      <dgm:spPr/>
    </dgm:pt>
    <dgm:pt modelId="{E9D1E0D1-F0A3-439C-A626-F3B9D8417EEB}" type="pres">
      <dgm:prSet presAssocID="{C17130B1-8A25-452F-8859-51D99D54C80E}" presName="textRect" presStyleLbl="revTx" presStyleIdx="4" presStyleCnt="6">
        <dgm:presLayoutVars>
          <dgm:chMax val="1"/>
          <dgm:chPref val="1"/>
        </dgm:presLayoutVars>
      </dgm:prSet>
      <dgm:spPr/>
    </dgm:pt>
    <dgm:pt modelId="{180D1B77-0607-4C66-8C97-5BFEB15D3A66}" type="pres">
      <dgm:prSet presAssocID="{2C915E0E-BD5F-4150-A09A-A445CDB47BF0}" presName="sibTrans" presStyleCnt="0"/>
      <dgm:spPr/>
    </dgm:pt>
    <dgm:pt modelId="{19CAE3AE-0072-4D76-A3D5-905C8D6EC6F0}" type="pres">
      <dgm:prSet presAssocID="{A1550662-EFE3-48DA-AEDA-F11B59016D19}" presName="compNode" presStyleCnt="0"/>
      <dgm:spPr/>
    </dgm:pt>
    <dgm:pt modelId="{116E0722-F9C9-482A-BC8A-18A9CE6C7E57}" type="pres">
      <dgm:prSet presAssocID="{A1550662-EFE3-48DA-AEDA-F11B59016D19}"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eam"/>
        </a:ext>
      </dgm:extLst>
    </dgm:pt>
    <dgm:pt modelId="{B60C957B-858C-4C1F-99BB-1B0348EDA8F4}" type="pres">
      <dgm:prSet presAssocID="{A1550662-EFE3-48DA-AEDA-F11B59016D19}" presName="spaceRect" presStyleCnt="0"/>
      <dgm:spPr/>
    </dgm:pt>
    <dgm:pt modelId="{8789F03D-1A11-4DE3-8489-7AD89801EB51}" type="pres">
      <dgm:prSet presAssocID="{A1550662-EFE3-48DA-AEDA-F11B59016D19}" presName="textRect" presStyleLbl="revTx" presStyleIdx="5" presStyleCnt="6">
        <dgm:presLayoutVars>
          <dgm:chMax val="1"/>
          <dgm:chPref val="1"/>
        </dgm:presLayoutVars>
      </dgm:prSet>
      <dgm:spPr/>
    </dgm:pt>
  </dgm:ptLst>
  <dgm:cxnLst>
    <dgm:cxn modelId="{35B19E23-CC7C-42DE-A827-655B20F5DB5A}" srcId="{17CFB7B9-1446-4DD1-9947-A42DAAA18360}" destId="{C17130B1-8A25-452F-8859-51D99D54C80E}" srcOrd="4" destOrd="0" parTransId="{1B2A8077-0E05-4E29-A393-3BAED57A6EBF}" sibTransId="{2C915E0E-BD5F-4150-A09A-A445CDB47BF0}"/>
    <dgm:cxn modelId="{589EC323-AB38-4061-ACAB-FF5C75AC82ED}" type="presOf" srcId="{D8C14A83-AF59-4214-803A-3BEE9858B542}" destId="{A96263F1-4AB1-4ECE-8E81-BDA8EDAB5C83}" srcOrd="0" destOrd="0" presId="urn:microsoft.com/office/officeart/2018/2/layout/IconLabelList"/>
    <dgm:cxn modelId="{7F504D63-50A9-4118-951F-7C1006DB48B5}" srcId="{17CFB7B9-1446-4DD1-9947-A42DAAA18360}" destId="{C5A26951-6E57-4A84-B3D0-05CBF9C401C9}" srcOrd="0" destOrd="0" parTransId="{162D77C6-B1FB-4AB8-B082-45874D798B50}" sibTransId="{217B17F1-89EF-44F0-8534-2E68A5EC83FB}"/>
    <dgm:cxn modelId="{D0C5814C-54EA-4503-B056-AF9745D2018C}" srcId="{17CFB7B9-1446-4DD1-9947-A42DAAA18360}" destId="{D8C14A83-AF59-4214-803A-3BEE9858B542}" srcOrd="2" destOrd="0" parTransId="{F3DC4E3D-8B6E-48FB-8CD2-02FEA785EE54}" sibTransId="{72927603-3591-4796-B343-B04137FF167B}"/>
    <dgm:cxn modelId="{AF00566E-95CC-4AD4-BD0B-941690888789}" type="presOf" srcId="{C5A26951-6E57-4A84-B3D0-05CBF9C401C9}" destId="{4197FF5E-5618-4CCC-86C7-CB35D9581B4A}" srcOrd="0" destOrd="0" presId="urn:microsoft.com/office/officeart/2018/2/layout/IconLabelList"/>
    <dgm:cxn modelId="{074D5675-5AC2-44DA-86BE-A7D3B47C5A62}" type="presOf" srcId="{D7BECF2F-6F5A-43BC-AFE4-8C102B21963A}" destId="{4DCE223B-9BD3-4CB9-9100-DB093F46BF88}" srcOrd="0" destOrd="0" presId="urn:microsoft.com/office/officeart/2018/2/layout/IconLabelList"/>
    <dgm:cxn modelId="{072BD781-A972-479A-918B-CC4B02B24140}" srcId="{17CFB7B9-1446-4DD1-9947-A42DAAA18360}" destId="{D7BECF2F-6F5A-43BC-AFE4-8C102B21963A}" srcOrd="1" destOrd="0" parTransId="{8AAFBB6F-4363-45CD-8534-48F262AAC877}" sibTransId="{AB6F6D91-DF60-4C46-A24C-6D9DB1B93F17}"/>
    <dgm:cxn modelId="{4AB60E85-6CE2-44D6-81A2-12CA89BA1A1D}" type="presOf" srcId="{A1550662-EFE3-48DA-AEDA-F11B59016D19}" destId="{8789F03D-1A11-4DE3-8489-7AD89801EB51}" srcOrd="0" destOrd="0" presId="urn:microsoft.com/office/officeart/2018/2/layout/IconLabelList"/>
    <dgm:cxn modelId="{5B356496-252B-45B3-967B-E3737E22E0C7}" type="presOf" srcId="{972413BA-D27C-4B3D-B24C-0D41D442F3EC}" destId="{EE1AC2ED-43E2-4647-8A43-28EB965B64DB}" srcOrd="0" destOrd="0" presId="urn:microsoft.com/office/officeart/2018/2/layout/IconLabelList"/>
    <dgm:cxn modelId="{8D3326A6-2723-47C9-9C31-4E2D67FFD293}" srcId="{17CFB7B9-1446-4DD1-9947-A42DAAA18360}" destId="{A1550662-EFE3-48DA-AEDA-F11B59016D19}" srcOrd="5" destOrd="0" parTransId="{8B46AF7F-976E-4498-ADBA-817A9F27AB94}" sibTransId="{78EE7E5F-72A3-4AB4-B5DB-DADB561D9352}"/>
    <dgm:cxn modelId="{CD484BAB-6C18-4E76-B92D-5FB856B5BB7D}" type="presOf" srcId="{C17130B1-8A25-452F-8859-51D99D54C80E}" destId="{E9D1E0D1-F0A3-439C-A626-F3B9D8417EEB}" srcOrd="0" destOrd="0" presId="urn:microsoft.com/office/officeart/2018/2/layout/IconLabelList"/>
    <dgm:cxn modelId="{6A6D67B9-8560-42EC-84F5-4DD51158055B}" type="presOf" srcId="{17CFB7B9-1446-4DD1-9947-A42DAAA18360}" destId="{32AF4C91-E1D5-4D2A-8DE7-A97C56E934BD}" srcOrd="0" destOrd="0" presId="urn:microsoft.com/office/officeart/2018/2/layout/IconLabelList"/>
    <dgm:cxn modelId="{55784DF1-EBE1-4DFA-9A0E-F77CEBAB335A}" srcId="{17CFB7B9-1446-4DD1-9947-A42DAAA18360}" destId="{972413BA-D27C-4B3D-B24C-0D41D442F3EC}" srcOrd="3" destOrd="0" parTransId="{BE05AE1F-5C50-4E53-B8BA-CFD373D978E3}" sibTransId="{B76F78E7-F29B-4898-A877-3B922804E89E}"/>
    <dgm:cxn modelId="{72CF3FDB-7DAD-457B-89AA-A1FE87C346E8}" type="presParOf" srcId="{32AF4C91-E1D5-4D2A-8DE7-A97C56E934BD}" destId="{EF90A6F4-2300-4255-8738-41AC9BAE702A}" srcOrd="0" destOrd="0" presId="urn:microsoft.com/office/officeart/2018/2/layout/IconLabelList"/>
    <dgm:cxn modelId="{63480B53-4F83-457B-BB70-D4204D6006CA}" type="presParOf" srcId="{EF90A6F4-2300-4255-8738-41AC9BAE702A}" destId="{810935CA-35BB-43D7-933F-4F0C612A1C27}" srcOrd="0" destOrd="0" presId="urn:microsoft.com/office/officeart/2018/2/layout/IconLabelList"/>
    <dgm:cxn modelId="{06BCE0FD-7584-4679-AEA4-FA4132E0B77B}" type="presParOf" srcId="{EF90A6F4-2300-4255-8738-41AC9BAE702A}" destId="{DFB3F1F1-B5D8-4855-9CBC-44E91809EC69}" srcOrd="1" destOrd="0" presId="urn:microsoft.com/office/officeart/2018/2/layout/IconLabelList"/>
    <dgm:cxn modelId="{7FBE6126-8FA4-440D-A18C-CBC650D91263}" type="presParOf" srcId="{EF90A6F4-2300-4255-8738-41AC9BAE702A}" destId="{4197FF5E-5618-4CCC-86C7-CB35D9581B4A}" srcOrd="2" destOrd="0" presId="urn:microsoft.com/office/officeart/2018/2/layout/IconLabelList"/>
    <dgm:cxn modelId="{E15CAA25-6B5C-46E8-9DF3-7F2601E54B67}" type="presParOf" srcId="{32AF4C91-E1D5-4D2A-8DE7-A97C56E934BD}" destId="{F4920C95-6226-4F03-BF9B-CDAB88228FCB}" srcOrd="1" destOrd="0" presId="urn:microsoft.com/office/officeart/2018/2/layout/IconLabelList"/>
    <dgm:cxn modelId="{1D0727D1-E736-4D6A-B011-861AACF5B355}" type="presParOf" srcId="{32AF4C91-E1D5-4D2A-8DE7-A97C56E934BD}" destId="{A4EAF603-6FB6-4C92-BE72-AAF5638C9A98}" srcOrd="2" destOrd="0" presId="urn:microsoft.com/office/officeart/2018/2/layout/IconLabelList"/>
    <dgm:cxn modelId="{2FD96A2D-E430-483B-A955-CE24B7DFC91C}" type="presParOf" srcId="{A4EAF603-6FB6-4C92-BE72-AAF5638C9A98}" destId="{61981962-534C-4C18-8FE0-6848AF15F333}" srcOrd="0" destOrd="0" presId="urn:microsoft.com/office/officeart/2018/2/layout/IconLabelList"/>
    <dgm:cxn modelId="{4CD7C130-16C0-4A2A-8A5F-35BDE52E1638}" type="presParOf" srcId="{A4EAF603-6FB6-4C92-BE72-AAF5638C9A98}" destId="{2B986604-9CE4-49B1-9994-437E0A6E22A9}" srcOrd="1" destOrd="0" presId="urn:microsoft.com/office/officeart/2018/2/layout/IconLabelList"/>
    <dgm:cxn modelId="{33E3F53D-C6C4-4577-9351-98231BCC3AA3}" type="presParOf" srcId="{A4EAF603-6FB6-4C92-BE72-AAF5638C9A98}" destId="{4DCE223B-9BD3-4CB9-9100-DB093F46BF88}" srcOrd="2" destOrd="0" presId="urn:microsoft.com/office/officeart/2018/2/layout/IconLabelList"/>
    <dgm:cxn modelId="{545544F0-9F74-43D6-8153-F406B4AF51C4}" type="presParOf" srcId="{32AF4C91-E1D5-4D2A-8DE7-A97C56E934BD}" destId="{555C7F90-F92C-4D45-9E31-4E2ABA5DB6FA}" srcOrd="3" destOrd="0" presId="urn:microsoft.com/office/officeart/2018/2/layout/IconLabelList"/>
    <dgm:cxn modelId="{2470E777-310D-480A-8116-24760F3A0987}" type="presParOf" srcId="{32AF4C91-E1D5-4D2A-8DE7-A97C56E934BD}" destId="{1E21B777-5E28-435E-AC44-468991442967}" srcOrd="4" destOrd="0" presId="urn:microsoft.com/office/officeart/2018/2/layout/IconLabelList"/>
    <dgm:cxn modelId="{847DE943-731E-404D-B732-C9E0A0C647A6}" type="presParOf" srcId="{1E21B777-5E28-435E-AC44-468991442967}" destId="{916197E6-AC30-4816-A13F-EC650B4BBACA}" srcOrd="0" destOrd="0" presId="urn:microsoft.com/office/officeart/2018/2/layout/IconLabelList"/>
    <dgm:cxn modelId="{989B9684-C463-4C8A-90EB-9EC8AEAC9A7B}" type="presParOf" srcId="{1E21B777-5E28-435E-AC44-468991442967}" destId="{61338C4D-3461-4E46-A775-4DB36F34FC83}" srcOrd="1" destOrd="0" presId="urn:microsoft.com/office/officeart/2018/2/layout/IconLabelList"/>
    <dgm:cxn modelId="{965A8770-CE55-4E4B-BE0D-9B7B0493A93E}" type="presParOf" srcId="{1E21B777-5E28-435E-AC44-468991442967}" destId="{A96263F1-4AB1-4ECE-8E81-BDA8EDAB5C83}" srcOrd="2" destOrd="0" presId="urn:microsoft.com/office/officeart/2018/2/layout/IconLabelList"/>
    <dgm:cxn modelId="{662BDA84-B8B0-4E9C-ABFC-EFA80433F9A9}" type="presParOf" srcId="{32AF4C91-E1D5-4D2A-8DE7-A97C56E934BD}" destId="{683001C7-CBE3-4FE2-A0B7-6BB59EBB4379}" srcOrd="5" destOrd="0" presId="urn:microsoft.com/office/officeart/2018/2/layout/IconLabelList"/>
    <dgm:cxn modelId="{528E1757-68BA-4A6D-948E-4C230B19BD6A}" type="presParOf" srcId="{32AF4C91-E1D5-4D2A-8DE7-A97C56E934BD}" destId="{0A21219C-D04C-44A4-BAE0-6624892DDAC6}" srcOrd="6" destOrd="0" presId="urn:microsoft.com/office/officeart/2018/2/layout/IconLabelList"/>
    <dgm:cxn modelId="{C647EAC3-1303-4C3B-BB5F-F7929393B0CD}" type="presParOf" srcId="{0A21219C-D04C-44A4-BAE0-6624892DDAC6}" destId="{6BA46812-F37E-4AFC-8FD7-B5452A300CA4}" srcOrd="0" destOrd="0" presId="urn:microsoft.com/office/officeart/2018/2/layout/IconLabelList"/>
    <dgm:cxn modelId="{31933DFF-2F49-4679-B4CC-8F0FB5E21EE0}" type="presParOf" srcId="{0A21219C-D04C-44A4-BAE0-6624892DDAC6}" destId="{3A99DF79-A3FA-4EDF-81E4-2A9F26E3EE08}" srcOrd="1" destOrd="0" presId="urn:microsoft.com/office/officeart/2018/2/layout/IconLabelList"/>
    <dgm:cxn modelId="{0B355C76-83C2-43B7-9C13-FFE2E12D3B06}" type="presParOf" srcId="{0A21219C-D04C-44A4-BAE0-6624892DDAC6}" destId="{EE1AC2ED-43E2-4647-8A43-28EB965B64DB}" srcOrd="2" destOrd="0" presId="urn:microsoft.com/office/officeart/2018/2/layout/IconLabelList"/>
    <dgm:cxn modelId="{4344B644-3DB7-49D9-BEEC-94C41CA66392}" type="presParOf" srcId="{32AF4C91-E1D5-4D2A-8DE7-A97C56E934BD}" destId="{50373343-B99F-4FF5-A5E0-F1EF7CEB230F}" srcOrd="7" destOrd="0" presId="urn:microsoft.com/office/officeart/2018/2/layout/IconLabelList"/>
    <dgm:cxn modelId="{A0DC57B8-D5EE-4942-9B02-665137CD0EDB}" type="presParOf" srcId="{32AF4C91-E1D5-4D2A-8DE7-A97C56E934BD}" destId="{4ECA411A-C1ED-4421-B743-282DC9840E1B}" srcOrd="8" destOrd="0" presId="urn:microsoft.com/office/officeart/2018/2/layout/IconLabelList"/>
    <dgm:cxn modelId="{D859918D-A7FD-4A13-A8A5-BD8DB2851C77}" type="presParOf" srcId="{4ECA411A-C1ED-4421-B743-282DC9840E1B}" destId="{1747EBAA-4318-4C14-A263-A0EFCEE45FC2}" srcOrd="0" destOrd="0" presId="urn:microsoft.com/office/officeart/2018/2/layout/IconLabelList"/>
    <dgm:cxn modelId="{8528F3DF-1CBD-447A-912F-3148B0C2CF01}" type="presParOf" srcId="{4ECA411A-C1ED-4421-B743-282DC9840E1B}" destId="{9C10B720-3DFF-4DEE-AB7F-07C5A2478CAB}" srcOrd="1" destOrd="0" presId="urn:microsoft.com/office/officeart/2018/2/layout/IconLabelList"/>
    <dgm:cxn modelId="{976830A4-9A3F-48C5-98BE-EC9AF1D6CD83}" type="presParOf" srcId="{4ECA411A-C1ED-4421-B743-282DC9840E1B}" destId="{E9D1E0D1-F0A3-439C-A626-F3B9D8417EEB}" srcOrd="2" destOrd="0" presId="urn:microsoft.com/office/officeart/2018/2/layout/IconLabelList"/>
    <dgm:cxn modelId="{0D5D6DEF-4641-4C8E-856E-8B94D8BF9F27}" type="presParOf" srcId="{32AF4C91-E1D5-4D2A-8DE7-A97C56E934BD}" destId="{180D1B77-0607-4C66-8C97-5BFEB15D3A66}" srcOrd="9" destOrd="0" presId="urn:microsoft.com/office/officeart/2018/2/layout/IconLabelList"/>
    <dgm:cxn modelId="{84840839-7FCD-4F58-8671-5F3C0027C627}" type="presParOf" srcId="{32AF4C91-E1D5-4D2A-8DE7-A97C56E934BD}" destId="{19CAE3AE-0072-4D76-A3D5-905C8D6EC6F0}" srcOrd="10" destOrd="0" presId="urn:microsoft.com/office/officeart/2018/2/layout/IconLabelList"/>
    <dgm:cxn modelId="{4C419904-470C-4CDD-BC66-178C873547E6}" type="presParOf" srcId="{19CAE3AE-0072-4D76-A3D5-905C8D6EC6F0}" destId="{116E0722-F9C9-482A-BC8A-18A9CE6C7E57}" srcOrd="0" destOrd="0" presId="urn:microsoft.com/office/officeart/2018/2/layout/IconLabelList"/>
    <dgm:cxn modelId="{777D3E49-03BA-47DC-A351-0B6127C32BD1}" type="presParOf" srcId="{19CAE3AE-0072-4D76-A3D5-905C8D6EC6F0}" destId="{B60C957B-858C-4C1F-99BB-1B0348EDA8F4}" srcOrd="1" destOrd="0" presId="urn:microsoft.com/office/officeart/2018/2/layout/IconLabelList"/>
    <dgm:cxn modelId="{B17DD669-4DEE-45F3-B54E-2FE89AFE4E2A}" type="presParOf" srcId="{19CAE3AE-0072-4D76-A3D5-905C8D6EC6F0}" destId="{8789F03D-1A11-4DE3-8489-7AD89801EB51}"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4F8A724-1A36-4852-A851-0A6CB1BA0D54}" type="doc">
      <dgm:prSet loTypeId="urn:microsoft.com/office/officeart/2005/8/layout/hList1" loCatId="list" qsTypeId="urn:microsoft.com/office/officeart/2005/8/quickstyle/simple1" qsCatId="simple" csTypeId="urn:microsoft.com/office/officeart/2005/8/colors/accent1_2" csCatId="accent1"/>
      <dgm:spPr/>
      <dgm:t>
        <a:bodyPr/>
        <a:lstStyle/>
        <a:p>
          <a:endParaRPr lang="en-GB"/>
        </a:p>
      </dgm:t>
    </dgm:pt>
    <dgm:pt modelId="{25460B3E-A209-4139-8C5B-F40B7729D187}">
      <dgm:prSet/>
      <dgm:spPr/>
      <dgm:t>
        <a:bodyPr/>
        <a:lstStyle/>
        <a:p>
          <a:r>
            <a:rPr lang="en-GB" dirty="0"/>
            <a:t>Patients use a range of routes, which influence workload and demand:</a:t>
          </a:r>
        </a:p>
      </dgm:t>
    </dgm:pt>
    <dgm:pt modelId="{8864A95B-9E0B-416E-AD4F-3581BE36ED59}" type="parTrans" cxnId="{40D3D85F-0EA7-4DF4-A800-8BCC0A81C7CE}">
      <dgm:prSet/>
      <dgm:spPr/>
      <dgm:t>
        <a:bodyPr/>
        <a:lstStyle/>
        <a:p>
          <a:endParaRPr lang="en-GB"/>
        </a:p>
      </dgm:t>
    </dgm:pt>
    <dgm:pt modelId="{A6F4AF40-C1B5-4894-8661-474918643A87}" type="sibTrans" cxnId="{40D3D85F-0EA7-4DF4-A800-8BCC0A81C7CE}">
      <dgm:prSet/>
      <dgm:spPr/>
      <dgm:t>
        <a:bodyPr/>
        <a:lstStyle/>
        <a:p>
          <a:endParaRPr lang="en-GB"/>
        </a:p>
      </dgm:t>
    </dgm:pt>
    <dgm:pt modelId="{726E6DE2-42A0-4551-AF9F-36B4F3387419}">
      <dgm:prSet/>
      <dgm:spPr/>
      <dgm:t>
        <a:bodyPr/>
        <a:lstStyle/>
        <a:p>
          <a:r>
            <a:rPr lang="en-GB" dirty="0"/>
            <a:t>GP practice (phone, online, in person)</a:t>
          </a:r>
        </a:p>
      </dgm:t>
    </dgm:pt>
    <dgm:pt modelId="{D74C1197-D45C-44FC-8040-14142284CC75}" type="parTrans" cxnId="{F4689E79-6AFB-4253-922B-79C6CE50C856}">
      <dgm:prSet/>
      <dgm:spPr/>
      <dgm:t>
        <a:bodyPr/>
        <a:lstStyle/>
        <a:p>
          <a:endParaRPr lang="en-GB"/>
        </a:p>
      </dgm:t>
    </dgm:pt>
    <dgm:pt modelId="{B64D1BA6-873F-40DA-BDD4-CAC858FA419E}" type="sibTrans" cxnId="{F4689E79-6AFB-4253-922B-79C6CE50C856}">
      <dgm:prSet/>
      <dgm:spPr/>
      <dgm:t>
        <a:bodyPr/>
        <a:lstStyle/>
        <a:p>
          <a:endParaRPr lang="en-GB"/>
        </a:p>
      </dgm:t>
    </dgm:pt>
    <dgm:pt modelId="{1AF69798-B927-465E-BB09-A04A54F46713}">
      <dgm:prSet/>
      <dgm:spPr/>
      <dgm:t>
        <a:bodyPr/>
        <a:lstStyle/>
        <a:p>
          <a:r>
            <a:rPr lang="en-GB" dirty="0"/>
            <a:t>NHS App and digital consultation tools</a:t>
          </a:r>
        </a:p>
      </dgm:t>
    </dgm:pt>
    <dgm:pt modelId="{4E362645-8346-4779-B58C-67704C63B9DB}" type="parTrans" cxnId="{D124F82B-3027-402D-8418-A0410F303EFC}">
      <dgm:prSet/>
      <dgm:spPr/>
      <dgm:t>
        <a:bodyPr/>
        <a:lstStyle/>
        <a:p>
          <a:endParaRPr lang="en-GB"/>
        </a:p>
      </dgm:t>
    </dgm:pt>
    <dgm:pt modelId="{C7E526D9-F99A-4E14-953F-40BA5DEF5A75}" type="sibTrans" cxnId="{D124F82B-3027-402D-8418-A0410F303EFC}">
      <dgm:prSet/>
      <dgm:spPr/>
      <dgm:t>
        <a:bodyPr/>
        <a:lstStyle/>
        <a:p>
          <a:endParaRPr lang="en-GB"/>
        </a:p>
      </dgm:t>
    </dgm:pt>
    <dgm:pt modelId="{D7ADD1F9-CDAF-434E-9D5F-FDED39DF682F}">
      <dgm:prSet/>
      <dgm:spPr/>
      <dgm:t>
        <a:bodyPr/>
        <a:lstStyle/>
        <a:p>
          <a:r>
            <a:rPr lang="en-GB" dirty="0"/>
            <a:t>Community Pharmacy (minor illness, Pharmacy First)</a:t>
          </a:r>
        </a:p>
      </dgm:t>
    </dgm:pt>
    <dgm:pt modelId="{9E628585-4535-4F67-B908-8EE9E0F07537}" type="parTrans" cxnId="{612ECA6C-1274-4212-8BDF-EE956AD53968}">
      <dgm:prSet/>
      <dgm:spPr/>
      <dgm:t>
        <a:bodyPr/>
        <a:lstStyle/>
        <a:p>
          <a:endParaRPr lang="en-GB"/>
        </a:p>
      </dgm:t>
    </dgm:pt>
    <dgm:pt modelId="{A69A5B7F-E5F0-48F3-B023-649A61DA5E60}" type="sibTrans" cxnId="{612ECA6C-1274-4212-8BDF-EE956AD53968}">
      <dgm:prSet/>
      <dgm:spPr/>
      <dgm:t>
        <a:bodyPr/>
        <a:lstStyle/>
        <a:p>
          <a:endParaRPr lang="en-GB"/>
        </a:p>
      </dgm:t>
    </dgm:pt>
    <dgm:pt modelId="{91856F59-5266-4BA7-927C-692E7696185A}">
      <dgm:prSet/>
      <dgm:spPr/>
      <dgm:t>
        <a:bodyPr/>
        <a:lstStyle/>
        <a:p>
          <a:r>
            <a:rPr lang="en-GB" dirty="0"/>
            <a:t>NHS 111 and urgent care services</a:t>
          </a:r>
        </a:p>
      </dgm:t>
    </dgm:pt>
    <dgm:pt modelId="{5BA6BF0C-EDE4-4E45-A368-1527E4609B61}" type="parTrans" cxnId="{533EEB75-B01C-49FE-B6DC-84EA283C531D}">
      <dgm:prSet/>
      <dgm:spPr/>
      <dgm:t>
        <a:bodyPr/>
        <a:lstStyle/>
        <a:p>
          <a:endParaRPr lang="en-GB"/>
        </a:p>
      </dgm:t>
    </dgm:pt>
    <dgm:pt modelId="{686C63F8-3308-45FB-8989-3A1892051807}" type="sibTrans" cxnId="{533EEB75-B01C-49FE-B6DC-84EA283C531D}">
      <dgm:prSet/>
      <dgm:spPr/>
      <dgm:t>
        <a:bodyPr/>
        <a:lstStyle/>
        <a:p>
          <a:endParaRPr lang="en-GB"/>
        </a:p>
      </dgm:t>
    </dgm:pt>
    <dgm:pt modelId="{D411B04F-8BF4-48B6-BFAA-1BBBACA2FFE2}" type="pres">
      <dgm:prSet presAssocID="{C4F8A724-1A36-4852-A851-0A6CB1BA0D54}" presName="Name0" presStyleCnt="0">
        <dgm:presLayoutVars>
          <dgm:dir/>
          <dgm:animLvl val="lvl"/>
          <dgm:resizeHandles val="exact"/>
        </dgm:presLayoutVars>
      </dgm:prSet>
      <dgm:spPr/>
    </dgm:pt>
    <dgm:pt modelId="{5007776B-D561-4C1C-875A-2D793CF2CD4A}" type="pres">
      <dgm:prSet presAssocID="{25460B3E-A209-4139-8C5B-F40B7729D187}" presName="composite" presStyleCnt="0"/>
      <dgm:spPr/>
    </dgm:pt>
    <dgm:pt modelId="{F5D02BA4-5FAA-4845-915A-C6FED52E9A14}" type="pres">
      <dgm:prSet presAssocID="{25460B3E-A209-4139-8C5B-F40B7729D187}" presName="parTx" presStyleLbl="alignNode1" presStyleIdx="0" presStyleCnt="1" custLinFactNeighborX="2264" custLinFactNeighborY="497">
        <dgm:presLayoutVars>
          <dgm:chMax val="0"/>
          <dgm:chPref val="0"/>
          <dgm:bulletEnabled val="1"/>
        </dgm:presLayoutVars>
      </dgm:prSet>
      <dgm:spPr/>
    </dgm:pt>
    <dgm:pt modelId="{6C473926-0030-418F-9772-04E62A081D84}" type="pres">
      <dgm:prSet presAssocID="{25460B3E-A209-4139-8C5B-F40B7729D187}" presName="desTx" presStyleLbl="alignAccFollowNode1" presStyleIdx="0" presStyleCnt="1">
        <dgm:presLayoutVars>
          <dgm:bulletEnabled val="1"/>
        </dgm:presLayoutVars>
      </dgm:prSet>
      <dgm:spPr/>
    </dgm:pt>
  </dgm:ptLst>
  <dgm:cxnLst>
    <dgm:cxn modelId="{2DE18A16-67C3-4513-ACB0-BACAB7E073F6}" type="presOf" srcId="{726E6DE2-42A0-4551-AF9F-36B4F3387419}" destId="{6C473926-0030-418F-9772-04E62A081D84}" srcOrd="0" destOrd="0" presId="urn:microsoft.com/office/officeart/2005/8/layout/hList1"/>
    <dgm:cxn modelId="{D124F82B-3027-402D-8418-A0410F303EFC}" srcId="{25460B3E-A209-4139-8C5B-F40B7729D187}" destId="{1AF69798-B927-465E-BB09-A04A54F46713}" srcOrd="1" destOrd="0" parTransId="{4E362645-8346-4779-B58C-67704C63B9DB}" sibTransId="{C7E526D9-F99A-4E14-953F-40BA5DEF5A75}"/>
    <dgm:cxn modelId="{40D3D85F-0EA7-4DF4-A800-8BCC0A81C7CE}" srcId="{C4F8A724-1A36-4852-A851-0A6CB1BA0D54}" destId="{25460B3E-A209-4139-8C5B-F40B7729D187}" srcOrd="0" destOrd="0" parTransId="{8864A95B-9E0B-416E-AD4F-3581BE36ED59}" sibTransId="{A6F4AF40-C1B5-4894-8661-474918643A87}"/>
    <dgm:cxn modelId="{612ECA6C-1274-4212-8BDF-EE956AD53968}" srcId="{25460B3E-A209-4139-8C5B-F40B7729D187}" destId="{D7ADD1F9-CDAF-434E-9D5F-FDED39DF682F}" srcOrd="2" destOrd="0" parTransId="{9E628585-4535-4F67-B908-8EE9E0F07537}" sibTransId="{A69A5B7F-E5F0-48F3-B023-649A61DA5E60}"/>
    <dgm:cxn modelId="{5A189C51-AAF5-4EC8-AD1A-28B8B4599D59}" type="presOf" srcId="{25460B3E-A209-4139-8C5B-F40B7729D187}" destId="{F5D02BA4-5FAA-4845-915A-C6FED52E9A14}" srcOrd="0" destOrd="0" presId="urn:microsoft.com/office/officeart/2005/8/layout/hList1"/>
    <dgm:cxn modelId="{FFB74F55-DC68-4A76-B91F-9764C46EFCB0}" type="presOf" srcId="{D7ADD1F9-CDAF-434E-9D5F-FDED39DF682F}" destId="{6C473926-0030-418F-9772-04E62A081D84}" srcOrd="0" destOrd="2" presId="urn:microsoft.com/office/officeart/2005/8/layout/hList1"/>
    <dgm:cxn modelId="{533EEB75-B01C-49FE-B6DC-84EA283C531D}" srcId="{25460B3E-A209-4139-8C5B-F40B7729D187}" destId="{91856F59-5266-4BA7-927C-692E7696185A}" srcOrd="3" destOrd="0" parTransId="{5BA6BF0C-EDE4-4E45-A368-1527E4609B61}" sibTransId="{686C63F8-3308-45FB-8989-3A1892051807}"/>
    <dgm:cxn modelId="{F4689E79-6AFB-4253-922B-79C6CE50C856}" srcId="{25460B3E-A209-4139-8C5B-F40B7729D187}" destId="{726E6DE2-42A0-4551-AF9F-36B4F3387419}" srcOrd="0" destOrd="0" parTransId="{D74C1197-D45C-44FC-8040-14142284CC75}" sibTransId="{B64D1BA6-873F-40DA-BDD4-CAC858FA419E}"/>
    <dgm:cxn modelId="{0A55248A-56DC-47C9-BC81-0609439D7330}" type="presOf" srcId="{C4F8A724-1A36-4852-A851-0A6CB1BA0D54}" destId="{D411B04F-8BF4-48B6-BFAA-1BBBACA2FFE2}" srcOrd="0" destOrd="0" presId="urn:microsoft.com/office/officeart/2005/8/layout/hList1"/>
    <dgm:cxn modelId="{26FA68B8-19CF-4FE1-B938-ACFF6AA2D1C8}" type="presOf" srcId="{1AF69798-B927-465E-BB09-A04A54F46713}" destId="{6C473926-0030-418F-9772-04E62A081D84}" srcOrd="0" destOrd="1" presId="urn:microsoft.com/office/officeart/2005/8/layout/hList1"/>
    <dgm:cxn modelId="{74B37FE1-0107-414A-9F6B-CC92770AEECC}" type="presOf" srcId="{91856F59-5266-4BA7-927C-692E7696185A}" destId="{6C473926-0030-418F-9772-04E62A081D84}" srcOrd="0" destOrd="3" presId="urn:microsoft.com/office/officeart/2005/8/layout/hList1"/>
    <dgm:cxn modelId="{45517BD1-331A-45DB-B8C0-B9829FDCB2DC}" type="presParOf" srcId="{D411B04F-8BF4-48B6-BFAA-1BBBACA2FFE2}" destId="{5007776B-D561-4C1C-875A-2D793CF2CD4A}" srcOrd="0" destOrd="0" presId="urn:microsoft.com/office/officeart/2005/8/layout/hList1"/>
    <dgm:cxn modelId="{F94ED45C-6FF9-4127-938F-3FF987A40F65}" type="presParOf" srcId="{5007776B-D561-4C1C-875A-2D793CF2CD4A}" destId="{F5D02BA4-5FAA-4845-915A-C6FED52E9A14}" srcOrd="0" destOrd="0" presId="urn:microsoft.com/office/officeart/2005/8/layout/hList1"/>
    <dgm:cxn modelId="{1C6FA7F4-9CA2-441E-860D-0D7162B3E844}" type="presParOf" srcId="{5007776B-D561-4C1C-875A-2D793CF2CD4A}" destId="{6C473926-0030-418F-9772-04E62A081D84}"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C78F43A-C814-4063-8DF2-9435C6223C8E}" type="doc">
      <dgm:prSet loTypeId="urn:microsoft.com/office/officeart/2005/8/layout/hList1" loCatId="list" qsTypeId="urn:microsoft.com/office/officeart/2005/8/quickstyle/simple1" qsCatId="simple" csTypeId="urn:microsoft.com/office/officeart/2005/8/colors/accent1_2" csCatId="accent1"/>
      <dgm:spPr/>
      <dgm:t>
        <a:bodyPr/>
        <a:lstStyle/>
        <a:p>
          <a:endParaRPr lang="en-GB"/>
        </a:p>
      </dgm:t>
    </dgm:pt>
    <dgm:pt modelId="{A6EE5BEF-53DD-4617-9B24-869040767F3D}">
      <dgm:prSet/>
      <dgm:spPr/>
      <dgm:t>
        <a:bodyPr/>
        <a:lstStyle/>
        <a:p>
          <a:r>
            <a:rPr lang="en-GB"/>
            <a:t>Patients may arrive through different routes with different expectations</a:t>
          </a:r>
        </a:p>
      </dgm:t>
    </dgm:pt>
    <dgm:pt modelId="{0658396E-AD8F-4953-B218-D3E5CCB33B2E}" type="parTrans" cxnId="{DA710812-DA31-46B0-B441-C07E7B201711}">
      <dgm:prSet/>
      <dgm:spPr/>
      <dgm:t>
        <a:bodyPr/>
        <a:lstStyle/>
        <a:p>
          <a:endParaRPr lang="en-GB"/>
        </a:p>
      </dgm:t>
    </dgm:pt>
    <dgm:pt modelId="{3E117ED3-134D-472A-A5DB-35695B4B33B6}" type="sibTrans" cxnId="{DA710812-DA31-46B0-B441-C07E7B201711}">
      <dgm:prSet/>
      <dgm:spPr/>
      <dgm:t>
        <a:bodyPr/>
        <a:lstStyle/>
        <a:p>
          <a:endParaRPr lang="en-GB"/>
        </a:p>
      </dgm:t>
    </dgm:pt>
    <dgm:pt modelId="{DEBFA8BD-BE3A-4F7C-91E6-F77C1B2EC44B}">
      <dgm:prSet/>
      <dgm:spPr/>
      <dgm:t>
        <a:bodyPr/>
        <a:lstStyle/>
        <a:p>
          <a:r>
            <a:rPr lang="en-GB" dirty="0"/>
            <a:t>Not all patients need to see a GP</a:t>
          </a:r>
        </a:p>
      </dgm:t>
    </dgm:pt>
    <dgm:pt modelId="{4B3670AA-C7D3-4E94-8EDD-B1C79DFE3F1E}" type="parTrans" cxnId="{5ED26566-E7F9-4FC0-946B-8471E73E846C}">
      <dgm:prSet/>
      <dgm:spPr/>
      <dgm:t>
        <a:bodyPr/>
        <a:lstStyle/>
        <a:p>
          <a:endParaRPr lang="en-GB"/>
        </a:p>
      </dgm:t>
    </dgm:pt>
    <dgm:pt modelId="{FE44DF43-AA69-43F0-A6D9-2CA220DB1123}" type="sibTrans" cxnId="{5ED26566-E7F9-4FC0-946B-8471E73E846C}">
      <dgm:prSet/>
      <dgm:spPr/>
      <dgm:t>
        <a:bodyPr/>
        <a:lstStyle/>
        <a:p>
          <a:endParaRPr lang="en-GB"/>
        </a:p>
      </dgm:t>
    </dgm:pt>
    <dgm:pt modelId="{94E46ACD-122B-4D5D-9FC2-1C6C5A744FE2}">
      <dgm:prSet/>
      <dgm:spPr/>
      <dgm:t>
        <a:bodyPr/>
        <a:lstStyle/>
        <a:p>
          <a:r>
            <a:rPr lang="en-GB"/>
            <a:t>You may need to signpost or redirect appropriately</a:t>
          </a:r>
        </a:p>
      </dgm:t>
    </dgm:pt>
    <dgm:pt modelId="{7AC296D1-8C5A-43A3-9912-1B0F902C15DA}" type="parTrans" cxnId="{D10443AC-7DF4-4487-8857-E2B5D56E063E}">
      <dgm:prSet/>
      <dgm:spPr/>
      <dgm:t>
        <a:bodyPr/>
        <a:lstStyle/>
        <a:p>
          <a:endParaRPr lang="en-GB"/>
        </a:p>
      </dgm:t>
    </dgm:pt>
    <dgm:pt modelId="{8D1C4099-8BA8-4062-9ADD-EB4230106349}" type="sibTrans" cxnId="{D10443AC-7DF4-4487-8857-E2B5D56E063E}">
      <dgm:prSet/>
      <dgm:spPr/>
      <dgm:t>
        <a:bodyPr/>
        <a:lstStyle/>
        <a:p>
          <a:endParaRPr lang="en-GB"/>
        </a:p>
      </dgm:t>
    </dgm:pt>
    <dgm:pt modelId="{8D498FF2-DC39-4C8E-9E54-4A740D001DA2}">
      <dgm:prSet/>
      <dgm:spPr/>
      <dgm:t>
        <a:bodyPr/>
        <a:lstStyle/>
        <a:p>
          <a:r>
            <a:rPr lang="en-GB"/>
            <a:t>Demand is managed through triage and prioritisation</a:t>
          </a:r>
        </a:p>
      </dgm:t>
    </dgm:pt>
    <dgm:pt modelId="{46A1C912-BA0D-440C-B3D8-D2D898B0FE2C}" type="parTrans" cxnId="{475AEBD3-DE1B-4E26-911C-C1857CDF9ED3}">
      <dgm:prSet/>
      <dgm:spPr/>
      <dgm:t>
        <a:bodyPr/>
        <a:lstStyle/>
        <a:p>
          <a:endParaRPr lang="en-GB"/>
        </a:p>
      </dgm:t>
    </dgm:pt>
    <dgm:pt modelId="{228E1E95-21DD-443E-8269-5B42D5FF1A07}" type="sibTrans" cxnId="{475AEBD3-DE1B-4E26-911C-C1857CDF9ED3}">
      <dgm:prSet/>
      <dgm:spPr/>
      <dgm:t>
        <a:bodyPr/>
        <a:lstStyle/>
        <a:p>
          <a:endParaRPr lang="en-GB"/>
        </a:p>
      </dgm:t>
    </dgm:pt>
    <dgm:pt modelId="{C38AEDDE-8BD9-44E7-86D0-3FC82DC60E19}" type="pres">
      <dgm:prSet presAssocID="{AC78F43A-C814-4063-8DF2-9435C6223C8E}" presName="Name0" presStyleCnt="0">
        <dgm:presLayoutVars>
          <dgm:dir/>
          <dgm:animLvl val="lvl"/>
          <dgm:resizeHandles val="exact"/>
        </dgm:presLayoutVars>
      </dgm:prSet>
      <dgm:spPr/>
    </dgm:pt>
    <dgm:pt modelId="{9E2E5008-6B43-4D06-B7CE-903177885B6B}" type="pres">
      <dgm:prSet presAssocID="{A6EE5BEF-53DD-4617-9B24-869040767F3D}" presName="composite" presStyleCnt="0"/>
      <dgm:spPr/>
    </dgm:pt>
    <dgm:pt modelId="{A4CF23F7-B3D6-4D3F-BFFD-62711C53D555}" type="pres">
      <dgm:prSet presAssocID="{A6EE5BEF-53DD-4617-9B24-869040767F3D}" presName="parTx" presStyleLbl="alignNode1" presStyleIdx="0" presStyleCnt="1" custLinFactNeighborX="16707" custLinFactNeighborY="3218">
        <dgm:presLayoutVars>
          <dgm:chMax val="0"/>
          <dgm:chPref val="0"/>
          <dgm:bulletEnabled val="1"/>
        </dgm:presLayoutVars>
      </dgm:prSet>
      <dgm:spPr/>
    </dgm:pt>
    <dgm:pt modelId="{473C7752-1636-415C-9695-7393956BB883}" type="pres">
      <dgm:prSet presAssocID="{A6EE5BEF-53DD-4617-9B24-869040767F3D}" presName="desTx" presStyleLbl="alignAccFollowNode1" presStyleIdx="0" presStyleCnt="1" custLinFactNeighborX="17502" custLinFactNeighborY="5682">
        <dgm:presLayoutVars>
          <dgm:bulletEnabled val="1"/>
        </dgm:presLayoutVars>
      </dgm:prSet>
      <dgm:spPr/>
    </dgm:pt>
  </dgm:ptLst>
  <dgm:cxnLst>
    <dgm:cxn modelId="{DA710812-DA31-46B0-B441-C07E7B201711}" srcId="{AC78F43A-C814-4063-8DF2-9435C6223C8E}" destId="{A6EE5BEF-53DD-4617-9B24-869040767F3D}" srcOrd="0" destOrd="0" parTransId="{0658396E-AD8F-4953-B218-D3E5CCB33B2E}" sibTransId="{3E117ED3-134D-472A-A5DB-35695B4B33B6}"/>
    <dgm:cxn modelId="{A0813729-FBE7-4C41-A893-2FE80F415C13}" type="presOf" srcId="{94E46ACD-122B-4D5D-9FC2-1C6C5A744FE2}" destId="{473C7752-1636-415C-9695-7393956BB883}" srcOrd="0" destOrd="1" presId="urn:microsoft.com/office/officeart/2005/8/layout/hList1"/>
    <dgm:cxn modelId="{5ED26566-E7F9-4FC0-946B-8471E73E846C}" srcId="{A6EE5BEF-53DD-4617-9B24-869040767F3D}" destId="{DEBFA8BD-BE3A-4F7C-91E6-F77C1B2EC44B}" srcOrd="0" destOrd="0" parTransId="{4B3670AA-C7D3-4E94-8EDD-B1C79DFE3F1E}" sibTransId="{FE44DF43-AA69-43F0-A6D9-2CA220DB1123}"/>
    <dgm:cxn modelId="{EC649170-E584-4A96-B763-A15B90B04188}" type="presOf" srcId="{8D498FF2-DC39-4C8E-9E54-4A740D001DA2}" destId="{473C7752-1636-415C-9695-7393956BB883}" srcOrd="0" destOrd="2" presId="urn:microsoft.com/office/officeart/2005/8/layout/hList1"/>
    <dgm:cxn modelId="{8B67E37E-B0F0-48CE-A027-C014A77A866B}" type="presOf" srcId="{A6EE5BEF-53DD-4617-9B24-869040767F3D}" destId="{A4CF23F7-B3D6-4D3F-BFFD-62711C53D555}" srcOrd="0" destOrd="0" presId="urn:microsoft.com/office/officeart/2005/8/layout/hList1"/>
    <dgm:cxn modelId="{F8F169AB-1EAE-41E9-AFB9-F9F95E5BF1BD}" type="presOf" srcId="{DEBFA8BD-BE3A-4F7C-91E6-F77C1B2EC44B}" destId="{473C7752-1636-415C-9695-7393956BB883}" srcOrd="0" destOrd="0" presId="urn:microsoft.com/office/officeart/2005/8/layout/hList1"/>
    <dgm:cxn modelId="{D10443AC-7DF4-4487-8857-E2B5D56E063E}" srcId="{A6EE5BEF-53DD-4617-9B24-869040767F3D}" destId="{94E46ACD-122B-4D5D-9FC2-1C6C5A744FE2}" srcOrd="1" destOrd="0" parTransId="{7AC296D1-8C5A-43A3-9912-1B0F902C15DA}" sibTransId="{8D1C4099-8BA8-4062-9ADD-EB4230106349}"/>
    <dgm:cxn modelId="{340D6BB0-DA97-467D-B1F5-DB3214C1024C}" type="presOf" srcId="{AC78F43A-C814-4063-8DF2-9435C6223C8E}" destId="{C38AEDDE-8BD9-44E7-86D0-3FC82DC60E19}" srcOrd="0" destOrd="0" presId="urn:microsoft.com/office/officeart/2005/8/layout/hList1"/>
    <dgm:cxn modelId="{475AEBD3-DE1B-4E26-911C-C1857CDF9ED3}" srcId="{A6EE5BEF-53DD-4617-9B24-869040767F3D}" destId="{8D498FF2-DC39-4C8E-9E54-4A740D001DA2}" srcOrd="2" destOrd="0" parTransId="{46A1C912-BA0D-440C-B3D8-D2D898B0FE2C}" sibTransId="{228E1E95-21DD-443E-8269-5B42D5FF1A07}"/>
    <dgm:cxn modelId="{4D61815F-10A7-468D-B775-80C54E488E35}" type="presParOf" srcId="{C38AEDDE-8BD9-44E7-86D0-3FC82DC60E19}" destId="{9E2E5008-6B43-4D06-B7CE-903177885B6B}" srcOrd="0" destOrd="0" presId="urn:microsoft.com/office/officeart/2005/8/layout/hList1"/>
    <dgm:cxn modelId="{7B5FA185-FF1C-4435-A150-043B070DEFD1}" type="presParOf" srcId="{9E2E5008-6B43-4D06-B7CE-903177885B6B}" destId="{A4CF23F7-B3D6-4D3F-BFFD-62711C53D555}" srcOrd="0" destOrd="0" presId="urn:microsoft.com/office/officeart/2005/8/layout/hList1"/>
    <dgm:cxn modelId="{6D81B13C-6763-438C-9828-E9C859018044}" type="presParOf" srcId="{9E2E5008-6B43-4D06-B7CE-903177885B6B}" destId="{473C7752-1636-415C-9695-7393956BB883}"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0F1A91A-92A8-4D63-B800-49E8282E089A}" type="doc">
      <dgm:prSet loTypeId="urn:microsoft.com/office/officeart/2005/8/layout/vProcess5" loCatId="process" qsTypeId="urn:microsoft.com/office/officeart/2005/8/quickstyle/3d4" qsCatId="3D" csTypeId="urn:microsoft.com/office/officeart/2005/8/colors/accent1_2" csCatId="accent1" phldr="1"/>
      <dgm:spPr/>
      <dgm:t>
        <a:bodyPr/>
        <a:lstStyle/>
        <a:p>
          <a:endParaRPr lang="en-GB"/>
        </a:p>
      </dgm:t>
    </dgm:pt>
    <dgm:pt modelId="{FD3D0069-BACE-4F73-A175-B34BB284B860}">
      <dgm:prSet/>
      <dgm:spPr/>
      <dgm:t>
        <a:bodyPr/>
        <a:lstStyle/>
        <a:p>
          <a:pPr algn="ctr"/>
          <a:r>
            <a:rPr lang="en-GB" dirty="0"/>
            <a:t>Growing patient need and complexity</a:t>
          </a:r>
        </a:p>
      </dgm:t>
    </dgm:pt>
    <dgm:pt modelId="{791923E2-D870-492D-B0C9-7B8EE6C24DDF}" type="parTrans" cxnId="{3BB4EDD6-B318-4488-893B-6FE71A89D737}">
      <dgm:prSet/>
      <dgm:spPr/>
      <dgm:t>
        <a:bodyPr/>
        <a:lstStyle/>
        <a:p>
          <a:endParaRPr lang="en-GB"/>
        </a:p>
      </dgm:t>
    </dgm:pt>
    <dgm:pt modelId="{DA091B11-EDCB-47D1-9DD6-C7FED3657585}" type="sibTrans" cxnId="{3BB4EDD6-B318-4488-893B-6FE71A89D737}">
      <dgm:prSet/>
      <dgm:spPr/>
      <dgm:t>
        <a:bodyPr/>
        <a:lstStyle/>
        <a:p>
          <a:endParaRPr lang="en-GB"/>
        </a:p>
      </dgm:t>
    </dgm:pt>
    <dgm:pt modelId="{B30BF3AF-3718-4D54-967C-847414529726}">
      <dgm:prSet/>
      <dgm:spPr/>
      <dgm:t>
        <a:bodyPr/>
        <a:lstStyle/>
        <a:p>
          <a:pPr algn="ctr"/>
          <a:r>
            <a:rPr lang="en-GB" dirty="0"/>
            <a:t>Workforce diversification </a:t>
          </a:r>
        </a:p>
        <a:p>
          <a:pPr algn="ctr"/>
          <a:r>
            <a:rPr lang="en-GB" dirty="0"/>
            <a:t>(multidisciplinary teams)</a:t>
          </a:r>
        </a:p>
      </dgm:t>
    </dgm:pt>
    <dgm:pt modelId="{DF636042-28A1-4753-8CFA-D5C72E38A696}" type="parTrans" cxnId="{DA41CADE-B557-44FA-AD0E-C0978A99725F}">
      <dgm:prSet/>
      <dgm:spPr/>
      <dgm:t>
        <a:bodyPr/>
        <a:lstStyle/>
        <a:p>
          <a:endParaRPr lang="en-GB"/>
        </a:p>
      </dgm:t>
    </dgm:pt>
    <dgm:pt modelId="{D3C1255B-D3C7-42CA-9C66-177BBCC43F66}" type="sibTrans" cxnId="{DA41CADE-B557-44FA-AD0E-C0978A99725F}">
      <dgm:prSet/>
      <dgm:spPr/>
      <dgm:t>
        <a:bodyPr/>
        <a:lstStyle/>
        <a:p>
          <a:endParaRPr lang="en-GB"/>
        </a:p>
      </dgm:t>
    </dgm:pt>
    <dgm:pt modelId="{7A1328BB-4209-4B7A-B2F9-28D514858A51}">
      <dgm:prSet/>
      <dgm:spPr/>
      <dgm:t>
        <a:bodyPr/>
        <a:lstStyle/>
        <a:p>
          <a:pPr algn="ctr"/>
          <a:r>
            <a:rPr lang="en-GB" dirty="0"/>
            <a:t>New models </a:t>
          </a:r>
          <a:r>
            <a:rPr lang="en-GB"/>
            <a:t>of access</a:t>
          </a:r>
          <a:endParaRPr lang="en-GB" dirty="0"/>
        </a:p>
        <a:p>
          <a:pPr algn="ctr"/>
          <a:r>
            <a:rPr lang="en-GB" dirty="0"/>
            <a:t> (triage, digital, Pharmacy First)</a:t>
          </a:r>
        </a:p>
      </dgm:t>
    </dgm:pt>
    <dgm:pt modelId="{D509D444-4189-4BE8-B94A-4DF881F3D042}" type="parTrans" cxnId="{15522952-DF78-4A6D-BCDC-DC7E20609899}">
      <dgm:prSet/>
      <dgm:spPr/>
      <dgm:t>
        <a:bodyPr/>
        <a:lstStyle/>
        <a:p>
          <a:endParaRPr lang="en-GB"/>
        </a:p>
      </dgm:t>
    </dgm:pt>
    <dgm:pt modelId="{64359EA8-0ACF-44D9-996E-B22582193486}" type="sibTrans" cxnId="{15522952-DF78-4A6D-BCDC-DC7E20609899}">
      <dgm:prSet/>
      <dgm:spPr/>
      <dgm:t>
        <a:bodyPr/>
        <a:lstStyle/>
        <a:p>
          <a:endParaRPr lang="en-GB"/>
        </a:p>
      </dgm:t>
    </dgm:pt>
    <dgm:pt modelId="{745E6753-4096-426D-8E85-B8A2D0DA3013}">
      <dgm:prSet/>
      <dgm:spPr/>
      <dgm:t>
        <a:bodyPr/>
        <a:lstStyle/>
        <a:p>
          <a:pPr algn="ctr"/>
          <a:r>
            <a:rPr lang="en-GB" dirty="0"/>
            <a:t>Greater focus on prevention and population health</a:t>
          </a:r>
        </a:p>
      </dgm:t>
    </dgm:pt>
    <dgm:pt modelId="{CA92A260-24F0-437A-91C5-3317F927827E}" type="parTrans" cxnId="{187DA672-E0F6-4B2F-8B29-7A835544A1AD}">
      <dgm:prSet/>
      <dgm:spPr/>
      <dgm:t>
        <a:bodyPr/>
        <a:lstStyle/>
        <a:p>
          <a:endParaRPr lang="en-GB"/>
        </a:p>
      </dgm:t>
    </dgm:pt>
    <dgm:pt modelId="{C20142AE-8E9B-4559-B1F8-7DBE9D776B46}" type="sibTrans" cxnId="{187DA672-E0F6-4B2F-8B29-7A835544A1AD}">
      <dgm:prSet/>
      <dgm:spPr/>
      <dgm:t>
        <a:bodyPr/>
        <a:lstStyle/>
        <a:p>
          <a:endParaRPr lang="en-GB"/>
        </a:p>
      </dgm:t>
    </dgm:pt>
    <dgm:pt modelId="{A307FFAB-2784-4590-955D-E22BF0BA4413}" type="pres">
      <dgm:prSet presAssocID="{80F1A91A-92A8-4D63-B800-49E8282E089A}" presName="outerComposite" presStyleCnt="0">
        <dgm:presLayoutVars>
          <dgm:chMax val="5"/>
          <dgm:dir/>
          <dgm:resizeHandles val="exact"/>
        </dgm:presLayoutVars>
      </dgm:prSet>
      <dgm:spPr/>
    </dgm:pt>
    <dgm:pt modelId="{D32E6102-475D-466F-8E4F-A4F524679A17}" type="pres">
      <dgm:prSet presAssocID="{80F1A91A-92A8-4D63-B800-49E8282E089A}" presName="dummyMaxCanvas" presStyleCnt="0">
        <dgm:presLayoutVars/>
      </dgm:prSet>
      <dgm:spPr/>
    </dgm:pt>
    <dgm:pt modelId="{85788A3A-FCA1-4FBC-9F7C-F7D388771E0B}" type="pres">
      <dgm:prSet presAssocID="{80F1A91A-92A8-4D63-B800-49E8282E089A}" presName="FourNodes_1" presStyleLbl="node1" presStyleIdx="0" presStyleCnt="4">
        <dgm:presLayoutVars>
          <dgm:bulletEnabled val="1"/>
        </dgm:presLayoutVars>
      </dgm:prSet>
      <dgm:spPr/>
    </dgm:pt>
    <dgm:pt modelId="{E9C037D3-8039-4B58-8BFA-7DD3F065A17E}" type="pres">
      <dgm:prSet presAssocID="{80F1A91A-92A8-4D63-B800-49E8282E089A}" presName="FourNodes_2" presStyleLbl="node1" presStyleIdx="1" presStyleCnt="4">
        <dgm:presLayoutVars>
          <dgm:bulletEnabled val="1"/>
        </dgm:presLayoutVars>
      </dgm:prSet>
      <dgm:spPr/>
    </dgm:pt>
    <dgm:pt modelId="{41D4EA7C-A3A4-4858-B7A9-2BB38DC70667}" type="pres">
      <dgm:prSet presAssocID="{80F1A91A-92A8-4D63-B800-49E8282E089A}" presName="FourNodes_3" presStyleLbl="node1" presStyleIdx="2" presStyleCnt="4">
        <dgm:presLayoutVars>
          <dgm:bulletEnabled val="1"/>
        </dgm:presLayoutVars>
      </dgm:prSet>
      <dgm:spPr/>
    </dgm:pt>
    <dgm:pt modelId="{19E67231-DD70-4618-ACB0-A9694F85052C}" type="pres">
      <dgm:prSet presAssocID="{80F1A91A-92A8-4D63-B800-49E8282E089A}" presName="FourNodes_4" presStyleLbl="node1" presStyleIdx="3" presStyleCnt="4">
        <dgm:presLayoutVars>
          <dgm:bulletEnabled val="1"/>
        </dgm:presLayoutVars>
      </dgm:prSet>
      <dgm:spPr/>
    </dgm:pt>
    <dgm:pt modelId="{5F087117-B5D4-47C1-9DD4-5A45A7896160}" type="pres">
      <dgm:prSet presAssocID="{80F1A91A-92A8-4D63-B800-49E8282E089A}" presName="FourConn_1-2" presStyleLbl="fgAccFollowNode1" presStyleIdx="0" presStyleCnt="3">
        <dgm:presLayoutVars>
          <dgm:bulletEnabled val="1"/>
        </dgm:presLayoutVars>
      </dgm:prSet>
      <dgm:spPr/>
    </dgm:pt>
    <dgm:pt modelId="{36D54CD6-5A59-4C1B-ABDF-65EA475E80E8}" type="pres">
      <dgm:prSet presAssocID="{80F1A91A-92A8-4D63-B800-49E8282E089A}" presName="FourConn_2-3" presStyleLbl="fgAccFollowNode1" presStyleIdx="1" presStyleCnt="3">
        <dgm:presLayoutVars>
          <dgm:bulletEnabled val="1"/>
        </dgm:presLayoutVars>
      </dgm:prSet>
      <dgm:spPr/>
    </dgm:pt>
    <dgm:pt modelId="{4EAF3F7D-F66D-4E35-9334-040CD8A95206}" type="pres">
      <dgm:prSet presAssocID="{80F1A91A-92A8-4D63-B800-49E8282E089A}" presName="FourConn_3-4" presStyleLbl="fgAccFollowNode1" presStyleIdx="2" presStyleCnt="3">
        <dgm:presLayoutVars>
          <dgm:bulletEnabled val="1"/>
        </dgm:presLayoutVars>
      </dgm:prSet>
      <dgm:spPr/>
    </dgm:pt>
    <dgm:pt modelId="{A1B8AC22-827D-4486-AE91-6598E250685C}" type="pres">
      <dgm:prSet presAssocID="{80F1A91A-92A8-4D63-B800-49E8282E089A}" presName="FourNodes_1_text" presStyleLbl="node1" presStyleIdx="3" presStyleCnt="4">
        <dgm:presLayoutVars>
          <dgm:bulletEnabled val="1"/>
        </dgm:presLayoutVars>
      </dgm:prSet>
      <dgm:spPr/>
    </dgm:pt>
    <dgm:pt modelId="{258F7B91-8851-4DD3-A487-16060575A012}" type="pres">
      <dgm:prSet presAssocID="{80F1A91A-92A8-4D63-B800-49E8282E089A}" presName="FourNodes_2_text" presStyleLbl="node1" presStyleIdx="3" presStyleCnt="4">
        <dgm:presLayoutVars>
          <dgm:bulletEnabled val="1"/>
        </dgm:presLayoutVars>
      </dgm:prSet>
      <dgm:spPr/>
    </dgm:pt>
    <dgm:pt modelId="{6124A46D-846B-4190-8B09-E572FC6FF081}" type="pres">
      <dgm:prSet presAssocID="{80F1A91A-92A8-4D63-B800-49E8282E089A}" presName="FourNodes_3_text" presStyleLbl="node1" presStyleIdx="3" presStyleCnt="4">
        <dgm:presLayoutVars>
          <dgm:bulletEnabled val="1"/>
        </dgm:presLayoutVars>
      </dgm:prSet>
      <dgm:spPr/>
    </dgm:pt>
    <dgm:pt modelId="{1F5BEBB2-A3DE-4A64-9B8D-6974DB2DF525}" type="pres">
      <dgm:prSet presAssocID="{80F1A91A-92A8-4D63-B800-49E8282E089A}" presName="FourNodes_4_text" presStyleLbl="node1" presStyleIdx="3" presStyleCnt="4">
        <dgm:presLayoutVars>
          <dgm:bulletEnabled val="1"/>
        </dgm:presLayoutVars>
      </dgm:prSet>
      <dgm:spPr/>
    </dgm:pt>
  </dgm:ptLst>
  <dgm:cxnLst>
    <dgm:cxn modelId="{3411A400-6C6E-49E9-AAD9-466F08C660E0}" type="presOf" srcId="{B30BF3AF-3718-4D54-967C-847414529726}" destId="{258F7B91-8851-4DD3-A487-16060575A012}" srcOrd="1" destOrd="0" presId="urn:microsoft.com/office/officeart/2005/8/layout/vProcess5"/>
    <dgm:cxn modelId="{AC91904A-AF4A-4E86-BD02-91A55F20A913}" type="presOf" srcId="{64359EA8-0ACF-44D9-996E-B22582193486}" destId="{4EAF3F7D-F66D-4E35-9334-040CD8A95206}" srcOrd="0" destOrd="0" presId="urn:microsoft.com/office/officeart/2005/8/layout/vProcess5"/>
    <dgm:cxn modelId="{796D776F-AAB1-4B14-B490-4B17E2B09D52}" type="presOf" srcId="{DA091B11-EDCB-47D1-9DD6-C7FED3657585}" destId="{5F087117-B5D4-47C1-9DD4-5A45A7896160}" srcOrd="0" destOrd="0" presId="urn:microsoft.com/office/officeart/2005/8/layout/vProcess5"/>
    <dgm:cxn modelId="{15522952-DF78-4A6D-BCDC-DC7E20609899}" srcId="{80F1A91A-92A8-4D63-B800-49E8282E089A}" destId="{7A1328BB-4209-4B7A-B2F9-28D514858A51}" srcOrd="2" destOrd="0" parTransId="{D509D444-4189-4BE8-B94A-4DF881F3D042}" sibTransId="{64359EA8-0ACF-44D9-996E-B22582193486}"/>
    <dgm:cxn modelId="{187DA672-E0F6-4B2F-8B29-7A835544A1AD}" srcId="{80F1A91A-92A8-4D63-B800-49E8282E089A}" destId="{745E6753-4096-426D-8E85-B8A2D0DA3013}" srcOrd="3" destOrd="0" parTransId="{CA92A260-24F0-437A-91C5-3317F927827E}" sibTransId="{C20142AE-8E9B-4559-B1F8-7DBE9D776B46}"/>
    <dgm:cxn modelId="{3E42DA56-72C4-4209-BBED-8C762A47BD17}" type="presOf" srcId="{FD3D0069-BACE-4F73-A175-B34BB284B860}" destId="{85788A3A-FCA1-4FBC-9F7C-F7D388771E0B}" srcOrd="0" destOrd="0" presId="urn:microsoft.com/office/officeart/2005/8/layout/vProcess5"/>
    <dgm:cxn modelId="{C0F0047B-AC7D-4564-B994-4F56C118C7FF}" type="presOf" srcId="{745E6753-4096-426D-8E85-B8A2D0DA3013}" destId="{1F5BEBB2-A3DE-4A64-9B8D-6974DB2DF525}" srcOrd="1" destOrd="0" presId="urn:microsoft.com/office/officeart/2005/8/layout/vProcess5"/>
    <dgm:cxn modelId="{2522B59F-814D-4364-9145-532A468DC1C4}" type="presOf" srcId="{7A1328BB-4209-4B7A-B2F9-28D514858A51}" destId="{41D4EA7C-A3A4-4858-B7A9-2BB38DC70667}" srcOrd="0" destOrd="0" presId="urn:microsoft.com/office/officeart/2005/8/layout/vProcess5"/>
    <dgm:cxn modelId="{1C3B5BA0-FD9E-462C-A484-152562C268F3}" type="presOf" srcId="{B30BF3AF-3718-4D54-967C-847414529726}" destId="{E9C037D3-8039-4B58-8BFA-7DD3F065A17E}" srcOrd="0" destOrd="0" presId="urn:microsoft.com/office/officeart/2005/8/layout/vProcess5"/>
    <dgm:cxn modelId="{0FEB9CA2-F8EC-478A-A82A-2855EA3779F7}" type="presOf" srcId="{7A1328BB-4209-4B7A-B2F9-28D514858A51}" destId="{6124A46D-846B-4190-8B09-E572FC6FF081}" srcOrd="1" destOrd="0" presId="urn:microsoft.com/office/officeart/2005/8/layout/vProcess5"/>
    <dgm:cxn modelId="{76C3DBA2-7D7E-42D4-A6B4-8E5842F5141A}" type="presOf" srcId="{FD3D0069-BACE-4F73-A175-B34BB284B860}" destId="{A1B8AC22-827D-4486-AE91-6598E250685C}" srcOrd="1" destOrd="0" presId="urn:microsoft.com/office/officeart/2005/8/layout/vProcess5"/>
    <dgm:cxn modelId="{0A256CC9-11B1-4770-967D-26D88A75203F}" type="presOf" srcId="{80F1A91A-92A8-4D63-B800-49E8282E089A}" destId="{A307FFAB-2784-4590-955D-E22BF0BA4413}" srcOrd="0" destOrd="0" presId="urn:microsoft.com/office/officeart/2005/8/layout/vProcess5"/>
    <dgm:cxn modelId="{EF6F8CD4-328D-4017-936A-0A4EAF6CE535}" type="presOf" srcId="{745E6753-4096-426D-8E85-B8A2D0DA3013}" destId="{19E67231-DD70-4618-ACB0-A9694F85052C}" srcOrd="0" destOrd="0" presId="urn:microsoft.com/office/officeart/2005/8/layout/vProcess5"/>
    <dgm:cxn modelId="{3BB4EDD6-B318-4488-893B-6FE71A89D737}" srcId="{80F1A91A-92A8-4D63-B800-49E8282E089A}" destId="{FD3D0069-BACE-4F73-A175-B34BB284B860}" srcOrd="0" destOrd="0" parTransId="{791923E2-D870-492D-B0C9-7B8EE6C24DDF}" sibTransId="{DA091B11-EDCB-47D1-9DD6-C7FED3657585}"/>
    <dgm:cxn modelId="{DA41CADE-B557-44FA-AD0E-C0978A99725F}" srcId="{80F1A91A-92A8-4D63-B800-49E8282E089A}" destId="{B30BF3AF-3718-4D54-967C-847414529726}" srcOrd="1" destOrd="0" parTransId="{DF636042-28A1-4753-8CFA-D5C72E38A696}" sibTransId="{D3C1255B-D3C7-42CA-9C66-177BBCC43F66}"/>
    <dgm:cxn modelId="{C6FDC8F9-CCD3-498F-80CB-8551BFDFAFF4}" type="presOf" srcId="{D3C1255B-D3C7-42CA-9C66-177BBCC43F66}" destId="{36D54CD6-5A59-4C1B-ABDF-65EA475E80E8}" srcOrd="0" destOrd="0" presId="urn:microsoft.com/office/officeart/2005/8/layout/vProcess5"/>
    <dgm:cxn modelId="{F1AE2B51-6F68-44F7-AF1D-A1D5D2991CD6}" type="presParOf" srcId="{A307FFAB-2784-4590-955D-E22BF0BA4413}" destId="{D32E6102-475D-466F-8E4F-A4F524679A17}" srcOrd="0" destOrd="0" presId="urn:microsoft.com/office/officeart/2005/8/layout/vProcess5"/>
    <dgm:cxn modelId="{AD5A6B22-669C-461E-9DA9-01D90BE7C8F5}" type="presParOf" srcId="{A307FFAB-2784-4590-955D-E22BF0BA4413}" destId="{85788A3A-FCA1-4FBC-9F7C-F7D388771E0B}" srcOrd="1" destOrd="0" presId="urn:microsoft.com/office/officeart/2005/8/layout/vProcess5"/>
    <dgm:cxn modelId="{253A9BA4-26A0-40C9-9FE0-B9246C24A9C9}" type="presParOf" srcId="{A307FFAB-2784-4590-955D-E22BF0BA4413}" destId="{E9C037D3-8039-4B58-8BFA-7DD3F065A17E}" srcOrd="2" destOrd="0" presId="urn:microsoft.com/office/officeart/2005/8/layout/vProcess5"/>
    <dgm:cxn modelId="{F6FD09A8-89B9-4E88-AAB1-C7CF7A74FAA8}" type="presParOf" srcId="{A307FFAB-2784-4590-955D-E22BF0BA4413}" destId="{41D4EA7C-A3A4-4858-B7A9-2BB38DC70667}" srcOrd="3" destOrd="0" presId="urn:microsoft.com/office/officeart/2005/8/layout/vProcess5"/>
    <dgm:cxn modelId="{71C5084A-F424-464F-87E1-6A7071F32440}" type="presParOf" srcId="{A307FFAB-2784-4590-955D-E22BF0BA4413}" destId="{19E67231-DD70-4618-ACB0-A9694F85052C}" srcOrd="4" destOrd="0" presId="urn:microsoft.com/office/officeart/2005/8/layout/vProcess5"/>
    <dgm:cxn modelId="{0CDEE149-2DCA-47A5-9DAF-6D89A129B441}" type="presParOf" srcId="{A307FFAB-2784-4590-955D-E22BF0BA4413}" destId="{5F087117-B5D4-47C1-9DD4-5A45A7896160}" srcOrd="5" destOrd="0" presId="urn:microsoft.com/office/officeart/2005/8/layout/vProcess5"/>
    <dgm:cxn modelId="{469DD80F-3F18-4B5A-88FE-78EE4D4ABB93}" type="presParOf" srcId="{A307FFAB-2784-4590-955D-E22BF0BA4413}" destId="{36D54CD6-5A59-4C1B-ABDF-65EA475E80E8}" srcOrd="6" destOrd="0" presId="urn:microsoft.com/office/officeart/2005/8/layout/vProcess5"/>
    <dgm:cxn modelId="{B152E519-D2BC-4AA4-9B6D-42FE516C507F}" type="presParOf" srcId="{A307FFAB-2784-4590-955D-E22BF0BA4413}" destId="{4EAF3F7D-F66D-4E35-9334-040CD8A95206}" srcOrd="7" destOrd="0" presId="urn:microsoft.com/office/officeart/2005/8/layout/vProcess5"/>
    <dgm:cxn modelId="{3694187C-9167-41ED-A5AE-CCDD3B1E05E1}" type="presParOf" srcId="{A307FFAB-2784-4590-955D-E22BF0BA4413}" destId="{A1B8AC22-827D-4486-AE91-6598E250685C}" srcOrd="8" destOrd="0" presId="urn:microsoft.com/office/officeart/2005/8/layout/vProcess5"/>
    <dgm:cxn modelId="{451870DD-5175-4385-9BC6-A8A24E6D8D9B}" type="presParOf" srcId="{A307FFAB-2784-4590-955D-E22BF0BA4413}" destId="{258F7B91-8851-4DD3-A487-16060575A012}" srcOrd="9" destOrd="0" presId="urn:microsoft.com/office/officeart/2005/8/layout/vProcess5"/>
    <dgm:cxn modelId="{886BDC75-FA29-4EFB-A5CF-9CBA2EFCD772}" type="presParOf" srcId="{A307FFAB-2784-4590-955D-E22BF0BA4413}" destId="{6124A46D-846B-4190-8B09-E572FC6FF081}" srcOrd="10" destOrd="0" presId="urn:microsoft.com/office/officeart/2005/8/layout/vProcess5"/>
    <dgm:cxn modelId="{91474C71-BEC4-4074-8EB8-E67913073E59}" type="presParOf" srcId="{A307FFAB-2784-4590-955D-E22BF0BA4413}" destId="{1F5BEBB2-A3DE-4A64-9B8D-6974DB2DF525}"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206C23A-C336-45B9-A2A0-7E6B41724F46}" type="doc">
      <dgm:prSet loTypeId="urn:microsoft.com/office/officeart/2005/8/layout/cycle2" loCatId="cycle" qsTypeId="urn:microsoft.com/office/officeart/2005/8/quickstyle/simple1" qsCatId="simple" csTypeId="urn:microsoft.com/office/officeart/2005/8/colors/accent1_2" csCatId="accent1"/>
      <dgm:spPr/>
      <dgm:t>
        <a:bodyPr/>
        <a:lstStyle/>
        <a:p>
          <a:endParaRPr lang="en-GB"/>
        </a:p>
      </dgm:t>
    </dgm:pt>
    <dgm:pt modelId="{C444AD1D-27B0-4973-A518-375E7FE8606F}">
      <dgm:prSet/>
      <dgm:spPr/>
      <dgm:t>
        <a:bodyPr/>
        <a:lstStyle/>
        <a:p>
          <a:r>
            <a:rPr lang="en-GB"/>
            <a:t>Multidisciplinary teams (MDT)</a:t>
          </a:r>
        </a:p>
      </dgm:t>
    </dgm:pt>
    <dgm:pt modelId="{617A3BCA-61B9-4351-970A-BE03467D1529}" type="parTrans" cxnId="{E855EFD0-60BE-4AD8-8936-C37CC242BC12}">
      <dgm:prSet/>
      <dgm:spPr/>
      <dgm:t>
        <a:bodyPr/>
        <a:lstStyle/>
        <a:p>
          <a:endParaRPr lang="en-GB"/>
        </a:p>
      </dgm:t>
    </dgm:pt>
    <dgm:pt modelId="{5038B328-2EE6-4F54-AA79-45670FF1E66C}" type="sibTrans" cxnId="{E855EFD0-60BE-4AD8-8936-C37CC242BC12}">
      <dgm:prSet/>
      <dgm:spPr/>
      <dgm:t>
        <a:bodyPr/>
        <a:lstStyle/>
        <a:p>
          <a:endParaRPr lang="en-GB"/>
        </a:p>
      </dgm:t>
    </dgm:pt>
    <dgm:pt modelId="{EF25B86E-7E95-4E78-95E2-FA47A9F08683}">
      <dgm:prSet/>
      <dgm:spPr/>
      <dgm:t>
        <a:bodyPr/>
        <a:lstStyle/>
        <a:p>
          <a:r>
            <a:rPr lang="en-GB"/>
            <a:t>Triage and care navigation</a:t>
          </a:r>
        </a:p>
      </dgm:t>
    </dgm:pt>
    <dgm:pt modelId="{354A5058-3F7B-4240-9F42-7E852FC777AC}" type="parTrans" cxnId="{3F13C48E-4016-46C7-B2F5-1590318ADACC}">
      <dgm:prSet/>
      <dgm:spPr/>
      <dgm:t>
        <a:bodyPr/>
        <a:lstStyle/>
        <a:p>
          <a:endParaRPr lang="en-GB"/>
        </a:p>
      </dgm:t>
    </dgm:pt>
    <dgm:pt modelId="{618287D4-D660-4AFE-954E-58DF54FE402E}" type="sibTrans" cxnId="{3F13C48E-4016-46C7-B2F5-1590318ADACC}">
      <dgm:prSet/>
      <dgm:spPr/>
      <dgm:t>
        <a:bodyPr/>
        <a:lstStyle/>
        <a:p>
          <a:endParaRPr lang="en-GB"/>
        </a:p>
      </dgm:t>
    </dgm:pt>
    <dgm:pt modelId="{3103F03D-4F15-4DB0-90A6-5ADCD30CBD2D}">
      <dgm:prSet/>
      <dgm:spPr/>
      <dgm:t>
        <a:bodyPr/>
        <a:lstStyle/>
        <a:p>
          <a:r>
            <a:rPr lang="en-GB"/>
            <a:t>Digital access alongside traditional routes</a:t>
          </a:r>
        </a:p>
      </dgm:t>
    </dgm:pt>
    <dgm:pt modelId="{8DEFA134-1EC9-40F3-8CC3-E20FF0377196}" type="parTrans" cxnId="{2A66A10A-4B7D-4C92-8AC3-7A03BCC1ECBD}">
      <dgm:prSet/>
      <dgm:spPr/>
      <dgm:t>
        <a:bodyPr/>
        <a:lstStyle/>
        <a:p>
          <a:endParaRPr lang="en-GB"/>
        </a:p>
      </dgm:t>
    </dgm:pt>
    <dgm:pt modelId="{651703DA-1400-4F17-968F-4F1188F9111B}" type="sibTrans" cxnId="{2A66A10A-4B7D-4C92-8AC3-7A03BCC1ECBD}">
      <dgm:prSet/>
      <dgm:spPr/>
      <dgm:t>
        <a:bodyPr/>
        <a:lstStyle/>
        <a:p>
          <a:endParaRPr lang="en-GB"/>
        </a:p>
      </dgm:t>
    </dgm:pt>
    <dgm:pt modelId="{52ED3766-1E65-4A54-B63B-2B172290B06B}">
      <dgm:prSet/>
      <dgm:spPr/>
      <dgm:t>
        <a:bodyPr/>
        <a:lstStyle/>
        <a:p>
          <a:r>
            <a:rPr lang="en-GB"/>
            <a:t>Working at scale (PCNs, federations)</a:t>
          </a:r>
        </a:p>
      </dgm:t>
    </dgm:pt>
    <dgm:pt modelId="{76ABD994-4915-44B1-B47B-1FB3D15AAFED}" type="parTrans" cxnId="{B8F596F9-9502-412C-97BB-64478ABC8D5A}">
      <dgm:prSet/>
      <dgm:spPr/>
      <dgm:t>
        <a:bodyPr/>
        <a:lstStyle/>
        <a:p>
          <a:endParaRPr lang="en-GB"/>
        </a:p>
      </dgm:t>
    </dgm:pt>
    <dgm:pt modelId="{B25C301E-3F21-44C7-89DC-E75300480838}" type="sibTrans" cxnId="{B8F596F9-9502-412C-97BB-64478ABC8D5A}">
      <dgm:prSet/>
      <dgm:spPr/>
      <dgm:t>
        <a:bodyPr/>
        <a:lstStyle/>
        <a:p>
          <a:endParaRPr lang="en-GB"/>
        </a:p>
      </dgm:t>
    </dgm:pt>
    <dgm:pt modelId="{77906485-8110-4651-A694-5D320FB18A6D}">
      <dgm:prSet/>
      <dgm:spPr/>
      <dgm:t>
        <a:bodyPr/>
        <a:lstStyle/>
        <a:p>
          <a:r>
            <a:rPr lang="en-GB"/>
            <a:t>Closer integration with community and social care</a:t>
          </a:r>
        </a:p>
      </dgm:t>
    </dgm:pt>
    <dgm:pt modelId="{0A321EDE-68F3-4F9D-AFE5-BB9995AE169C}" type="parTrans" cxnId="{2CFCD32B-2A06-4C93-88AE-A73FEA6C5BA9}">
      <dgm:prSet/>
      <dgm:spPr/>
      <dgm:t>
        <a:bodyPr/>
        <a:lstStyle/>
        <a:p>
          <a:endParaRPr lang="en-GB"/>
        </a:p>
      </dgm:t>
    </dgm:pt>
    <dgm:pt modelId="{A5E304C5-619E-4055-80B7-E7CEEC92BD2B}" type="sibTrans" cxnId="{2CFCD32B-2A06-4C93-88AE-A73FEA6C5BA9}">
      <dgm:prSet/>
      <dgm:spPr/>
      <dgm:t>
        <a:bodyPr/>
        <a:lstStyle/>
        <a:p>
          <a:endParaRPr lang="en-GB"/>
        </a:p>
      </dgm:t>
    </dgm:pt>
    <dgm:pt modelId="{47DBF13A-1E2E-47BB-9DC9-97D35D563F8A}" type="pres">
      <dgm:prSet presAssocID="{4206C23A-C336-45B9-A2A0-7E6B41724F46}" presName="cycle" presStyleCnt="0">
        <dgm:presLayoutVars>
          <dgm:dir/>
          <dgm:resizeHandles val="exact"/>
        </dgm:presLayoutVars>
      </dgm:prSet>
      <dgm:spPr/>
    </dgm:pt>
    <dgm:pt modelId="{C1484103-50D4-4A0C-82B0-84FCF592D9F8}" type="pres">
      <dgm:prSet presAssocID="{C444AD1D-27B0-4973-A518-375E7FE8606F}" presName="node" presStyleLbl="node1" presStyleIdx="0" presStyleCnt="5">
        <dgm:presLayoutVars>
          <dgm:bulletEnabled val="1"/>
        </dgm:presLayoutVars>
      </dgm:prSet>
      <dgm:spPr/>
    </dgm:pt>
    <dgm:pt modelId="{0C91AC2A-AB1E-421A-9757-570298A61580}" type="pres">
      <dgm:prSet presAssocID="{5038B328-2EE6-4F54-AA79-45670FF1E66C}" presName="sibTrans" presStyleLbl="sibTrans2D1" presStyleIdx="0" presStyleCnt="5"/>
      <dgm:spPr/>
    </dgm:pt>
    <dgm:pt modelId="{76094B94-1C95-4DE5-9F00-6B76AA60974B}" type="pres">
      <dgm:prSet presAssocID="{5038B328-2EE6-4F54-AA79-45670FF1E66C}" presName="connectorText" presStyleLbl="sibTrans2D1" presStyleIdx="0" presStyleCnt="5"/>
      <dgm:spPr/>
    </dgm:pt>
    <dgm:pt modelId="{44E26611-865A-4BDA-BB73-923964BD57A7}" type="pres">
      <dgm:prSet presAssocID="{EF25B86E-7E95-4E78-95E2-FA47A9F08683}" presName="node" presStyleLbl="node1" presStyleIdx="1" presStyleCnt="5">
        <dgm:presLayoutVars>
          <dgm:bulletEnabled val="1"/>
        </dgm:presLayoutVars>
      </dgm:prSet>
      <dgm:spPr/>
    </dgm:pt>
    <dgm:pt modelId="{DEE539F2-1F26-428A-B8D1-472E7E75402F}" type="pres">
      <dgm:prSet presAssocID="{618287D4-D660-4AFE-954E-58DF54FE402E}" presName="sibTrans" presStyleLbl="sibTrans2D1" presStyleIdx="1" presStyleCnt="5"/>
      <dgm:spPr/>
    </dgm:pt>
    <dgm:pt modelId="{8E84E0BA-3176-45C0-83DA-4D9FE080E66F}" type="pres">
      <dgm:prSet presAssocID="{618287D4-D660-4AFE-954E-58DF54FE402E}" presName="connectorText" presStyleLbl="sibTrans2D1" presStyleIdx="1" presStyleCnt="5"/>
      <dgm:spPr/>
    </dgm:pt>
    <dgm:pt modelId="{4E74B6F7-E1CB-4EF8-8763-7FDF7BD9E116}" type="pres">
      <dgm:prSet presAssocID="{3103F03D-4F15-4DB0-90A6-5ADCD30CBD2D}" presName="node" presStyleLbl="node1" presStyleIdx="2" presStyleCnt="5">
        <dgm:presLayoutVars>
          <dgm:bulletEnabled val="1"/>
        </dgm:presLayoutVars>
      </dgm:prSet>
      <dgm:spPr/>
    </dgm:pt>
    <dgm:pt modelId="{CC7C6CA6-1DF3-4AE1-A700-D6C23B40AFB2}" type="pres">
      <dgm:prSet presAssocID="{651703DA-1400-4F17-968F-4F1188F9111B}" presName="sibTrans" presStyleLbl="sibTrans2D1" presStyleIdx="2" presStyleCnt="5"/>
      <dgm:spPr/>
    </dgm:pt>
    <dgm:pt modelId="{D463C117-8056-4FE3-91E9-1EC258BA5102}" type="pres">
      <dgm:prSet presAssocID="{651703DA-1400-4F17-968F-4F1188F9111B}" presName="connectorText" presStyleLbl="sibTrans2D1" presStyleIdx="2" presStyleCnt="5"/>
      <dgm:spPr/>
    </dgm:pt>
    <dgm:pt modelId="{5F36478E-9C16-4A0F-B433-CE9257125FB6}" type="pres">
      <dgm:prSet presAssocID="{52ED3766-1E65-4A54-B63B-2B172290B06B}" presName="node" presStyleLbl="node1" presStyleIdx="3" presStyleCnt="5">
        <dgm:presLayoutVars>
          <dgm:bulletEnabled val="1"/>
        </dgm:presLayoutVars>
      </dgm:prSet>
      <dgm:spPr/>
    </dgm:pt>
    <dgm:pt modelId="{A199FA5A-341D-4FAA-9E62-950279913562}" type="pres">
      <dgm:prSet presAssocID="{B25C301E-3F21-44C7-89DC-E75300480838}" presName="sibTrans" presStyleLbl="sibTrans2D1" presStyleIdx="3" presStyleCnt="5"/>
      <dgm:spPr/>
    </dgm:pt>
    <dgm:pt modelId="{0A29F0C9-FCBC-420C-9286-98E548B80C50}" type="pres">
      <dgm:prSet presAssocID="{B25C301E-3F21-44C7-89DC-E75300480838}" presName="connectorText" presStyleLbl="sibTrans2D1" presStyleIdx="3" presStyleCnt="5"/>
      <dgm:spPr/>
    </dgm:pt>
    <dgm:pt modelId="{9613A50D-0FCD-46D9-9943-7D7CB9E1FC80}" type="pres">
      <dgm:prSet presAssocID="{77906485-8110-4651-A694-5D320FB18A6D}" presName="node" presStyleLbl="node1" presStyleIdx="4" presStyleCnt="5">
        <dgm:presLayoutVars>
          <dgm:bulletEnabled val="1"/>
        </dgm:presLayoutVars>
      </dgm:prSet>
      <dgm:spPr/>
    </dgm:pt>
    <dgm:pt modelId="{DED82563-C2C0-4F8F-8770-22A031BDA4D8}" type="pres">
      <dgm:prSet presAssocID="{A5E304C5-619E-4055-80B7-E7CEEC92BD2B}" presName="sibTrans" presStyleLbl="sibTrans2D1" presStyleIdx="4" presStyleCnt="5"/>
      <dgm:spPr/>
    </dgm:pt>
    <dgm:pt modelId="{B4773AAA-D7E2-40E6-9C12-28C7A0500F14}" type="pres">
      <dgm:prSet presAssocID="{A5E304C5-619E-4055-80B7-E7CEEC92BD2B}" presName="connectorText" presStyleLbl="sibTrans2D1" presStyleIdx="4" presStyleCnt="5"/>
      <dgm:spPr/>
    </dgm:pt>
  </dgm:ptLst>
  <dgm:cxnLst>
    <dgm:cxn modelId="{9781F309-6F35-45EB-B038-6D3AB5111C2F}" type="presOf" srcId="{4206C23A-C336-45B9-A2A0-7E6B41724F46}" destId="{47DBF13A-1E2E-47BB-9DC9-97D35D563F8A}" srcOrd="0" destOrd="0" presId="urn:microsoft.com/office/officeart/2005/8/layout/cycle2"/>
    <dgm:cxn modelId="{2A66A10A-4B7D-4C92-8AC3-7A03BCC1ECBD}" srcId="{4206C23A-C336-45B9-A2A0-7E6B41724F46}" destId="{3103F03D-4F15-4DB0-90A6-5ADCD30CBD2D}" srcOrd="2" destOrd="0" parTransId="{8DEFA134-1EC9-40F3-8CC3-E20FF0377196}" sibTransId="{651703DA-1400-4F17-968F-4F1188F9111B}"/>
    <dgm:cxn modelId="{3AAE5E13-98FC-439C-A339-44E6FBD27922}" type="presOf" srcId="{52ED3766-1E65-4A54-B63B-2B172290B06B}" destId="{5F36478E-9C16-4A0F-B433-CE9257125FB6}" srcOrd="0" destOrd="0" presId="urn:microsoft.com/office/officeart/2005/8/layout/cycle2"/>
    <dgm:cxn modelId="{AD180925-F465-473F-860D-84AEA45858C8}" type="presOf" srcId="{EF25B86E-7E95-4E78-95E2-FA47A9F08683}" destId="{44E26611-865A-4BDA-BB73-923964BD57A7}" srcOrd="0" destOrd="0" presId="urn:microsoft.com/office/officeart/2005/8/layout/cycle2"/>
    <dgm:cxn modelId="{2CFCD32B-2A06-4C93-88AE-A73FEA6C5BA9}" srcId="{4206C23A-C336-45B9-A2A0-7E6B41724F46}" destId="{77906485-8110-4651-A694-5D320FB18A6D}" srcOrd="4" destOrd="0" parTransId="{0A321EDE-68F3-4F9D-AFE5-BB9995AE169C}" sibTransId="{A5E304C5-619E-4055-80B7-E7CEEC92BD2B}"/>
    <dgm:cxn modelId="{BBCB8430-18D3-450A-9EF8-15BE0ABF6915}" type="presOf" srcId="{A5E304C5-619E-4055-80B7-E7CEEC92BD2B}" destId="{DED82563-C2C0-4F8F-8770-22A031BDA4D8}" srcOrd="0" destOrd="0" presId="urn:microsoft.com/office/officeart/2005/8/layout/cycle2"/>
    <dgm:cxn modelId="{989EEF40-6F83-4324-80FC-A0BF698CA566}" type="presOf" srcId="{A5E304C5-619E-4055-80B7-E7CEEC92BD2B}" destId="{B4773AAA-D7E2-40E6-9C12-28C7A0500F14}" srcOrd="1" destOrd="0" presId="urn:microsoft.com/office/officeart/2005/8/layout/cycle2"/>
    <dgm:cxn modelId="{3066FB44-2D15-4CBD-9264-5AE4531E5356}" type="presOf" srcId="{B25C301E-3F21-44C7-89DC-E75300480838}" destId="{0A29F0C9-FCBC-420C-9286-98E548B80C50}" srcOrd="1" destOrd="0" presId="urn:microsoft.com/office/officeart/2005/8/layout/cycle2"/>
    <dgm:cxn modelId="{31FA0267-30A2-46C7-99B2-2182F3092376}" type="presOf" srcId="{77906485-8110-4651-A694-5D320FB18A6D}" destId="{9613A50D-0FCD-46D9-9943-7D7CB9E1FC80}" srcOrd="0" destOrd="0" presId="urn:microsoft.com/office/officeart/2005/8/layout/cycle2"/>
    <dgm:cxn modelId="{C2AC9581-D715-4638-B883-613542E4EDDC}" type="presOf" srcId="{5038B328-2EE6-4F54-AA79-45670FF1E66C}" destId="{76094B94-1C95-4DE5-9F00-6B76AA60974B}" srcOrd="1" destOrd="0" presId="urn:microsoft.com/office/officeart/2005/8/layout/cycle2"/>
    <dgm:cxn modelId="{3F13C48E-4016-46C7-B2F5-1590318ADACC}" srcId="{4206C23A-C336-45B9-A2A0-7E6B41724F46}" destId="{EF25B86E-7E95-4E78-95E2-FA47A9F08683}" srcOrd="1" destOrd="0" parTransId="{354A5058-3F7B-4240-9F42-7E852FC777AC}" sibTransId="{618287D4-D660-4AFE-954E-58DF54FE402E}"/>
    <dgm:cxn modelId="{CACF7D91-368D-4BE9-9B26-CFAE01A3F28D}" type="presOf" srcId="{B25C301E-3F21-44C7-89DC-E75300480838}" destId="{A199FA5A-341D-4FAA-9E62-950279913562}" srcOrd="0" destOrd="0" presId="urn:microsoft.com/office/officeart/2005/8/layout/cycle2"/>
    <dgm:cxn modelId="{DCDC9E9F-82AE-48F6-AFF3-8721B8EA3330}" type="presOf" srcId="{651703DA-1400-4F17-968F-4F1188F9111B}" destId="{D463C117-8056-4FE3-91E9-1EC258BA5102}" srcOrd="1" destOrd="0" presId="urn:microsoft.com/office/officeart/2005/8/layout/cycle2"/>
    <dgm:cxn modelId="{447E6EA9-9E26-4A0A-87D5-F4F29A16CFAE}" type="presOf" srcId="{618287D4-D660-4AFE-954E-58DF54FE402E}" destId="{DEE539F2-1F26-428A-B8D1-472E7E75402F}" srcOrd="0" destOrd="0" presId="urn:microsoft.com/office/officeart/2005/8/layout/cycle2"/>
    <dgm:cxn modelId="{A3C073C2-CCC6-441C-B304-118AEB6C1C2A}" type="presOf" srcId="{C444AD1D-27B0-4973-A518-375E7FE8606F}" destId="{C1484103-50D4-4A0C-82B0-84FCF592D9F8}" srcOrd="0" destOrd="0" presId="urn:microsoft.com/office/officeart/2005/8/layout/cycle2"/>
    <dgm:cxn modelId="{DC73E9CF-E684-432E-BF39-7333CC29C7B2}" type="presOf" srcId="{618287D4-D660-4AFE-954E-58DF54FE402E}" destId="{8E84E0BA-3176-45C0-83DA-4D9FE080E66F}" srcOrd="1" destOrd="0" presId="urn:microsoft.com/office/officeart/2005/8/layout/cycle2"/>
    <dgm:cxn modelId="{E855EFD0-60BE-4AD8-8936-C37CC242BC12}" srcId="{4206C23A-C336-45B9-A2A0-7E6B41724F46}" destId="{C444AD1D-27B0-4973-A518-375E7FE8606F}" srcOrd="0" destOrd="0" parTransId="{617A3BCA-61B9-4351-970A-BE03467D1529}" sibTransId="{5038B328-2EE6-4F54-AA79-45670FF1E66C}"/>
    <dgm:cxn modelId="{045F44D3-7A7A-4504-A626-3B3EE18D8CF4}" type="presOf" srcId="{651703DA-1400-4F17-968F-4F1188F9111B}" destId="{CC7C6CA6-1DF3-4AE1-A700-D6C23B40AFB2}" srcOrd="0" destOrd="0" presId="urn:microsoft.com/office/officeart/2005/8/layout/cycle2"/>
    <dgm:cxn modelId="{754BA6DB-546E-4638-B2A4-76D3A18DCC22}" type="presOf" srcId="{5038B328-2EE6-4F54-AA79-45670FF1E66C}" destId="{0C91AC2A-AB1E-421A-9757-570298A61580}" srcOrd="0" destOrd="0" presId="urn:microsoft.com/office/officeart/2005/8/layout/cycle2"/>
    <dgm:cxn modelId="{53584FF0-C86B-4F52-9B14-26A150E2F0CA}" type="presOf" srcId="{3103F03D-4F15-4DB0-90A6-5ADCD30CBD2D}" destId="{4E74B6F7-E1CB-4EF8-8763-7FDF7BD9E116}" srcOrd="0" destOrd="0" presId="urn:microsoft.com/office/officeart/2005/8/layout/cycle2"/>
    <dgm:cxn modelId="{B8F596F9-9502-412C-97BB-64478ABC8D5A}" srcId="{4206C23A-C336-45B9-A2A0-7E6B41724F46}" destId="{52ED3766-1E65-4A54-B63B-2B172290B06B}" srcOrd="3" destOrd="0" parTransId="{76ABD994-4915-44B1-B47B-1FB3D15AAFED}" sibTransId="{B25C301E-3F21-44C7-89DC-E75300480838}"/>
    <dgm:cxn modelId="{0F82AB7F-1C54-475F-98B3-D81B2F35F526}" type="presParOf" srcId="{47DBF13A-1E2E-47BB-9DC9-97D35D563F8A}" destId="{C1484103-50D4-4A0C-82B0-84FCF592D9F8}" srcOrd="0" destOrd="0" presId="urn:microsoft.com/office/officeart/2005/8/layout/cycle2"/>
    <dgm:cxn modelId="{7003D969-56F7-490F-AF80-88DE0C9C07EB}" type="presParOf" srcId="{47DBF13A-1E2E-47BB-9DC9-97D35D563F8A}" destId="{0C91AC2A-AB1E-421A-9757-570298A61580}" srcOrd="1" destOrd="0" presId="urn:microsoft.com/office/officeart/2005/8/layout/cycle2"/>
    <dgm:cxn modelId="{59199959-B2C5-4525-B71A-CCA16DD23054}" type="presParOf" srcId="{0C91AC2A-AB1E-421A-9757-570298A61580}" destId="{76094B94-1C95-4DE5-9F00-6B76AA60974B}" srcOrd="0" destOrd="0" presId="urn:microsoft.com/office/officeart/2005/8/layout/cycle2"/>
    <dgm:cxn modelId="{42F043A5-80E8-43B4-BEA1-0412423658B9}" type="presParOf" srcId="{47DBF13A-1E2E-47BB-9DC9-97D35D563F8A}" destId="{44E26611-865A-4BDA-BB73-923964BD57A7}" srcOrd="2" destOrd="0" presId="urn:microsoft.com/office/officeart/2005/8/layout/cycle2"/>
    <dgm:cxn modelId="{DEC2C50A-4238-4C8C-A880-14DEFF21BFC9}" type="presParOf" srcId="{47DBF13A-1E2E-47BB-9DC9-97D35D563F8A}" destId="{DEE539F2-1F26-428A-B8D1-472E7E75402F}" srcOrd="3" destOrd="0" presId="urn:microsoft.com/office/officeart/2005/8/layout/cycle2"/>
    <dgm:cxn modelId="{F2D3DF75-64AC-4DFF-8248-3E9CA6D0A2FB}" type="presParOf" srcId="{DEE539F2-1F26-428A-B8D1-472E7E75402F}" destId="{8E84E0BA-3176-45C0-83DA-4D9FE080E66F}" srcOrd="0" destOrd="0" presId="urn:microsoft.com/office/officeart/2005/8/layout/cycle2"/>
    <dgm:cxn modelId="{BCD0AC87-5504-4778-8946-F63CE8A6988B}" type="presParOf" srcId="{47DBF13A-1E2E-47BB-9DC9-97D35D563F8A}" destId="{4E74B6F7-E1CB-4EF8-8763-7FDF7BD9E116}" srcOrd="4" destOrd="0" presId="urn:microsoft.com/office/officeart/2005/8/layout/cycle2"/>
    <dgm:cxn modelId="{18317337-0274-4AC5-B455-0B93C5C3262B}" type="presParOf" srcId="{47DBF13A-1E2E-47BB-9DC9-97D35D563F8A}" destId="{CC7C6CA6-1DF3-4AE1-A700-D6C23B40AFB2}" srcOrd="5" destOrd="0" presId="urn:microsoft.com/office/officeart/2005/8/layout/cycle2"/>
    <dgm:cxn modelId="{090CEEA6-FACD-4537-9813-56BCAA3B3C86}" type="presParOf" srcId="{CC7C6CA6-1DF3-4AE1-A700-D6C23B40AFB2}" destId="{D463C117-8056-4FE3-91E9-1EC258BA5102}" srcOrd="0" destOrd="0" presId="urn:microsoft.com/office/officeart/2005/8/layout/cycle2"/>
    <dgm:cxn modelId="{7BB95136-CFDB-4F6E-98EC-91D52B26CB8F}" type="presParOf" srcId="{47DBF13A-1E2E-47BB-9DC9-97D35D563F8A}" destId="{5F36478E-9C16-4A0F-B433-CE9257125FB6}" srcOrd="6" destOrd="0" presId="urn:microsoft.com/office/officeart/2005/8/layout/cycle2"/>
    <dgm:cxn modelId="{4A45EA99-4E5E-48E4-A419-C8A17B89F702}" type="presParOf" srcId="{47DBF13A-1E2E-47BB-9DC9-97D35D563F8A}" destId="{A199FA5A-341D-4FAA-9E62-950279913562}" srcOrd="7" destOrd="0" presId="urn:microsoft.com/office/officeart/2005/8/layout/cycle2"/>
    <dgm:cxn modelId="{5115BD2A-6CE1-4604-8453-E6A6A3180793}" type="presParOf" srcId="{A199FA5A-341D-4FAA-9E62-950279913562}" destId="{0A29F0C9-FCBC-420C-9286-98E548B80C50}" srcOrd="0" destOrd="0" presId="urn:microsoft.com/office/officeart/2005/8/layout/cycle2"/>
    <dgm:cxn modelId="{3BCBF010-03F5-4F28-A69C-5915B8875706}" type="presParOf" srcId="{47DBF13A-1E2E-47BB-9DC9-97D35D563F8A}" destId="{9613A50D-0FCD-46D9-9943-7D7CB9E1FC80}" srcOrd="8" destOrd="0" presId="urn:microsoft.com/office/officeart/2005/8/layout/cycle2"/>
    <dgm:cxn modelId="{85AEF75E-F726-4D33-B5A7-1A003D585C90}" type="presParOf" srcId="{47DBF13A-1E2E-47BB-9DC9-97D35D563F8A}" destId="{DED82563-C2C0-4F8F-8770-22A031BDA4D8}" srcOrd="9" destOrd="0" presId="urn:microsoft.com/office/officeart/2005/8/layout/cycle2"/>
    <dgm:cxn modelId="{5622171B-F4A5-4C48-846E-DAD064A4FBFC}" type="presParOf" srcId="{DED82563-C2C0-4F8F-8770-22A031BDA4D8}" destId="{B4773AAA-D7E2-40E6-9C12-28C7A0500F14}"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BA679D0-C045-4FDC-BD9F-7A957C7670BE}" type="doc">
      <dgm:prSet loTypeId="urn:microsoft.com/office/officeart/2005/8/layout/hProcess11" loCatId="process" qsTypeId="urn:microsoft.com/office/officeart/2005/8/quickstyle/simple1" qsCatId="simple" csTypeId="urn:microsoft.com/office/officeart/2005/8/colors/accent1_2" csCatId="accent1"/>
      <dgm:spPr/>
      <dgm:t>
        <a:bodyPr/>
        <a:lstStyle/>
        <a:p>
          <a:endParaRPr lang="en-GB"/>
        </a:p>
      </dgm:t>
    </dgm:pt>
    <dgm:pt modelId="{90DD5435-CD8C-4602-A14F-88E8BBEC9C65}">
      <dgm:prSet/>
      <dgm:spPr/>
      <dgm:t>
        <a:bodyPr/>
        <a:lstStyle/>
        <a:p>
          <a:r>
            <a:rPr lang="en-GB"/>
            <a:t>You will work as part of a wider team</a:t>
          </a:r>
        </a:p>
      </dgm:t>
    </dgm:pt>
    <dgm:pt modelId="{8F7BE210-ADC6-46A5-A861-E53BC0F69E3C}" type="parTrans" cxnId="{3F662B51-BDA1-46FC-AE6C-03C62FDC089B}">
      <dgm:prSet/>
      <dgm:spPr/>
      <dgm:t>
        <a:bodyPr/>
        <a:lstStyle/>
        <a:p>
          <a:endParaRPr lang="en-GB"/>
        </a:p>
      </dgm:t>
    </dgm:pt>
    <dgm:pt modelId="{44BE16C1-3664-47ED-BD1A-3687144079FD}" type="sibTrans" cxnId="{3F662B51-BDA1-46FC-AE6C-03C62FDC089B}">
      <dgm:prSet/>
      <dgm:spPr/>
      <dgm:t>
        <a:bodyPr/>
        <a:lstStyle/>
        <a:p>
          <a:endParaRPr lang="en-GB"/>
        </a:p>
      </dgm:t>
    </dgm:pt>
    <dgm:pt modelId="{79A69C62-6CE5-4356-B094-25DC19C4A2B5}">
      <dgm:prSet/>
      <dgm:spPr/>
      <dgm:t>
        <a:bodyPr/>
        <a:lstStyle/>
        <a:p>
          <a:r>
            <a:rPr lang="en-GB"/>
            <a:t>Roles are more specialised and structured</a:t>
          </a:r>
        </a:p>
      </dgm:t>
    </dgm:pt>
    <dgm:pt modelId="{679CD53A-CCA1-42D1-80A7-8AAB30826822}" type="parTrans" cxnId="{4F93E351-426A-43D4-9C84-74E9822591AA}">
      <dgm:prSet/>
      <dgm:spPr/>
      <dgm:t>
        <a:bodyPr/>
        <a:lstStyle/>
        <a:p>
          <a:endParaRPr lang="en-GB"/>
        </a:p>
      </dgm:t>
    </dgm:pt>
    <dgm:pt modelId="{D913FDFB-A8D6-49FE-B155-01129A8CC3F6}" type="sibTrans" cxnId="{4F93E351-426A-43D4-9C84-74E9822591AA}">
      <dgm:prSet/>
      <dgm:spPr/>
      <dgm:t>
        <a:bodyPr/>
        <a:lstStyle/>
        <a:p>
          <a:endParaRPr lang="en-GB"/>
        </a:p>
      </dgm:t>
    </dgm:pt>
    <dgm:pt modelId="{12DDDD61-E893-4B20-99F5-A1BD5912E15B}">
      <dgm:prSet/>
      <dgm:spPr/>
      <dgm:t>
        <a:bodyPr/>
        <a:lstStyle/>
        <a:p>
          <a:r>
            <a:rPr lang="en-GB" dirty="0"/>
            <a:t>Collaboration across services is essential</a:t>
          </a:r>
        </a:p>
      </dgm:t>
    </dgm:pt>
    <dgm:pt modelId="{B7B5F596-63B7-4206-B3A3-B9FFD640AE51}" type="parTrans" cxnId="{72E80F6E-8B7B-4E3C-88FA-A3614BC33882}">
      <dgm:prSet/>
      <dgm:spPr/>
      <dgm:t>
        <a:bodyPr/>
        <a:lstStyle/>
        <a:p>
          <a:endParaRPr lang="en-GB"/>
        </a:p>
      </dgm:t>
    </dgm:pt>
    <dgm:pt modelId="{1D5A64E7-F648-4F8E-8DB1-3743D5E34C63}" type="sibTrans" cxnId="{72E80F6E-8B7B-4E3C-88FA-A3614BC33882}">
      <dgm:prSet/>
      <dgm:spPr/>
      <dgm:t>
        <a:bodyPr/>
        <a:lstStyle/>
        <a:p>
          <a:endParaRPr lang="en-GB"/>
        </a:p>
      </dgm:t>
    </dgm:pt>
    <dgm:pt modelId="{95236D7D-3AA9-4B79-B238-1B01715E3890}">
      <dgm:prSet/>
      <dgm:spPr/>
      <dgm:t>
        <a:bodyPr/>
        <a:lstStyle/>
        <a:p>
          <a:r>
            <a:rPr lang="en-GB"/>
            <a:t>Supporting appropriate access and flow is everyone’s responsibility</a:t>
          </a:r>
        </a:p>
      </dgm:t>
    </dgm:pt>
    <dgm:pt modelId="{ADE750C4-F7FF-4B5D-A13F-A27EE7C045B6}" type="parTrans" cxnId="{A9F9EC6B-F792-4EF4-80C2-D4CE430BBDE9}">
      <dgm:prSet/>
      <dgm:spPr/>
      <dgm:t>
        <a:bodyPr/>
        <a:lstStyle/>
        <a:p>
          <a:endParaRPr lang="en-GB"/>
        </a:p>
      </dgm:t>
    </dgm:pt>
    <dgm:pt modelId="{8CC7F793-5026-47D0-943E-CE1FB8C78208}" type="sibTrans" cxnId="{A9F9EC6B-F792-4EF4-80C2-D4CE430BBDE9}">
      <dgm:prSet/>
      <dgm:spPr/>
      <dgm:t>
        <a:bodyPr/>
        <a:lstStyle/>
        <a:p>
          <a:endParaRPr lang="en-GB"/>
        </a:p>
      </dgm:t>
    </dgm:pt>
    <dgm:pt modelId="{E410AEAD-7016-4969-90F9-C71CF42065D6}" type="pres">
      <dgm:prSet presAssocID="{8BA679D0-C045-4FDC-BD9F-7A957C7670BE}" presName="Name0" presStyleCnt="0">
        <dgm:presLayoutVars>
          <dgm:dir/>
          <dgm:resizeHandles val="exact"/>
        </dgm:presLayoutVars>
      </dgm:prSet>
      <dgm:spPr/>
    </dgm:pt>
    <dgm:pt modelId="{14F0F03B-7E51-4D4F-8B8F-EE8A1D1FD6DB}" type="pres">
      <dgm:prSet presAssocID="{8BA679D0-C045-4FDC-BD9F-7A957C7670BE}" presName="arrow" presStyleLbl="bgShp" presStyleIdx="0" presStyleCnt="1"/>
      <dgm:spPr/>
    </dgm:pt>
    <dgm:pt modelId="{2561FC52-FA49-4EB6-B2D0-74CE20A0D825}" type="pres">
      <dgm:prSet presAssocID="{8BA679D0-C045-4FDC-BD9F-7A957C7670BE}" presName="points" presStyleCnt="0"/>
      <dgm:spPr/>
    </dgm:pt>
    <dgm:pt modelId="{D36DEBE1-A374-48B4-A726-81A92DCC6D4F}" type="pres">
      <dgm:prSet presAssocID="{90DD5435-CD8C-4602-A14F-88E8BBEC9C65}" presName="compositeA" presStyleCnt="0"/>
      <dgm:spPr/>
    </dgm:pt>
    <dgm:pt modelId="{78CAB158-5380-4C18-B3DA-6421CC988CA5}" type="pres">
      <dgm:prSet presAssocID="{90DD5435-CD8C-4602-A14F-88E8BBEC9C65}" presName="textA" presStyleLbl="revTx" presStyleIdx="0" presStyleCnt="4">
        <dgm:presLayoutVars>
          <dgm:bulletEnabled val="1"/>
        </dgm:presLayoutVars>
      </dgm:prSet>
      <dgm:spPr/>
    </dgm:pt>
    <dgm:pt modelId="{277F52DF-D027-4AD8-B96A-77CA28E61CFB}" type="pres">
      <dgm:prSet presAssocID="{90DD5435-CD8C-4602-A14F-88E8BBEC9C65}" presName="circleA" presStyleLbl="node1" presStyleIdx="0" presStyleCnt="4"/>
      <dgm:spPr/>
    </dgm:pt>
    <dgm:pt modelId="{D7026E23-3383-45D3-9E8B-1045F87C76F6}" type="pres">
      <dgm:prSet presAssocID="{90DD5435-CD8C-4602-A14F-88E8BBEC9C65}" presName="spaceA" presStyleCnt="0"/>
      <dgm:spPr/>
    </dgm:pt>
    <dgm:pt modelId="{4CD3977F-F1F0-4A44-B6CA-5DB613E13782}" type="pres">
      <dgm:prSet presAssocID="{44BE16C1-3664-47ED-BD1A-3687144079FD}" presName="space" presStyleCnt="0"/>
      <dgm:spPr/>
    </dgm:pt>
    <dgm:pt modelId="{8F8A1576-70D0-45BB-A63A-0D75E9D722E6}" type="pres">
      <dgm:prSet presAssocID="{79A69C62-6CE5-4356-B094-25DC19C4A2B5}" presName="compositeB" presStyleCnt="0"/>
      <dgm:spPr/>
    </dgm:pt>
    <dgm:pt modelId="{4C2303AC-3EFB-4DAB-AB65-D4D79EB0C0EA}" type="pres">
      <dgm:prSet presAssocID="{79A69C62-6CE5-4356-B094-25DC19C4A2B5}" presName="textB" presStyleLbl="revTx" presStyleIdx="1" presStyleCnt="4">
        <dgm:presLayoutVars>
          <dgm:bulletEnabled val="1"/>
        </dgm:presLayoutVars>
      </dgm:prSet>
      <dgm:spPr/>
    </dgm:pt>
    <dgm:pt modelId="{1385373F-40F6-4FEC-919D-F95A857E30AA}" type="pres">
      <dgm:prSet presAssocID="{79A69C62-6CE5-4356-B094-25DC19C4A2B5}" presName="circleB" presStyleLbl="node1" presStyleIdx="1" presStyleCnt="4"/>
      <dgm:spPr/>
    </dgm:pt>
    <dgm:pt modelId="{6A1F96A4-DA49-4361-B81D-A9FC5D4279F0}" type="pres">
      <dgm:prSet presAssocID="{79A69C62-6CE5-4356-B094-25DC19C4A2B5}" presName="spaceB" presStyleCnt="0"/>
      <dgm:spPr/>
    </dgm:pt>
    <dgm:pt modelId="{6F820848-598F-4627-9121-F68D7F3DA110}" type="pres">
      <dgm:prSet presAssocID="{D913FDFB-A8D6-49FE-B155-01129A8CC3F6}" presName="space" presStyleCnt="0"/>
      <dgm:spPr/>
    </dgm:pt>
    <dgm:pt modelId="{FD6FC97C-20A3-46D2-9DD7-AAD0EFDBE791}" type="pres">
      <dgm:prSet presAssocID="{12DDDD61-E893-4B20-99F5-A1BD5912E15B}" presName="compositeA" presStyleCnt="0"/>
      <dgm:spPr/>
    </dgm:pt>
    <dgm:pt modelId="{7295E169-59C3-4FD8-914C-DEE698AC486E}" type="pres">
      <dgm:prSet presAssocID="{12DDDD61-E893-4B20-99F5-A1BD5912E15B}" presName="textA" presStyleLbl="revTx" presStyleIdx="2" presStyleCnt="4">
        <dgm:presLayoutVars>
          <dgm:bulletEnabled val="1"/>
        </dgm:presLayoutVars>
      </dgm:prSet>
      <dgm:spPr/>
    </dgm:pt>
    <dgm:pt modelId="{1CD08A0E-D338-43A3-8EF8-82D1D126133A}" type="pres">
      <dgm:prSet presAssocID="{12DDDD61-E893-4B20-99F5-A1BD5912E15B}" presName="circleA" presStyleLbl="node1" presStyleIdx="2" presStyleCnt="4"/>
      <dgm:spPr/>
    </dgm:pt>
    <dgm:pt modelId="{F02198A4-22C0-413E-ABC3-07C3ACA099AD}" type="pres">
      <dgm:prSet presAssocID="{12DDDD61-E893-4B20-99F5-A1BD5912E15B}" presName="spaceA" presStyleCnt="0"/>
      <dgm:spPr/>
    </dgm:pt>
    <dgm:pt modelId="{0EC182AA-DE30-498F-99E0-4B0EEE3E11BF}" type="pres">
      <dgm:prSet presAssocID="{1D5A64E7-F648-4F8E-8DB1-3743D5E34C63}" presName="space" presStyleCnt="0"/>
      <dgm:spPr/>
    </dgm:pt>
    <dgm:pt modelId="{C0EC113C-38E7-4596-B581-67BC816CDA1B}" type="pres">
      <dgm:prSet presAssocID="{95236D7D-3AA9-4B79-B238-1B01715E3890}" presName="compositeB" presStyleCnt="0"/>
      <dgm:spPr/>
    </dgm:pt>
    <dgm:pt modelId="{82E42B05-7B93-44A4-9950-3BC09DDEE6DA}" type="pres">
      <dgm:prSet presAssocID="{95236D7D-3AA9-4B79-B238-1B01715E3890}" presName="textB" presStyleLbl="revTx" presStyleIdx="3" presStyleCnt="4">
        <dgm:presLayoutVars>
          <dgm:bulletEnabled val="1"/>
        </dgm:presLayoutVars>
      </dgm:prSet>
      <dgm:spPr/>
    </dgm:pt>
    <dgm:pt modelId="{9AC7089E-DC01-4423-8C40-D1177CBFEF12}" type="pres">
      <dgm:prSet presAssocID="{95236D7D-3AA9-4B79-B238-1B01715E3890}" presName="circleB" presStyleLbl="node1" presStyleIdx="3" presStyleCnt="4"/>
      <dgm:spPr/>
    </dgm:pt>
    <dgm:pt modelId="{F221D81E-CA80-43E4-9395-AAEDEF555216}" type="pres">
      <dgm:prSet presAssocID="{95236D7D-3AA9-4B79-B238-1B01715E3890}" presName="spaceB" presStyleCnt="0"/>
      <dgm:spPr/>
    </dgm:pt>
  </dgm:ptLst>
  <dgm:cxnLst>
    <dgm:cxn modelId="{0E302C16-A8A7-4369-A760-015BACFEAE40}" type="presOf" srcId="{12DDDD61-E893-4B20-99F5-A1BD5912E15B}" destId="{7295E169-59C3-4FD8-914C-DEE698AC486E}" srcOrd="0" destOrd="0" presId="urn:microsoft.com/office/officeart/2005/8/layout/hProcess11"/>
    <dgm:cxn modelId="{B5FCE035-52E2-4E28-A2E0-75BB7179C18E}" type="presOf" srcId="{90DD5435-CD8C-4602-A14F-88E8BBEC9C65}" destId="{78CAB158-5380-4C18-B3DA-6421CC988CA5}" srcOrd="0" destOrd="0" presId="urn:microsoft.com/office/officeart/2005/8/layout/hProcess11"/>
    <dgm:cxn modelId="{19567A36-3635-4FAF-BDAC-297B0707F495}" type="presOf" srcId="{8BA679D0-C045-4FDC-BD9F-7A957C7670BE}" destId="{E410AEAD-7016-4969-90F9-C71CF42065D6}" srcOrd="0" destOrd="0" presId="urn:microsoft.com/office/officeart/2005/8/layout/hProcess11"/>
    <dgm:cxn modelId="{4AD37167-61F4-412C-B747-2DDE9973FC83}" type="presOf" srcId="{95236D7D-3AA9-4B79-B238-1B01715E3890}" destId="{82E42B05-7B93-44A4-9950-3BC09DDEE6DA}" srcOrd="0" destOrd="0" presId="urn:microsoft.com/office/officeart/2005/8/layout/hProcess11"/>
    <dgm:cxn modelId="{A9F9EC6B-F792-4EF4-80C2-D4CE430BBDE9}" srcId="{8BA679D0-C045-4FDC-BD9F-7A957C7670BE}" destId="{95236D7D-3AA9-4B79-B238-1B01715E3890}" srcOrd="3" destOrd="0" parTransId="{ADE750C4-F7FF-4B5D-A13F-A27EE7C045B6}" sibTransId="{8CC7F793-5026-47D0-943E-CE1FB8C78208}"/>
    <dgm:cxn modelId="{72E80F6E-8B7B-4E3C-88FA-A3614BC33882}" srcId="{8BA679D0-C045-4FDC-BD9F-7A957C7670BE}" destId="{12DDDD61-E893-4B20-99F5-A1BD5912E15B}" srcOrd="2" destOrd="0" parTransId="{B7B5F596-63B7-4206-B3A3-B9FFD640AE51}" sibTransId="{1D5A64E7-F648-4F8E-8DB1-3743D5E34C63}"/>
    <dgm:cxn modelId="{89F9B070-4647-49D9-B7F4-FEECDE4FC11B}" type="presOf" srcId="{79A69C62-6CE5-4356-B094-25DC19C4A2B5}" destId="{4C2303AC-3EFB-4DAB-AB65-D4D79EB0C0EA}" srcOrd="0" destOrd="0" presId="urn:microsoft.com/office/officeart/2005/8/layout/hProcess11"/>
    <dgm:cxn modelId="{3F662B51-BDA1-46FC-AE6C-03C62FDC089B}" srcId="{8BA679D0-C045-4FDC-BD9F-7A957C7670BE}" destId="{90DD5435-CD8C-4602-A14F-88E8BBEC9C65}" srcOrd="0" destOrd="0" parTransId="{8F7BE210-ADC6-46A5-A861-E53BC0F69E3C}" sibTransId="{44BE16C1-3664-47ED-BD1A-3687144079FD}"/>
    <dgm:cxn modelId="{4F93E351-426A-43D4-9C84-74E9822591AA}" srcId="{8BA679D0-C045-4FDC-BD9F-7A957C7670BE}" destId="{79A69C62-6CE5-4356-B094-25DC19C4A2B5}" srcOrd="1" destOrd="0" parTransId="{679CD53A-CCA1-42D1-80A7-8AAB30826822}" sibTransId="{D913FDFB-A8D6-49FE-B155-01129A8CC3F6}"/>
    <dgm:cxn modelId="{9DB903EB-F5CE-4A40-80A2-93EFE50DC53B}" type="presParOf" srcId="{E410AEAD-7016-4969-90F9-C71CF42065D6}" destId="{14F0F03B-7E51-4D4F-8B8F-EE8A1D1FD6DB}" srcOrd="0" destOrd="0" presId="urn:microsoft.com/office/officeart/2005/8/layout/hProcess11"/>
    <dgm:cxn modelId="{7A58B9DE-6FF5-4984-AF69-90E377BF13A5}" type="presParOf" srcId="{E410AEAD-7016-4969-90F9-C71CF42065D6}" destId="{2561FC52-FA49-4EB6-B2D0-74CE20A0D825}" srcOrd="1" destOrd="0" presId="urn:microsoft.com/office/officeart/2005/8/layout/hProcess11"/>
    <dgm:cxn modelId="{05373305-62B2-478A-9A1E-606C39D11315}" type="presParOf" srcId="{2561FC52-FA49-4EB6-B2D0-74CE20A0D825}" destId="{D36DEBE1-A374-48B4-A726-81A92DCC6D4F}" srcOrd="0" destOrd="0" presId="urn:microsoft.com/office/officeart/2005/8/layout/hProcess11"/>
    <dgm:cxn modelId="{97DBEEAF-D924-44C7-857F-176B31BB9191}" type="presParOf" srcId="{D36DEBE1-A374-48B4-A726-81A92DCC6D4F}" destId="{78CAB158-5380-4C18-B3DA-6421CC988CA5}" srcOrd="0" destOrd="0" presId="urn:microsoft.com/office/officeart/2005/8/layout/hProcess11"/>
    <dgm:cxn modelId="{D8D620A6-9E13-43F1-B79F-B4C54AB1B1BF}" type="presParOf" srcId="{D36DEBE1-A374-48B4-A726-81A92DCC6D4F}" destId="{277F52DF-D027-4AD8-B96A-77CA28E61CFB}" srcOrd="1" destOrd="0" presId="urn:microsoft.com/office/officeart/2005/8/layout/hProcess11"/>
    <dgm:cxn modelId="{35478438-DD8E-4002-81AB-E81ED1B738A4}" type="presParOf" srcId="{D36DEBE1-A374-48B4-A726-81A92DCC6D4F}" destId="{D7026E23-3383-45D3-9E8B-1045F87C76F6}" srcOrd="2" destOrd="0" presId="urn:microsoft.com/office/officeart/2005/8/layout/hProcess11"/>
    <dgm:cxn modelId="{4D136D84-A661-4D86-B779-4B237928318C}" type="presParOf" srcId="{2561FC52-FA49-4EB6-B2D0-74CE20A0D825}" destId="{4CD3977F-F1F0-4A44-B6CA-5DB613E13782}" srcOrd="1" destOrd="0" presId="urn:microsoft.com/office/officeart/2005/8/layout/hProcess11"/>
    <dgm:cxn modelId="{9C8E2BFA-3462-427A-A37D-CFC69D0073A0}" type="presParOf" srcId="{2561FC52-FA49-4EB6-B2D0-74CE20A0D825}" destId="{8F8A1576-70D0-45BB-A63A-0D75E9D722E6}" srcOrd="2" destOrd="0" presId="urn:microsoft.com/office/officeart/2005/8/layout/hProcess11"/>
    <dgm:cxn modelId="{D924A5FF-E397-4579-8FD2-0939B89F9003}" type="presParOf" srcId="{8F8A1576-70D0-45BB-A63A-0D75E9D722E6}" destId="{4C2303AC-3EFB-4DAB-AB65-D4D79EB0C0EA}" srcOrd="0" destOrd="0" presId="urn:microsoft.com/office/officeart/2005/8/layout/hProcess11"/>
    <dgm:cxn modelId="{BEB258F2-ADA4-4F51-8E24-B8B6A281413C}" type="presParOf" srcId="{8F8A1576-70D0-45BB-A63A-0D75E9D722E6}" destId="{1385373F-40F6-4FEC-919D-F95A857E30AA}" srcOrd="1" destOrd="0" presId="urn:microsoft.com/office/officeart/2005/8/layout/hProcess11"/>
    <dgm:cxn modelId="{99B22F19-FB42-4C8A-8EF9-20942BBFB458}" type="presParOf" srcId="{8F8A1576-70D0-45BB-A63A-0D75E9D722E6}" destId="{6A1F96A4-DA49-4361-B81D-A9FC5D4279F0}" srcOrd="2" destOrd="0" presId="urn:microsoft.com/office/officeart/2005/8/layout/hProcess11"/>
    <dgm:cxn modelId="{9E654302-B680-43E5-A976-745E5322EF30}" type="presParOf" srcId="{2561FC52-FA49-4EB6-B2D0-74CE20A0D825}" destId="{6F820848-598F-4627-9121-F68D7F3DA110}" srcOrd="3" destOrd="0" presId="urn:microsoft.com/office/officeart/2005/8/layout/hProcess11"/>
    <dgm:cxn modelId="{8C3C2A7A-D2D6-4ADF-80A1-35902C85FEB1}" type="presParOf" srcId="{2561FC52-FA49-4EB6-B2D0-74CE20A0D825}" destId="{FD6FC97C-20A3-46D2-9DD7-AAD0EFDBE791}" srcOrd="4" destOrd="0" presId="urn:microsoft.com/office/officeart/2005/8/layout/hProcess11"/>
    <dgm:cxn modelId="{6C8C44D8-DB42-4499-AC52-97FD0393F594}" type="presParOf" srcId="{FD6FC97C-20A3-46D2-9DD7-AAD0EFDBE791}" destId="{7295E169-59C3-4FD8-914C-DEE698AC486E}" srcOrd="0" destOrd="0" presId="urn:microsoft.com/office/officeart/2005/8/layout/hProcess11"/>
    <dgm:cxn modelId="{1C1EC97E-BD24-40E5-A4C7-E69A6CD636E7}" type="presParOf" srcId="{FD6FC97C-20A3-46D2-9DD7-AAD0EFDBE791}" destId="{1CD08A0E-D338-43A3-8EF8-82D1D126133A}" srcOrd="1" destOrd="0" presId="urn:microsoft.com/office/officeart/2005/8/layout/hProcess11"/>
    <dgm:cxn modelId="{B5719AEF-A877-445F-8CFC-AA1C448A8FB7}" type="presParOf" srcId="{FD6FC97C-20A3-46D2-9DD7-AAD0EFDBE791}" destId="{F02198A4-22C0-413E-ABC3-07C3ACA099AD}" srcOrd="2" destOrd="0" presId="urn:microsoft.com/office/officeart/2005/8/layout/hProcess11"/>
    <dgm:cxn modelId="{C1829A2A-6267-4993-9E3D-0BE1E44A8E19}" type="presParOf" srcId="{2561FC52-FA49-4EB6-B2D0-74CE20A0D825}" destId="{0EC182AA-DE30-498F-99E0-4B0EEE3E11BF}" srcOrd="5" destOrd="0" presId="urn:microsoft.com/office/officeart/2005/8/layout/hProcess11"/>
    <dgm:cxn modelId="{5686DD7B-4A7B-426E-B01B-1C8BA0394B86}" type="presParOf" srcId="{2561FC52-FA49-4EB6-B2D0-74CE20A0D825}" destId="{C0EC113C-38E7-4596-B581-67BC816CDA1B}" srcOrd="6" destOrd="0" presId="urn:microsoft.com/office/officeart/2005/8/layout/hProcess11"/>
    <dgm:cxn modelId="{947736E3-75E0-4C14-A34B-8F2E9F6131F7}" type="presParOf" srcId="{C0EC113C-38E7-4596-B581-67BC816CDA1B}" destId="{82E42B05-7B93-44A4-9950-3BC09DDEE6DA}" srcOrd="0" destOrd="0" presId="urn:microsoft.com/office/officeart/2005/8/layout/hProcess11"/>
    <dgm:cxn modelId="{9526753F-AA77-4D36-8A69-92C407EB2387}" type="presParOf" srcId="{C0EC113C-38E7-4596-B581-67BC816CDA1B}" destId="{9AC7089E-DC01-4423-8C40-D1177CBFEF12}" srcOrd="1" destOrd="0" presId="urn:microsoft.com/office/officeart/2005/8/layout/hProcess11"/>
    <dgm:cxn modelId="{AFCF0B70-D447-4483-AD06-FB5F51D53513}" type="presParOf" srcId="{C0EC113C-38E7-4596-B581-67BC816CDA1B}" destId="{F221D81E-CA80-43E4-9395-AAEDEF555216}" srcOrd="2" destOrd="0" presId="urn:microsoft.com/office/officeart/2005/8/layout/hProcess1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4B7E7E-6D16-4AEE-A88F-8E3C989E9FEB}">
      <dsp:nvSpPr>
        <dsp:cNvPr id="0" name=""/>
        <dsp:cNvSpPr/>
      </dsp:nvSpPr>
      <dsp:spPr>
        <a:xfrm>
          <a:off x="0" y="359"/>
          <a:ext cx="7698475" cy="84178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4F1F96-9D7B-4AD7-ABFD-1E604BFA3B24}">
      <dsp:nvSpPr>
        <dsp:cNvPr id="0" name=""/>
        <dsp:cNvSpPr/>
      </dsp:nvSpPr>
      <dsp:spPr>
        <a:xfrm>
          <a:off x="254640" y="189761"/>
          <a:ext cx="462982" cy="46298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7AD288-070A-480A-9B77-DCDE73BE9431}">
      <dsp:nvSpPr>
        <dsp:cNvPr id="0" name=""/>
        <dsp:cNvSpPr/>
      </dsp:nvSpPr>
      <dsp:spPr>
        <a:xfrm>
          <a:off x="972262" y="359"/>
          <a:ext cx="6726212" cy="841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089" tIns="89089" rIns="89089" bIns="89089" numCol="1" spcCol="1270" anchor="ctr" anchorCtr="0">
          <a:noAutofit/>
        </a:bodyPr>
        <a:lstStyle/>
        <a:p>
          <a:pPr marL="0" lvl="0" indent="0" algn="l" defTabSz="666750">
            <a:lnSpc>
              <a:spcPct val="100000"/>
            </a:lnSpc>
            <a:spcBef>
              <a:spcPct val="0"/>
            </a:spcBef>
            <a:spcAft>
              <a:spcPct val="35000"/>
            </a:spcAft>
            <a:buNone/>
          </a:pPr>
          <a:r>
            <a:rPr lang="en-GB" sz="1500" b="1" i="0" kern="1200" dirty="0">
              <a:latin typeface="Arial" panose="020B0604020202020204" pitchFamily="34" charset="0"/>
              <a:cs typeface="Arial" panose="020B0604020202020204" pitchFamily="34" charset="0"/>
            </a:rPr>
            <a:t>Primary care</a:t>
          </a:r>
          <a:r>
            <a:rPr lang="en-GB" sz="1500" b="0" i="0" kern="1200" dirty="0">
              <a:latin typeface="Arial" panose="020B0604020202020204" pitchFamily="34" charset="0"/>
              <a:cs typeface="Arial" panose="020B0604020202020204" pitchFamily="34" charset="0"/>
            </a:rPr>
            <a:t> is often the </a:t>
          </a:r>
          <a:r>
            <a:rPr lang="en-GB" sz="1500" b="1" i="0" kern="1200" dirty="0">
              <a:latin typeface="Arial" panose="020B0604020202020204" pitchFamily="34" charset="0"/>
              <a:cs typeface="Arial" panose="020B0604020202020204" pitchFamily="34" charset="0"/>
            </a:rPr>
            <a:t>first point of contact</a:t>
          </a:r>
          <a:r>
            <a:rPr lang="en-GB" sz="1500" b="0" i="0" kern="1200" dirty="0">
              <a:latin typeface="Arial" panose="020B0604020202020204" pitchFamily="34" charset="0"/>
              <a:cs typeface="Arial" panose="020B0604020202020204" pitchFamily="34" charset="0"/>
            </a:rPr>
            <a:t> for people in need of healthcare, provided by professionals such as </a:t>
          </a:r>
          <a:r>
            <a:rPr lang="en-GB" sz="1500" b="1" i="0" kern="1200" dirty="0">
              <a:latin typeface="Arial" panose="020B0604020202020204" pitchFamily="34" charset="0"/>
              <a:cs typeface="Arial" panose="020B0604020202020204" pitchFamily="34" charset="0"/>
            </a:rPr>
            <a:t>GPs, dentists,</a:t>
          </a:r>
          <a:r>
            <a:rPr lang="en-GB" sz="1500" b="0" i="0" kern="1200" dirty="0">
              <a:latin typeface="Arial" panose="020B0604020202020204" pitchFamily="34" charset="0"/>
              <a:cs typeface="Arial" panose="020B0604020202020204" pitchFamily="34" charset="0"/>
            </a:rPr>
            <a:t> </a:t>
          </a:r>
          <a:r>
            <a:rPr lang="en-GB" sz="1500" b="1" i="0" kern="1200" dirty="0">
              <a:latin typeface="Arial" panose="020B0604020202020204" pitchFamily="34" charset="0"/>
              <a:cs typeface="Arial" panose="020B0604020202020204" pitchFamily="34" charset="0"/>
            </a:rPr>
            <a:t>pharmacists</a:t>
          </a:r>
          <a:r>
            <a:rPr lang="en-GB" sz="1500" b="0" i="0" kern="1200" dirty="0">
              <a:latin typeface="Arial" panose="020B0604020202020204" pitchFamily="34" charset="0"/>
              <a:cs typeface="Arial" panose="020B0604020202020204" pitchFamily="34" charset="0"/>
            </a:rPr>
            <a:t> and.  Primary Care is the ‘</a:t>
          </a:r>
          <a:r>
            <a:rPr lang="en-GB" sz="1500" b="1" i="0" kern="1200" dirty="0">
              <a:latin typeface="Arial" panose="020B0604020202020204" pitchFamily="34" charset="0"/>
              <a:cs typeface="Arial" panose="020B0604020202020204" pitchFamily="34" charset="0"/>
            </a:rPr>
            <a:t>front door’</a:t>
          </a:r>
          <a:r>
            <a:rPr lang="en-GB" sz="1500" b="0" i="0" kern="1200" dirty="0">
              <a:latin typeface="Arial" panose="020B0604020202020204" pitchFamily="34" charset="0"/>
              <a:cs typeface="Arial" panose="020B0604020202020204" pitchFamily="34" charset="0"/>
            </a:rPr>
            <a:t> of the NHS. </a:t>
          </a:r>
          <a:endParaRPr lang="en-US" sz="1500" kern="1200" dirty="0">
            <a:latin typeface="Arial" panose="020B0604020202020204" pitchFamily="34" charset="0"/>
            <a:cs typeface="Arial" panose="020B0604020202020204" pitchFamily="34" charset="0"/>
          </a:endParaRPr>
        </a:p>
      </dsp:txBody>
      <dsp:txXfrm>
        <a:off x="972262" y="359"/>
        <a:ext cx="6726212" cy="841785"/>
      </dsp:txXfrm>
    </dsp:sp>
    <dsp:sp modelId="{E5E9E073-814B-4316-9798-8684D7059CA6}">
      <dsp:nvSpPr>
        <dsp:cNvPr id="0" name=""/>
        <dsp:cNvSpPr/>
      </dsp:nvSpPr>
      <dsp:spPr>
        <a:xfrm>
          <a:off x="0" y="1052592"/>
          <a:ext cx="7698475" cy="84178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8D91A2-FCA3-4BAC-8A24-C05B76B3B8B6}">
      <dsp:nvSpPr>
        <dsp:cNvPr id="0" name=""/>
        <dsp:cNvSpPr/>
      </dsp:nvSpPr>
      <dsp:spPr>
        <a:xfrm>
          <a:off x="254640" y="1241993"/>
          <a:ext cx="462982" cy="46298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0CB4C0-085F-4DAA-81BE-367E6206499D}">
      <dsp:nvSpPr>
        <dsp:cNvPr id="0" name=""/>
        <dsp:cNvSpPr/>
      </dsp:nvSpPr>
      <dsp:spPr>
        <a:xfrm>
          <a:off x="972262" y="1052592"/>
          <a:ext cx="6726212" cy="841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089" tIns="89089" rIns="89089" bIns="89089" numCol="1" spcCol="1270" anchor="ctr" anchorCtr="0">
          <a:noAutofit/>
        </a:bodyPr>
        <a:lstStyle/>
        <a:p>
          <a:pPr marL="0" lvl="0" indent="0" algn="l" defTabSz="666750">
            <a:lnSpc>
              <a:spcPct val="100000"/>
            </a:lnSpc>
            <a:spcBef>
              <a:spcPct val="0"/>
            </a:spcBef>
            <a:spcAft>
              <a:spcPct val="35000"/>
            </a:spcAft>
            <a:buNone/>
          </a:pPr>
          <a:r>
            <a:rPr lang="en-GB" sz="1500" b="1" i="0" kern="1200" dirty="0">
              <a:latin typeface="Arial" panose="020B0604020202020204" pitchFamily="34" charset="0"/>
              <a:cs typeface="Arial" panose="020B0604020202020204" pitchFamily="34" charset="0"/>
            </a:rPr>
            <a:t>Secondary care</a:t>
          </a:r>
          <a:r>
            <a:rPr lang="en-GB" sz="1500" b="0" i="0" kern="1200" dirty="0">
              <a:latin typeface="Arial" panose="020B0604020202020204" pitchFamily="34" charset="0"/>
              <a:cs typeface="Arial" panose="020B0604020202020204" pitchFamily="34" charset="0"/>
            </a:rPr>
            <a:t>, sometimes referred to as ‘hospital and community care’ can either be planned (elective) care or urgent and emergency care. </a:t>
          </a:r>
          <a:endParaRPr lang="en-US" sz="1500" kern="1200" dirty="0">
            <a:latin typeface="Arial" panose="020B0604020202020204" pitchFamily="34" charset="0"/>
            <a:cs typeface="Arial" panose="020B0604020202020204" pitchFamily="34" charset="0"/>
          </a:endParaRPr>
        </a:p>
      </dsp:txBody>
      <dsp:txXfrm>
        <a:off x="972262" y="1052592"/>
        <a:ext cx="6726212" cy="841785"/>
      </dsp:txXfrm>
    </dsp:sp>
    <dsp:sp modelId="{AC9F6F3A-9ECD-4D81-AFDA-93A8E9DAECAA}">
      <dsp:nvSpPr>
        <dsp:cNvPr id="0" name=""/>
        <dsp:cNvSpPr/>
      </dsp:nvSpPr>
      <dsp:spPr>
        <a:xfrm>
          <a:off x="0" y="2104824"/>
          <a:ext cx="7698475" cy="84178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1346A7-98CD-4FC2-A13C-768EF99BF84D}">
      <dsp:nvSpPr>
        <dsp:cNvPr id="0" name=""/>
        <dsp:cNvSpPr/>
      </dsp:nvSpPr>
      <dsp:spPr>
        <a:xfrm>
          <a:off x="254640" y="2294226"/>
          <a:ext cx="462982" cy="46298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3CE9AE-7832-44EB-9991-1E21645A1508}">
      <dsp:nvSpPr>
        <dsp:cNvPr id="0" name=""/>
        <dsp:cNvSpPr/>
      </dsp:nvSpPr>
      <dsp:spPr>
        <a:xfrm>
          <a:off x="972262" y="2104824"/>
          <a:ext cx="6726212" cy="841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089" tIns="89089" rIns="89089" bIns="89089" numCol="1" spcCol="1270" anchor="ctr" anchorCtr="0">
          <a:noAutofit/>
        </a:bodyPr>
        <a:lstStyle/>
        <a:p>
          <a:pPr marL="0" lvl="0" indent="0" algn="l" defTabSz="666750">
            <a:lnSpc>
              <a:spcPct val="100000"/>
            </a:lnSpc>
            <a:spcBef>
              <a:spcPct val="0"/>
            </a:spcBef>
            <a:spcAft>
              <a:spcPct val="35000"/>
            </a:spcAft>
            <a:buNone/>
          </a:pPr>
          <a:r>
            <a:rPr lang="en-GB" sz="1500" b="1" i="0" kern="1200" dirty="0">
              <a:latin typeface="Arial" panose="020B0604020202020204" pitchFamily="34" charset="0"/>
              <a:cs typeface="Arial" panose="020B0604020202020204" pitchFamily="34" charset="0"/>
            </a:rPr>
            <a:t>Tertiary care </a:t>
          </a:r>
          <a:r>
            <a:rPr lang="en-GB" sz="1500" b="0" i="0" kern="1200" dirty="0">
              <a:latin typeface="Arial" panose="020B0604020202020204" pitchFamily="34" charset="0"/>
              <a:cs typeface="Arial" panose="020B0604020202020204" pitchFamily="34" charset="0"/>
            </a:rPr>
            <a:t>refers to highly </a:t>
          </a:r>
          <a:r>
            <a:rPr lang="en-GB" sz="1500" b="1" i="0" kern="1200" dirty="0">
              <a:latin typeface="Arial" panose="020B0604020202020204" pitchFamily="34" charset="0"/>
              <a:cs typeface="Arial" panose="020B0604020202020204" pitchFamily="34" charset="0"/>
            </a:rPr>
            <a:t>specialised treatment</a:t>
          </a:r>
          <a:r>
            <a:rPr lang="en-GB" sz="1500" b="0" i="0" kern="1200" dirty="0">
              <a:latin typeface="Arial" panose="020B0604020202020204" pitchFamily="34" charset="0"/>
              <a:cs typeface="Arial" panose="020B0604020202020204" pitchFamily="34" charset="0"/>
            </a:rPr>
            <a:t> such as neurosurgery, transplants, and secure forensic mental health services. </a:t>
          </a:r>
          <a:endParaRPr lang="en-US" sz="1500" kern="1200" dirty="0">
            <a:latin typeface="Arial" panose="020B0604020202020204" pitchFamily="34" charset="0"/>
            <a:cs typeface="Arial" panose="020B0604020202020204" pitchFamily="34" charset="0"/>
          </a:endParaRPr>
        </a:p>
      </dsp:txBody>
      <dsp:txXfrm>
        <a:off x="972262" y="2104824"/>
        <a:ext cx="6726212" cy="8417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935CA-35BB-43D7-933F-4F0C612A1C27}">
      <dsp:nvSpPr>
        <dsp:cNvPr id="0" name=""/>
        <dsp:cNvSpPr/>
      </dsp:nvSpPr>
      <dsp:spPr>
        <a:xfrm>
          <a:off x="403474" y="714800"/>
          <a:ext cx="654169" cy="6541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97FF5E-5618-4CCC-86C7-CB35D9581B4A}">
      <dsp:nvSpPr>
        <dsp:cNvPr id="0" name=""/>
        <dsp:cNvSpPr/>
      </dsp:nvSpPr>
      <dsp:spPr>
        <a:xfrm>
          <a:off x="3704" y="1587081"/>
          <a:ext cx="1453710" cy="5814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Working together for patients</a:t>
          </a:r>
          <a:endParaRPr lang="en-US" sz="1500" kern="1200" dirty="0">
            <a:latin typeface="Arial" panose="020B0604020202020204" pitchFamily="34" charset="0"/>
            <a:cs typeface="Arial" panose="020B0604020202020204" pitchFamily="34" charset="0"/>
          </a:endParaRPr>
        </a:p>
      </dsp:txBody>
      <dsp:txXfrm>
        <a:off x="3704" y="1587081"/>
        <a:ext cx="1453710" cy="581484"/>
      </dsp:txXfrm>
    </dsp:sp>
    <dsp:sp modelId="{61981962-534C-4C18-8FE0-6848AF15F333}">
      <dsp:nvSpPr>
        <dsp:cNvPr id="0" name=""/>
        <dsp:cNvSpPr/>
      </dsp:nvSpPr>
      <dsp:spPr>
        <a:xfrm>
          <a:off x="2111585" y="714800"/>
          <a:ext cx="654169" cy="6541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CE223B-9BD3-4CB9-9100-DB093F46BF88}">
      <dsp:nvSpPr>
        <dsp:cNvPr id="0" name=""/>
        <dsp:cNvSpPr/>
      </dsp:nvSpPr>
      <dsp:spPr>
        <a:xfrm>
          <a:off x="1711814" y="1587081"/>
          <a:ext cx="1453710" cy="5814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Respect and dignity</a:t>
          </a:r>
          <a:endParaRPr lang="en-US" sz="1500" kern="1200" dirty="0">
            <a:latin typeface="Arial" panose="020B0604020202020204" pitchFamily="34" charset="0"/>
            <a:cs typeface="Arial" panose="020B0604020202020204" pitchFamily="34" charset="0"/>
          </a:endParaRPr>
        </a:p>
      </dsp:txBody>
      <dsp:txXfrm>
        <a:off x="1711814" y="1587081"/>
        <a:ext cx="1453710" cy="581484"/>
      </dsp:txXfrm>
    </dsp:sp>
    <dsp:sp modelId="{916197E6-AC30-4816-A13F-EC650B4BBACA}">
      <dsp:nvSpPr>
        <dsp:cNvPr id="0" name=""/>
        <dsp:cNvSpPr/>
      </dsp:nvSpPr>
      <dsp:spPr>
        <a:xfrm>
          <a:off x="3819695" y="714800"/>
          <a:ext cx="654169" cy="6541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6263F1-4AB1-4ECE-8E81-BDA8EDAB5C83}">
      <dsp:nvSpPr>
        <dsp:cNvPr id="0" name=""/>
        <dsp:cNvSpPr/>
      </dsp:nvSpPr>
      <dsp:spPr>
        <a:xfrm>
          <a:off x="3419924" y="1587081"/>
          <a:ext cx="1453710" cy="5814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Commitment to quality of care</a:t>
          </a:r>
          <a:endParaRPr lang="en-US" sz="1500" kern="1200" dirty="0">
            <a:latin typeface="Arial" panose="020B0604020202020204" pitchFamily="34" charset="0"/>
            <a:cs typeface="Arial" panose="020B0604020202020204" pitchFamily="34" charset="0"/>
          </a:endParaRPr>
        </a:p>
      </dsp:txBody>
      <dsp:txXfrm>
        <a:off x="3419924" y="1587081"/>
        <a:ext cx="1453710" cy="581484"/>
      </dsp:txXfrm>
    </dsp:sp>
    <dsp:sp modelId="{6BA46812-F37E-4AFC-8FD7-B5452A300CA4}">
      <dsp:nvSpPr>
        <dsp:cNvPr id="0" name=""/>
        <dsp:cNvSpPr/>
      </dsp:nvSpPr>
      <dsp:spPr>
        <a:xfrm>
          <a:off x="5527805" y="714800"/>
          <a:ext cx="654169" cy="6541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1AC2ED-43E2-4647-8A43-28EB965B64DB}">
      <dsp:nvSpPr>
        <dsp:cNvPr id="0" name=""/>
        <dsp:cNvSpPr/>
      </dsp:nvSpPr>
      <dsp:spPr>
        <a:xfrm>
          <a:off x="5128035" y="1587081"/>
          <a:ext cx="1453710" cy="5814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Compassion</a:t>
          </a:r>
          <a:endParaRPr lang="en-US" sz="1500" kern="1200" dirty="0">
            <a:latin typeface="Arial" panose="020B0604020202020204" pitchFamily="34" charset="0"/>
            <a:cs typeface="Arial" panose="020B0604020202020204" pitchFamily="34" charset="0"/>
          </a:endParaRPr>
        </a:p>
      </dsp:txBody>
      <dsp:txXfrm>
        <a:off x="5128035" y="1587081"/>
        <a:ext cx="1453710" cy="581484"/>
      </dsp:txXfrm>
    </dsp:sp>
    <dsp:sp modelId="{1747EBAA-4318-4C14-A263-A0EFCEE45FC2}">
      <dsp:nvSpPr>
        <dsp:cNvPr id="0" name=""/>
        <dsp:cNvSpPr/>
      </dsp:nvSpPr>
      <dsp:spPr>
        <a:xfrm>
          <a:off x="7235916" y="714800"/>
          <a:ext cx="654169" cy="6541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D1E0D1-F0A3-439C-A626-F3B9D8417EEB}">
      <dsp:nvSpPr>
        <dsp:cNvPr id="0" name=""/>
        <dsp:cNvSpPr/>
      </dsp:nvSpPr>
      <dsp:spPr>
        <a:xfrm>
          <a:off x="6836145" y="1587081"/>
          <a:ext cx="1453710" cy="5814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Improving lives</a:t>
          </a:r>
          <a:endParaRPr lang="en-US" sz="1500" kern="1200" dirty="0">
            <a:latin typeface="Arial" panose="020B0604020202020204" pitchFamily="34" charset="0"/>
            <a:cs typeface="Arial" panose="020B0604020202020204" pitchFamily="34" charset="0"/>
          </a:endParaRPr>
        </a:p>
      </dsp:txBody>
      <dsp:txXfrm>
        <a:off x="6836145" y="1587081"/>
        <a:ext cx="1453710" cy="581484"/>
      </dsp:txXfrm>
    </dsp:sp>
    <dsp:sp modelId="{116E0722-F9C9-482A-BC8A-18A9CE6C7E57}">
      <dsp:nvSpPr>
        <dsp:cNvPr id="0" name=""/>
        <dsp:cNvSpPr/>
      </dsp:nvSpPr>
      <dsp:spPr>
        <a:xfrm>
          <a:off x="8944026" y="714800"/>
          <a:ext cx="654169" cy="6541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89F03D-1A11-4DE3-8489-7AD89801EB51}">
      <dsp:nvSpPr>
        <dsp:cNvPr id="0" name=""/>
        <dsp:cNvSpPr/>
      </dsp:nvSpPr>
      <dsp:spPr>
        <a:xfrm>
          <a:off x="8544255" y="1587081"/>
          <a:ext cx="1453710" cy="5814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Everyone counts</a:t>
          </a:r>
          <a:endParaRPr lang="en-US" sz="1500" kern="1200" dirty="0">
            <a:latin typeface="Arial" panose="020B0604020202020204" pitchFamily="34" charset="0"/>
            <a:cs typeface="Arial" panose="020B0604020202020204" pitchFamily="34" charset="0"/>
          </a:endParaRPr>
        </a:p>
      </dsp:txBody>
      <dsp:txXfrm>
        <a:off x="8544255" y="1587081"/>
        <a:ext cx="1453710" cy="5814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D02BA4-5FAA-4845-915A-C6FED52E9A14}">
      <dsp:nvSpPr>
        <dsp:cNvPr id="0" name=""/>
        <dsp:cNvSpPr/>
      </dsp:nvSpPr>
      <dsp:spPr>
        <a:xfrm>
          <a:off x="0" y="44854"/>
          <a:ext cx="8134350" cy="48960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kern="1200" dirty="0"/>
            <a:t>Patients use a range of routes, which influence workload and demand:</a:t>
          </a:r>
        </a:p>
      </dsp:txBody>
      <dsp:txXfrm>
        <a:off x="0" y="44854"/>
        <a:ext cx="8134350" cy="489600"/>
      </dsp:txXfrm>
    </dsp:sp>
    <dsp:sp modelId="{6C473926-0030-418F-9772-04E62A081D84}">
      <dsp:nvSpPr>
        <dsp:cNvPr id="0" name=""/>
        <dsp:cNvSpPr/>
      </dsp:nvSpPr>
      <dsp:spPr>
        <a:xfrm>
          <a:off x="0" y="532021"/>
          <a:ext cx="8134350" cy="1306620"/>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kern="1200" dirty="0"/>
            <a:t>GP practice (phone, online, in person)</a:t>
          </a:r>
        </a:p>
        <a:p>
          <a:pPr marL="171450" lvl="1" indent="-171450" algn="l" defTabSz="755650">
            <a:lnSpc>
              <a:spcPct val="90000"/>
            </a:lnSpc>
            <a:spcBef>
              <a:spcPct val="0"/>
            </a:spcBef>
            <a:spcAft>
              <a:spcPct val="15000"/>
            </a:spcAft>
            <a:buChar char="•"/>
          </a:pPr>
          <a:r>
            <a:rPr lang="en-GB" sz="1700" kern="1200" dirty="0"/>
            <a:t>NHS App and digital consultation tools</a:t>
          </a:r>
        </a:p>
        <a:p>
          <a:pPr marL="171450" lvl="1" indent="-171450" algn="l" defTabSz="755650">
            <a:lnSpc>
              <a:spcPct val="90000"/>
            </a:lnSpc>
            <a:spcBef>
              <a:spcPct val="0"/>
            </a:spcBef>
            <a:spcAft>
              <a:spcPct val="15000"/>
            </a:spcAft>
            <a:buChar char="•"/>
          </a:pPr>
          <a:r>
            <a:rPr lang="en-GB" sz="1700" kern="1200" dirty="0"/>
            <a:t>Community Pharmacy (minor illness, Pharmacy First)</a:t>
          </a:r>
        </a:p>
        <a:p>
          <a:pPr marL="171450" lvl="1" indent="-171450" algn="l" defTabSz="755650">
            <a:lnSpc>
              <a:spcPct val="90000"/>
            </a:lnSpc>
            <a:spcBef>
              <a:spcPct val="0"/>
            </a:spcBef>
            <a:spcAft>
              <a:spcPct val="15000"/>
            </a:spcAft>
            <a:buChar char="•"/>
          </a:pPr>
          <a:r>
            <a:rPr lang="en-GB" sz="1700" kern="1200" dirty="0"/>
            <a:t>NHS 111 and urgent care services</a:t>
          </a:r>
        </a:p>
      </dsp:txBody>
      <dsp:txXfrm>
        <a:off x="0" y="532021"/>
        <a:ext cx="8134350" cy="13066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CF23F7-B3D6-4D3F-BFFD-62711C53D555}">
      <dsp:nvSpPr>
        <dsp:cNvPr id="0" name=""/>
        <dsp:cNvSpPr/>
      </dsp:nvSpPr>
      <dsp:spPr>
        <a:xfrm>
          <a:off x="0" y="43196"/>
          <a:ext cx="8134350" cy="46080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kern="1200"/>
            <a:t>Patients may arrive through different routes with different expectations</a:t>
          </a:r>
        </a:p>
      </dsp:txBody>
      <dsp:txXfrm>
        <a:off x="0" y="43196"/>
        <a:ext cx="8134350" cy="460800"/>
      </dsp:txXfrm>
    </dsp:sp>
    <dsp:sp modelId="{473C7752-1636-415C-9695-7393956BB883}">
      <dsp:nvSpPr>
        <dsp:cNvPr id="0" name=""/>
        <dsp:cNvSpPr/>
      </dsp:nvSpPr>
      <dsp:spPr>
        <a:xfrm>
          <a:off x="0" y="517535"/>
          <a:ext cx="8134350" cy="966240"/>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GB" sz="1600" kern="1200" dirty="0"/>
            <a:t>Not all patients need to see a GP</a:t>
          </a:r>
        </a:p>
        <a:p>
          <a:pPr marL="171450" lvl="1" indent="-171450" algn="l" defTabSz="711200">
            <a:lnSpc>
              <a:spcPct val="90000"/>
            </a:lnSpc>
            <a:spcBef>
              <a:spcPct val="0"/>
            </a:spcBef>
            <a:spcAft>
              <a:spcPct val="15000"/>
            </a:spcAft>
            <a:buChar char="•"/>
          </a:pPr>
          <a:r>
            <a:rPr lang="en-GB" sz="1600" kern="1200"/>
            <a:t>You may need to signpost or redirect appropriately</a:t>
          </a:r>
        </a:p>
        <a:p>
          <a:pPr marL="171450" lvl="1" indent="-171450" algn="l" defTabSz="711200">
            <a:lnSpc>
              <a:spcPct val="90000"/>
            </a:lnSpc>
            <a:spcBef>
              <a:spcPct val="0"/>
            </a:spcBef>
            <a:spcAft>
              <a:spcPct val="15000"/>
            </a:spcAft>
            <a:buChar char="•"/>
          </a:pPr>
          <a:r>
            <a:rPr lang="en-GB" sz="1600" kern="1200"/>
            <a:t>Demand is managed through triage and prioritisation</a:t>
          </a:r>
        </a:p>
      </dsp:txBody>
      <dsp:txXfrm>
        <a:off x="0" y="517535"/>
        <a:ext cx="8134350" cy="96624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788A3A-FCA1-4FBC-9F7C-F7D388771E0B}">
      <dsp:nvSpPr>
        <dsp:cNvPr id="0" name=""/>
        <dsp:cNvSpPr/>
      </dsp:nvSpPr>
      <dsp:spPr>
        <a:xfrm>
          <a:off x="0" y="0"/>
          <a:ext cx="6096000" cy="711958"/>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Growing patient need and complexity</a:t>
          </a:r>
        </a:p>
      </dsp:txBody>
      <dsp:txXfrm>
        <a:off x="20853" y="20853"/>
        <a:ext cx="5267580" cy="670252"/>
      </dsp:txXfrm>
    </dsp:sp>
    <dsp:sp modelId="{E9C037D3-8039-4B58-8BFA-7DD3F065A17E}">
      <dsp:nvSpPr>
        <dsp:cNvPr id="0" name=""/>
        <dsp:cNvSpPr/>
      </dsp:nvSpPr>
      <dsp:spPr>
        <a:xfrm>
          <a:off x="510539" y="841404"/>
          <a:ext cx="6096000" cy="711958"/>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Workforce diversification </a:t>
          </a:r>
        </a:p>
        <a:p>
          <a:pPr marL="0" lvl="0" indent="0" algn="ctr" defTabSz="711200">
            <a:lnSpc>
              <a:spcPct val="90000"/>
            </a:lnSpc>
            <a:spcBef>
              <a:spcPct val="0"/>
            </a:spcBef>
            <a:spcAft>
              <a:spcPct val="35000"/>
            </a:spcAft>
            <a:buNone/>
          </a:pPr>
          <a:r>
            <a:rPr lang="en-GB" sz="1600" kern="1200" dirty="0"/>
            <a:t>(multidisciplinary teams)</a:t>
          </a:r>
        </a:p>
      </dsp:txBody>
      <dsp:txXfrm>
        <a:off x="531392" y="862257"/>
        <a:ext cx="5080981" cy="670252"/>
      </dsp:txXfrm>
    </dsp:sp>
    <dsp:sp modelId="{41D4EA7C-A3A4-4858-B7A9-2BB38DC70667}">
      <dsp:nvSpPr>
        <dsp:cNvPr id="0" name=""/>
        <dsp:cNvSpPr/>
      </dsp:nvSpPr>
      <dsp:spPr>
        <a:xfrm>
          <a:off x="1013459" y="1682809"/>
          <a:ext cx="6096000" cy="711958"/>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New models </a:t>
          </a:r>
          <a:r>
            <a:rPr lang="en-GB" sz="1600" kern="1200"/>
            <a:t>of access</a:t>
          </a:r>
          <a:endParaRPr lang="en-GB" sz="1600" kern="1200" dirty="0"/>
        </a:p>
        <a:p>
          <a:pPr marL="0" lvl="0" indent="0" algn="ctr" defTabSz="711200">
            <a:lnSpc>
              <a:spcPct val="90000"/>
            </a:lnSpc>
            <a:spcBef>
              <a:spcPct val="0"/>
            </a:spcBef>
            <a:spcAft>
              <a:spcPct val="35000"/>
            </a:spcAft>
            <a:buNone/>
          </a:pPr>
          <a:r>
            <a:rPr lang="en-GB" sz="1600" kern="1200" dirty="0"/>
            <a:t> (triage, digital, Pharmacy First)</a:t>
          </a:r>
        </a:p>
      </dsp:txBody>
      <dsp:txXfrm>
        <a:off x="1034312" y="1703662"/>
        <a:ext cx="5088601" cy="670252"/>
      </dsp:txXfrm>
    </dsp:sp>
    <dsp:sp modelId="{19E67231-DD70-4618-ACB0-A9694F85052C}">
      <dsp:nvSpPr>
        <dsp:cNvPr id="0" name=""/>
        <dsp:cNvSpPr/>
      </dsp:nvSpPr>
      <dsp:spPr>
        <a:xfrm>
          <a:off x="1523999" y="2524214"/>
          <a:ext cx="6096000" cy="711958"/>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Greater focus on prevention and population health</a:t>
          </a:r>
        </a:p>
      </dsp:txBody>
      <dsp:txXfrm>
        <a:off x="1544852" y="2545067"/>
        <a:ext cx="5080981" cy="670252"/>
      </dsp:txXfrm>
    </dsp:sp>
    <dsp:sp modelId="{5F087117-B5D4-47C1-9DD4-5A45A7896160}">
      <dsp:nvSpPr>
        <dsp:cNvPr id="0" name=""/>
        <dsp:cNvSpPr/>
      </dsp:nvSpPr>
      <dsp:spPr>
        <a:xfrm>
          <a:off x="5633227" y="545295"/>
          <a:ext cx="462772" cy="46277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a:off x="5737351" y="545295"/>
        <a:ext cx="254524" cy="348236"/>
      </dsp:txXfrm>
    </dsp:sp>
    <dsp:sp modelId="{36D54CD6-5A59-4C1B-ABDF-65EA475E80E8}">
      <dsp:nvSpPr>
        <dsp:cNvPr id="0" name=""/>
        <dsp:cNvSpPr/>
      </dsp:nvSpPr>
      <dsp:spPr>
        <a:xfrm>
          <a:off x="6143767" y="1386700"/>
          <a:ext cx="462772" cy="46277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a:off x="6247891" y="1386700"/>
        <a:ext cx="254524" cy="348236"/>
      </dsp:txXfrm>
    </dsp:sp>
    <dsp:sp modelId="{4EAF3F7D-F66D-4E35-9334-040CD8A95206}">
      <dsp:nvSpPr>
        <dsp:cNvPr id="0" name=""/>
        <dsp:cNvSpPr/>
      </dsp:nvSpPr>
      <dsp:spPr>
        <a:xfrm>
          <a:off x="6646687" y="2228105"/>
          <a:ext cx="462772" cy="46277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a:off x="6750811" y="2228105"/>
        <a:ext cx="254524" cy="34823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484103-50D4-4A0C-82B0-84FCF592D9F8}">
      <dsp:nvSpPr>
        <dsp:cNvPr id="0" name=""/>
        <dsp:cNvSpPr/>
      </dsp:nvSpPr>
      <dsp:spPr>
        <a:xfrm>
          <a:off x="3764557" y="964"/>
          <a:ext cx="1227061" cy="122706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a:t>Multidisciplinary teams (MDT)</a:t>
          </a:r>
        </a:p>
      </dsp:txBody>
      <dsp:txXfrm>
        <a:off x="3944256" y="180663"/>
        <a:ext cx="867663" cy="867663"/>
      </dsp:txXfrm>
    </dsp:sp>
    <dsp:sp modelId="{0C91AC2A-AB1E-421A-9757-570298A61580}">
      <dsp:nvSpPr>
        <dsp:cNvPr id="0" name=""/>
        <dsp:cNvSpPr/>
      </dsp:nvSpPr>
      <dsp:spPr>
        <a:xfrm rot="2160000">
          <a:off x="4952671" y="943133"/>
          <a:ext cx="325501" cy="41413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GB" sz="700" kern="1200"/>
        </a:p>
      </dsp:txBody>
      <dsp:txXfrm>
        <a:off x="4961996" y="997261"/>
        <a:ext cx="227851" cy="248479"/>
      </dsp:txXfrm>
    </dsp:sp>
    <dsp:sp modelId="{44E26611-865A-4BDA-BB73-923964BD57A7}">
      <dsp:nvSpPr>
        <dsp:cNvPr id="0" name=""/>
        <dsp:cNvSpPr/>
      </dsp:nvSpPr>
      <dsp:spPr>
        <a:xfrm>
          <a:off x="5254131" y="1083203"/>
          <a:ext cx="1227061" cy="122706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a:t>Triage and care navigation</a:t>
          </a:r>
        </a:p>
      </dsp:txBody>
      <dsp:txXfrm>
        <a:off x="5433830" y="1262902"/>
        <a:ext cx="867663" cy="867663"/>
      </dsp:txXfrm>
    </dsp:sp>
    <dsp:sp modelId="{DEE539F2-1F26-428A-B8D1-472E7E75402F}">
      <dsp:nvSpPr>
        <dsp:cNvPr id="0" name=""/>
        <dsp:cNvSpPr/>
      </dsp:nvSpPr>
      <dsp:spPr>
        <a:xfrm rot="6480000">
          <a:off x="5423274" y="2356455"/>
          <a:ext cx="325501" cy="41413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GB" sz="700" kern="1200"/>
        </a:p>
      </dsp:txBody>
      <dsp:txXfrm rot="10800000">
        <a:off x="5487187" y="2392847"/>
        <a:ext cx="227851" cy="248479"/>
      </dsp:txXfrm>
    </dsp:sp>
    <dsp:sp modelId="{4E74B6F7-E1CB-4EF8-8763-7FDF7BD9E116}">
      <dsp:nvSpPr>
        <dsp:cNvPr id="0" name=""/>
        <dsp:cNvSpPr/>
      </dsp:nvSpPr>
      <dsp:spPr>
        <a:xfrm>
          <a:off x="4685164" y="2834302"/>
          <a:ext cx="1227061" cy="122706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a:t>Digital access alongside traditional routes</a:t>
          </a:r>
        </a:p>
      </dsp:txBody>
      <dsp:txXfrm>
        <a:off x="4864863" y="3014001"/>
        <a:ext cx="867663" cy="867663"/>
      </dsp:txXfrm>
    </dsp:sp>
    <dsp:sp modelId="{CC7C6CA6-1DF3-4AE1-A700-D6C23B40AFB2}">
      <dsp:nvSpPr>
        <dsp:cNvPr id="0" name=""/>
        <dsp:cNvSpPr/>
      </dsp:nvSpPr>
      <dsp:spPr>
        <a:xfrm rot="10800000">
          <a:off x="4224549" y="3240767"/>
          <a:ext cx="325501" cy="41413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GB" sz="700" kern="1200"/>
        </a:p>
      </dsp:txBody>
      <dsp:txXfrm rot="10800000">
        <a:off x="4322199" y="3323594"/>
        <a:ext cx="227851" cy="248479"/>
      </dsp:txXfrm>
    </dsp:sp>
    <dsp:sp modelId="{5F36478E-9C16-4A0F-B433-CE9257125FB6}">
      <dsp:nvSpPr>
        <dsp:cNvPr id="0" name=""/>
        <dsp:cNvSpPr/>
      </dsp:nvSpPr>
      <dsp:spPr>
        <a:xfrm>
          <a:off x="2843949" y="2834302"/>
          <a:ext cx="1227061" cy="122706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a:t>Working at scale (PCNs, federations)</a:t>
          </a:r>
        </a:p>
      </dsp:txBody>
      <dsp:txXfrm>
        <a:off x="3023648" y="3014001"/>
        <a:ext cx="867663" cy="867663"/>
      </dsp:txXfrm>
    </dsp:sp>
    <dsp:sp modelId="{A199FA5A-341D-4FAA-9E62-950279913562}">
      <dsp:nvSpPr>
        <dsp:cNvPr id="0" name=""/>
        <dsp:cNvSpPr/>
      </dsp:nvSpPr>
      <dsp:spPr>
        <a:xfrm rot="15120000">
          <a:off x="3013093" y="2373978"/>
          <a:ext cx="325501" cy="41413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GB" sz="700" kern="1200"/>
        </a:p>
      </dsp:txBody>
      <dsp:txXfrm rot="10800000">
        <a:off x="3077006" y="2503240"/>
        <a:ext cx="227851" cy="248479"/>
      </dsp:txXfrm>
    </dsp:sp>
    <dsp:sp modelId="{9613A50D-0FCD-46D9-9943-7D7CB9E1FC80}">
      <dsp:nvSpPr>
        <dsp:cNvPr id="0" name=""/>
        <dsp:cNvSpPr/>
      </dsp:nvSpPr>
      <dsp:spPr>
        <a:xfrm>
          <a:off x="2274982" y="1083203"/>
          <a:ext cx="1227061" cy="122706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a:t>Closer integration with community and social care</a:t>
          </a:r>
        </a:p>
      </dsp:txBody>
      <dsp:txXfrm>
        <a:off x="2454681" y="1262902"/>
        <a:ext cx="867663" cy="867663"/>
      </dsp:txXfrm>
    </dsp:sp>
    <dsp:sp modelId="{DED82563-C2C0-4F8F-8770-22A031BDA4D8}">
      <dsp:nvSpPr>
        <dsp:cNvPr id="0" name=""/>
        <dsp:cNvSpPr/>
      </dsp:nvSpPr>
      <dsp:spPr>
        <a:xfrm rot="19440000">
          <a:off x="3463097" y="953962"/>
          <a:ext cx="325501" cy="41413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GB" sz="700" kern="1200"/>
        </a:p>
      </dsp:txBody>
      <dsp:txXfrm>
        <a:off x="3472422" y="1065488"/>
        <a:ext cx="227851" cy="24847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F0F03B-7E51-4D4F-8B8F-EE8A1D1FD6DB}">
      <dsp:nvSpPr>
        <dsp:cNvPr id="0" name=""/>
        <dsp:cNvSpPr/>
      </dsp:nvSpPr>
      <dsp:spPr>
        <a:xfrm>
          <a:off x="0" y="671683"/>
          <a:ext cx="5508136" cy="895577"/>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CAB158-5380-4C18-B3DA-6421CC988CA5}">
      <dsp:nvSpPr>
        <dsp:cNvPr id="0" name=""/>
        <dsp:cNvSpPr/>
      </dsp:nvSpPr>
      <dsp:spPr>
        <a:xfrm>
          <a:off x="2481" y="0"/>
          <a:ext cx="1193339" cy="895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71120" numCol="1" spcCol="1270" anchor="b" anchorCtr="0">
          <a:noAutofit/>
        </a:bodyPr>
        <a:lstStyle/>
        <a:p>
          <a:pPr marL="0" lvl="0" indent="0" algn="ctr" defTabSz="444500">
            <a:lnSpc>
              <a:spcPct val="90000"/>
            </a:lnSpc>
            <a:spcBef>
              <a:spcPct val="0"/>
            </a:spcBef>
            <a:spcAft>
              <a:spcPct val="35000"/>
            </a:spcAft>
            <a:buNone/>
          </a:pPr>
          <a:r>
            <a:rPr lang="en-GB" sz="1000" kern="1200"/>
            <a:t>You will work as part of a wider team</a:t>
          </a:r>
        </a:p>
      </dsp:txBody>
      <dsp:txXfrm>
        <a:off x="2481" y="0"/>
        <a:ext cx="1193339" cy="895577"/>
      </dsp:txXfrm>
    </dsp:sp>
    <dsp:sp modelId="{277F52DF-D027-4AD8-B96A-77CA28E61CFB}">
      <dsp:nvSpPr>
        <dsp:cNvPr id="0" name=""/>
        <dsp:cNvSpPr/>
      </dsp:nvSpPr>
      <dsp:spPr>
        <a:xfrm>
          <a:off x="487203" y="1007524"/>
          <a:ext cx="223894" cy="223894"/>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2303AC-3EFB-4DAB-AB65-D4D79EB0C0EA}">
      <dsp:nvSpPr>
        <dsp:cNvPr id="0" name=""/>
        <dsp:cNvSpPr/>
      </dsp:nvSpPr>
      <dsp:spPr>
        <a:xfrm>
          <a:off x="1255487" y="1343366"/>
          <a:ext cx="1193339" cy="895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71120" numCol="1" spcCol="1270" anchor="t" anchorCtr="0">
          <a:noAutofit/>
        </a:bodyPr>
        <a:lstStyle/>
        <a:p>
          <a:pPr marL="0" lvl="0" indent="0" algn="ctr" defTabSz="444500">
            <a:lnSpc>
              <a:spcPct val="90000"/>
            </a:lnSpc>
            <a:spcBef>
              <a:spcPct val="0"/>
            </a:spcBef>
            <a:spcAft>
              <a:spcPct val="35000"/>
            </a:spcAft>
            <a:buNone/>
          </a:pPr>
          <a:r>
            <a:rPr lang="en-GB" sz="1000" kern="1200"/>
            <a:t>Roles are more specialised and structured</a:t>
          </a:r>
        </a:p>
      </dsp:txBody>
      <dsp:txXfrm>
        <a:off x="1255487" y="1343366"/>
        <a:ext cx="1193339" cy="895577"/>
      </dsp:txXfrm>
    </dsp:sp>
    <dsp:sp modelId="{1385373F-40F6-4FEC-919D-F95A857E30AA}">
      <dsp:nvSpPr>
        <dsp:cNvPr id="0" name=""/>
        <dsp:cNvSpPr/>
      </dsp:nvSpPr>
      <dsp:spPr>
        <a:xfrm>
          <a:off x="1740210" y="1007524"/>
          <a:ext cx="223894" cy="223894"/>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95E169-59C3-4FD8-914C-DEE698AC486E}">
      <dsp:nvSpPr>
        <dsp:cNvPr id="0" name=""/>
        <dsp:cNvSpPr/>
      </dsp:nvSpPr>
      <dsp:spPr>
        <a:xfrm>
          <a:off x="2508494" y="0"/>
          <a:ext cx="1193339" cy="895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71120" numCol="1" spcCol="1270" anchor="b" anchorCtr="0">
          <a:noAutofit/>
        </a:bodyPr>
        <a:lstStyle/>
        <a:p>
          <a:pPr marL="0" lvl="0" indent="0" algn="ctr" defTabSz="444500">
            <a:lnSpc>
              <a:spcPct val="90000"/>
            </a:lnSpc>
            <a:spcBef>
              <a:spcPct val="0"/>
            </a:spcBef>
            <a:spcAft>
              <a:spcPct val="35000"/>
            </a:spcAft>
            <a:buNone/>
          </a:pPr>
          <a:r>
            <a:rPr lang="en-GB" sz="1000" kern="1200" dirty="0"/>
            <a:t>Collaboration across services is essential</a:t>
          </a:r>
        </a:p>
      </dsp:txBody>
      <dsp:txXfrm>
        <a:off x="2508494" y="0"/>
        <a:ext cx="1193339" cy="895577"/>
      </dsp:txXfrm>
    </dsp:sp>
    <dsp:sp modelId="{1CD08A0E-D338-43A3-8EF8-82D1D126133A}">
      <dsp:nvSpPr>
        <dsp:cNvPr id="0" name=""/>
        <dsp:cNvSpPr/>
      </dsp:nvSpPr>
      <dsp:spPr>
        <a:xfrm>
          <a:off x="2993217" y="1007524"/>
          <a:ext cx="223894" cy="223894"/>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E42B05-7B93-44A4-9950-3BC09DDEE6DA}">
      <dsp:nvSpPr>
        <dsp:cNvPr id="0" name=""/>
        <dsp:cNvSpPr/>
      </dsp:nvSpPr>
      <dsp:spPr>
        <a:xfrm>
          <a:off x="3761501" y="1343366"/>
          <a:ext cx="1193339" cy="895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71120" numCol="1" spcCol="1270" anchor="t" anchorCtr="0">
          <a:noAutofit/>
        </a:bodyPr>
        <a:lstStyle/>
        <a:p>
          <a:pPr marL="0" lvl="0" indent="0" algn="ctr" defTabSz="444500">
            <a:lnSpc>
              <a:spcPct val="90000"/>
            </a:lnSpc>
            <a:spcBef>
              <a:spcPct val="0"/>
            </a:spcBef>
            <a:spcAft>
              <a:spcPct val="35000"/>
            </a:spcAft>
            <a:buNone/>
          </a:pPr>
          <a:r>
            <a:rPr lang="en-GB" sz="1000" kern="1200"/>
            <a:t>Supporting appropriate access and flow is everyone’s responsibility</a:t>
          </a:r>
        </a:p>
      </dsp:txBody>
      <dsp:txXfrm>
        <a:off x="3761501" y="1343366"/>
        <a:ext cx="1193339" cy="895577"/>
      </dsp:txXfrm>
    </dsp:sp>
    <dsp:sp modelId="{9AC7089E-DC01-4423-8C40-D1177CBFEF12}">
      <dsp:nvSpPr>
        <dsp:cNvPr id="0" name=""/>
        <dsp:cNvSpPr/>
      </dsp:nvSpPr>
      <dsp:spPr>
        <a:xfrm>
          <a:off x="4246224" y="1007524"/>
          <a:ext cx="223894" cy="223894"/>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BE3387C1-8EFB-44F7-8485-D662F1CF7333}" type="datetime1">
              <a:rPr lang="en-GB" smtClean="0"/>
              <a:t>10/06/2026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64E50CC-F33A-4EF4-9F12-93EC4A21A0CF}" type="slidenum">
              <a:rPr lang="en-GB" smtClean="0"/>
              <a:t>‹#›</a:t>
            </a:fld>
            <a:endParaRPr lang="en-GB"/>
          </a:p>
        </p:txBody>
      </p:sp>
    </p:spTree>
    <p:extLst>
      <p:ext uri="{BB962C8B-B14F-4D97-AF65-F5344CB8AC3E}">
        <p14:creationId xmlns:p14="http://schemas.microsoft.com/office/powerpoint/2010/main" val="132329507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88D6434E-09F1-48C0-A525-B5A7008B7802}" type="datetime1">
              <a:rPr lang="en-GB" noProof="0" smtClean="0"/>
              <a:t>10/06/2026</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2674CE4-FBD8-4481-AEFB-CA53E599A745}" type="slidenum">
              <a:rPr lang="en-GB" noProof="0" smtClean="0"/>
              <a:t>‹#›</a:t>
            </a:fld>
            <a:endParaRPr lang="en-GB" noProof="0"/>
          </a:p>
        </p:txBody>
      </p:sp>
    </p:spTree>
    <p:extLst>
      <p:ext uri="{BB962C8B-B14F-4D97-AF65-F5344CB8AC3E}">
        <p14:creationId xmlns:p14="http://schemas.microsoft.com/office/powerpoint/2010/main" val="127326818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10"/>
          </p:nvPr>
        </p:nvSpPr>
        <p:spPr/>
        <p:txBody>
          <a:bodyPr rtlCol="0"/>
          <a:lstStyle/>
          <a:p>
            <a:pPr rtl="0"/>
            <a:fld id="{32674CE4-FBD8-4481-AEFB-CA53E599A745}" type="slidenum">
              <a:rPr lang="en-GB" smtClean="0"/>
              <a:t>1</a:t>
            </a:fld>
            <a:endParaRPr lang="en-GB"/>
          </a:p>
        </p:txBody>
      </p:sp>
    </p:spTree>
    <p:extLst>
      <p:ext uri="{BB962C8B-B14F-4D97-AF65-F5344CB8AC3E}">
        <p14:creationId xmlns:p14="http://schemas.microsoft.com/office/powerpoint/2010/main" val="2147974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171450" indent="-171450" rtl="0">
              <a:buFont typeface="Arial" panose="020B0604020202020204" pitchFamily="34" charset="0"/>
              <a:buChar char="•"/>
            </a:pPr>
            <a:endParaRPr lang="en-GB"/>
          </a:p>
        </p:txBody>
      </p:sp>
      <p:sp>
        <p:nvSpPr>
          <p:cNvPr id="4" name="Slide Number Placeholder 3"/>
          <p:cNvSpPr>
            <a:spLocks noGrp="1"/>
          </p:cNvSpPr>
          <p:nvPr>
            <p:ph type="sldNum" sz="quarter" idx="10"/>
          </p:nvPr>
        </p:nvSpPr>
        <p:spPr/>
        <p:txBody>
          <a:bodyPr rtlCol="0"/>
          <a:lstStyle/>
          <a:p>
            <a:pPr rtl="0"/>
            <a:fld id="{CF2FD335-6D8E-486A-8F5F-DFC7325903FF}" type="slidenum">
              <a:rPr lang="en-GB" smtClean="0"/>
              <a:t>3</a:t>
            </a:fld>
            <a:endParaRPr lang="en-GB"/>
          </a:p>
        </p:txBody>
      </p:sp>
    </p:spTree>
    <p:extLst>
      <p:ext uri="{BB962C8B-B14F-4D97-AF65-F5344CB8AC3E}">
        <p14:creationId xmlns:p14="http://schemas.microsoft.com/office/powerpoint/2010/main" val="118867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32674CE4-FBD8-4481-AEFB-CA53E599A745}" type="slidenum">
              <a:rPr lang="en-GB" noProof="0" smtClean="0"/>
              <a:t>8</a:t>
            </a:fld>
            <a:endParaRPr lang="en-GB" noProof="0"/>
          </a:p>
        </p:txBody>
      </p:sp>
    </p:spTree>
    <p:extLst>
      <p:ext uri="{BB962C8B-B14F-4D97-AF65-F5344CB8AC3E}">
        <p14:creationId xmlns:p14="http://schemas.microsoft.com/office/powerpoint/2010/main" val="3502864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9B6D0-E9C9-6C72-2FE0-563F2BA9C8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1FB603-23B0-F17E-8441-E6E4A8B1FC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891A4B-2022-F13D-68C4-9BF9DAA73415}"/>
              </a:ext>
            </a:extLst>
          </p:cNvPr>
          <p:cNvSpPr>
            <a:spLocks noGrp="1"/>
          </p:cNvSpPr>
          <p:nvPr>
            <p:ph type="body" idx="1"/>
          </p:nvPr>
        </p:nvSpPr>
        <p:spPr/>
        <p:txBody>
          <a:bodyPr rtlCol="0"/>
          <a:lstStyle/>
          <a:p>
            <a:pPr rtl="0"/>
            <a:endParaRPr lang="en-GB"/>
          </a:p>
        </p:txBody>
      </p:sp>
      <p:sp>
        <p:nvSpPr>
          <p:cNvPr id="4" name="Slide Number Placeholder 3">
            <a:extLst>
              <a:ext uri="{FF2B5EF4-FFF2-40B4-BE49-F238E27FC236}">
                <a16:creationId xmlns:a16="http://schemas.microsoft.com/office/drawing/2014/main" id="{C0AF8523-CF8F-2B94-56CA-91D0E309865F}"/>
              </a:ext>
            </a:extLst>
          </p:cNvPr>
          <p:cNvSpPr>
            <a:spLocks noGrp="1"/>
          </p:cNvSpPr>
          <p:nvPr>
            <p:ph type="sldNum" sz="quarter" idx="10"/>
          </p:nvPr>
        </p:nvSpPr>
        <p:spPr/>
        <p:txBody>
          <a:bodyPr rtlCol="0"/>
          <a:lstStyle/>
          <a:p>
            <a:pPr rtl="0"/>
            <a:fld id="{32674CE4-FBD8-4481-AEFB-CA53E599A745}" type="slidenum">
              <a:rPr lang="en-GB" smtClean="0"/>
              <a:t>22</a:t>
            </a:fld>
            <a:endParaRPr lang="en-GB"/>
          </a:p>
        </p:txBody>
      </p:sp>
    </p:spTree>
    <p:extLst>
      <p:ext uri="{BB962C8B-B14F-4D97-AF65-F5344CB8AC3E}">
        <p14:creationId xmlns:p14="http://schemas.microsoft.com/office/powerpoint/2010/main" val="2928465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76370-AB8D-3775-FEE0-42343A0F32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C0FE51-4BC7-4C94-169D-622E341E4C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36B483-003B-97F2-D0E7-40A0079A1F6F}"/>
              </a:ext>
            </a:extLst>
          </p:cNvPr>
          <p:cNvSpPr>
            <a:spLocks noGrp="1"/>
          </p:cNvSpPr>
          <p:nvPr>
            <p:ph type="dt" sz="half" idx="10"/>
          </p:nvPr>
        </p:nvSpPr>
        <p:spPr/>
        <p:txBody>
          <a:bodyPr/>
          <a:lstStyle/>
          <a:p>
            <a:pPr rtl="0"/>
            <a:fld id="{B4AAD351-6347-4318-B935-1E0F1B6A61D6}" type="datetime1">
              <a:rPr lang="en-GB" noProof="0" smtClean="0"/>
              <a:t>10/06/2026</a:t>
            </a:fld>
            <a:endParaRPr lang="en-GB" noProof="0"/>
          </a:p>
        </p:txBody>
      </p:sp>
      <p:sp>
        <p:nvSpPr>
          <p:cNvPr id="5" name="Footer Placeholder 4">
            <a:extLst>
              <a:ext uri="{FF2B5EF4-FFF2-40B4-BE49-F238E27FC236}">
                <a16:creationId xmlns:a16="http://schemas.microsoft.com/office/drawing/2014/main" id="{1EF1F555-3BE3-AEE8-93F5-CF8600EF3CE0}"/>
              </a:ext>
            </a:extLst>
          </p:cNvPr>
          <p:cNvSpPr>
            <a:spLocks noGrp="1"/>
          </p:cNvSpPr>
          <p:nvPr>
            <p:ph type="ftr" sz="quarter" idx="11"/>
          </p:nvPr>
        </p:nvSpPr>
        <p:spPr/>
        <p:txBody>
          <a:bodyPr/>
          <a:lstStyle/>
          <a:p>
            <a:pPr rtl="0"/>
            <a:r>
              <a:rPr lang="en-GB" noProof="0"/>
              <a:t>Add a footer</a:t>
            </a:r>
          </a:p>
        </p:txBody>
      </p:sp>
      <p:sp>
        <p:nvSpPr>
          <p:cNvPr id="6" name="Slide Number Placeholder 5">
            <a:extLst>
              <a:ext uri="{FF2B5EF4-FFF2-40B4-BE49-F238E27FC236}">
                <a16:creationId xmlns:a16="http://schemas.microsoft.com/office/drawing/2014/main" id="{1A30064A-2A55-E836-CB45-D730E4960D27}"/>
              </a:ext>
            </a:extLst>
          </p:cNvPr>
          <p:cNvSpPr>
            <a:spLocks noGrp="1"/>
          </p:cNvSpPr>
          <p:nvPr>
            <p:ph type="sldNum" sz="quarter" idx="12"/>
          </p:nvPr>
        </p:nvSpPr>
        <p:spPr/>
        <p:txBody>
          <a:bodyPr/>
          <a:lstStyle/>
          <a:p>
            <a:pPr rtl="0"/>
            <a:fld id="{401CF334-2D5C-4859-84A6-CA7E6E43FAEB}" type="slidenum">
              <a:rPr lang="en-GB" noProof="0" smtClean="0"/>
              <a:t>‹#›</a:t>
            </a:fld>
            <a:endParaRPr lang="en-GB" noProof="0"/>
          </a:p>
        </p:txBody>
      </p:sp>
    </p:spTree>
    <p:extLst>
      <p:ext uri="{BB962C8B-B14F-4D97-AF65-F5344CB8AC3E}">
        <p14:creationId xmlns:p14="http://schemas.microsoft.com/office/powerpoint/2010/main" val="106368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0EB20-994D-AA27-DCE1-D3A0D85A0227}"/>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E0606ADF-69F1-7230-02BD-295865157D96}"/>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E6F0FE08-3246-3E83-11E3-13EFF33E2979}"/>
              </a:ext>
            </a:extLst>
          </p:cNvPr>
          <p:cNvSpPr>
            <a:spLocks noGrp="1"/>
          </p:cNvSpPr>
          <p:nvPr>
            <p:ph type="dt" sz="half" idx="10"/>
          </p:nvPr>
        </p:nvSpPr>
        <p:spPr/>
        <p:txBody>
          <a:bodyPr/>
          <a:lstStyle/>
          <a:p>
            <a:pPr rtl="0"/>
            <a:fld id="{71F23539-3F81-4F1E-A9B7-5CE0C1986E23}" type="datetime1">
              <a:rPr lang="en-GB" noProof="0" smtClean="0"/>
              <a:t>10/06/2026</a:t>
            </a:fld>
            <a:endParaRPr lang="en-GB" noProof="0"/>
          </a:p>
        </p:txBody>
      </p:sp>
      <p:sp>
        <p:nvSpPr>
          <p:cNvPr id="5" name="Footer Placeholder 4">
            <a:extLst>
              <a:ext uri="{FF2B5EF4-FFF2-40B4-BE49-F238E27FC236}">
                <a16:creationId xmlns:a16="http://schemas.microsoft.com/office/drawing/2014/main" id="{54542C1D-7002-051A-4DEF-E386C6099949}"/>
              </a:ext>
            </a:extLst>
          </p:cNvPr>
          <p:cNvSpPr>
            <a:spLocks noGrp="1"/>
          </p:cNvSpPr>
          <p:nvPr>
            <p:ph type="ftr" sz="quarter" idx="11"/>
          </p:nvPr>
        </p:nvSpPr>
        <p:spPr/>
        <p:txBody>
          <a:bodyPr/>
          <a:lstStyle/>
          <a:p>
            <a:pPr rtl="0"/>
            <a:r>
              <a:rPr lang="en-GB" noProof="0"/>
              <a:t>Add a footer</a:t>
            </a:r>
          </a:p>
        </p:txBody>
      </p:sp>
      <p:sp>
        <p:nvSpPr>
          <p:cNvPr id="6" name="Slide Number Placeholder 5">
            <a:extLst>
              <a:ext uri="{FF2B5EF4-FFF2-40B4-BE49-F238E27FC236}">
                <a16:creationId xmlns:a16="http://schemas.microsoft.com/office/drawing/2014/main" id="{A1E585AD-21A6-E2E0-B31C-A9DCC573CDA3}"/>
              </a:ext>
            </a:extLst>
          </p:cNvPr>
          <p:cNvSpPr>
            <a:spLocks noGrp="1"/>
          </p:cNvSpPr>
          <p:nvPr>
            <p:ph type="sldNum" sz="quarter" idx="12"/>
          </p:nvPr>
        </p:nvSpPr>
        <p:spPr/>
        <p:txBody>
          <a:bodyPr/>
          <a:lstStyle/>
          <a:p>
            <a:pPr rtl="0"/>
            <a:fld id="{401CF334-2D5C-4859-84A6-CA7E6E43FAEB}" type="slidenum">
              <a:rPr lang="en-GB" noProof="0" smtClean="0"/>
              <a:t>‹#›</a:t>
            </a:fld>
            <a:endParaRPr lang="en-GB" noProof="0"/>
          </a:p>
        </p:txBody>
      </p:sp>
      <p:pic>
        <p:nvPicPr>
          <p:cNvPr id="9" name="Picture 8">
            <a:extLst>
              <a:ext uri="{FF2B5EF4-FFF2-40B4-BE49-F238E27FC236}">
                <a16:creationId xmlns:a16="http://schemas.microsoft.com/office/drawing/2014/main" id="{35F767F0-5E52-92B7-803C-E79B3FA607A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0411" y="115819"/>
            <a:ext cx="1902280" cy="616307"/>
          </a:xfrm>
          <a:prstGeom prst="rect">
            <a:avLst/>
          </a:prstGeom>
        </p:spPr>
      </p:pic>
    </p:spTree>
    <p:extLst>
      <p:ext uri="{BB962C8B-B14F-4D97-AF65-F5344CB8AC3E}">
        <p14:creationId xmlns:p14="http://schemas.microsoft.com/office/powerpoint/2010/main" val="469727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70AFB-B16B-4A57-01C9-93DA1A16D5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DB75C1-BE9B-2F5B-D3DF-4500F635D3A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5E12D46-F152-C1DA-54A4-F9A61978CEEC}"/>
              </a:ext>
            </a:extLst>
          </p:cNvPr>
          <p:cNvSpPr>
            <a:spLocks noGrp="1"/>
          </p:cNvSpPr>
          <p:nvPr>
            <p:ph type="dt" sz="half" idx="10"/>
          </p:nvPr>
        </p:nvSpPr>
        <p:spPr/>
        <p:txBody>
          <a:bodyPr/>
          <a:lstStyle/>
          <a:p>
            <a:pPr rtl="0"/>
            <a:fld id="{56854DA5-E4EE-42EA-9BC9-3160B1480769}" type="datetime1">
              <a:rPr lang="en-GB" noProof="0" smtClean="0"/>
              <a:t>10/06/2026</a:t>
            </a:fld>
            <a:endParaRPr lang="en-GB" noProof="0"/>
          </a:p>
        </p:txBody>
      </p:sp>
      <p:sp>
        <p:nvSpPr>
          <p:cNvPr id="5" name="Footer Placeholder 4">
            <a:extLst>
              <a:ext uri="{FF2B5EF4-FFF2-40B4-BE49-F238E27FC236}">
                <a16:creationId xmlns:a16="http://schemas.microsoft.com/office/drawing/2014/main" id="{533F5E4F-7420-E667-4C8C-A8FA80C68020}"/>
              </a:ext>
            </a:extLst>
          </p:cNvPr>
          <p:cNvSpPr>
            <a:spLocks noGrp="1"/>
          </p:cNvSpPr>
          <p:nvPr>
            <p:ph type="ftr" sz="quarter" idx="11"/>
          </p:nvPr>
        </p:nvSpPr>
        <p:spPr/>
        <p:txBody>
          <a:bodyPr/>
          <a:lstStyle/>
          <a:p>
            <a:pPr rtl="0"/>
            <a:r>
              <a:rPr lang="en-GB" noProof="0"/>
              <a:t>Add a footer</a:t>
            </a:r>
          </a:p>
        </p:txBody>
      </p:sp>
      <p:sp>
        <p:nvSpPr>
          <p:cNvPr id="6" name="Slide Number Placeholder 5">
            <a:extLst>
              <a:ext uri="{FF2B5EF4-FFF2-40B4-BE49-F238E27FC236}">
                <a16:creationId xmlns:a16="http://schemas.microsoft.com/office/drawing/2014/main" id="{2A26FA08-CE18-E42D-23A4-2329F86A0EBB}"/>
              </a:ext>
            </a:extLst>
          </p:cNvPr>
          <p:cNvSpPr>
            <a:spLocks noGrp="1"/>
          </p:cNvSpPr>
          <p:nvPr>
            <p:ph type="sldNum" sz="quarter" idx="12"/>
          </p:nvPr>
        </p:nvSpPr>
        <p:spPr/>
        <p:txBody>
          <a:bodyPr/>
          <a:lstStyle/>
          <a:p>
            <a:pPr rtl="0"/>
            <a:fld id="{401CF334-2D5C-4859-84A6-CA7E6E43FAEB}" type="slidenum">
              <a:rPr lang="en-GB" noProof="0" smtClean="0"/>
              <a:t>‹#›</a:t>
            </a:fld>
            <a:endParaRPr lang="en-GB" noProof="0"/>
          </a:p>
        </p:txBody>
      </p:sp>
      <p:pic>
        <p:nvPicPr>
          <p:cNvPr id="7" name="Picture 6">
            <a:extLst>
              <a:ext uri="{FF2B5EF4-FFF2-40B4-BE49-F238E27FC236}">
                <a16:creationId xmlns:a16="http://schemas.microsoft.com/office/drawing/2014/main" id="{38E1066E-03DB-2C01-2756-E74CD434CC5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0411" y="115819"/>
            <a:ext cx="1902280" cy="616307"/>
          </a:xfrm>
          <a:prstGeom prst="rect">
            <a:avLst/>
          </a:prstGeom>
        </p:spPr>
      </p:pic>
    </p:spTree>
    <p:extLst>
      <p:ext uri="{BB962C8B-B14F-4D97-AF65-F5344CB8AC3E}">
        <p14:creationId xmlns:p14="http://schemas.microsoft.com/office/powerpoint/2010/main" val="1285012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11BFD-DAC6-7AF9-D72B-62969E044D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5158DD-D6C4-28D1-174E-263F0EED0A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4B68FDF-FD03-EB93-6530-3A1AB287F1D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A986B45-B038-9CA2-25D2-57BC32E69FBE}"/>
              </a:ext>
            </a:extLst>
          </p:cNvPr>
          <p:cNvSpPr>
            <a:spLocks noGrp="1"/>
          </p:cNvSpPr>
          <p:nvPr>
            <p:ph type="dt" sz="half" idx="10"/>
          </p:nvPr>
        </p:nvSpPr>
        <p:spPr/>
        <p:txBody>
          <a:bodyPr/>
          <a:lstStyle/>
          <a:p>
            <a:pPr rtl="0"/>
            <a:fld id="{E9A1BF5D-7537-4BA8-9976-6302714DE26C}" type="datetime1">
              <a:rPr lang="en-GB" noProof="0" smtClean="0"/>
              <a:t>10/06/2026</a:t>
            </a:fld>
            <a:endParaRPr lang="en-GB" noProof="0"/>
          </a:p>
        </p:txBody>
      </p:sp>
      <p:sp>
        <p:nvSpPr>
          <p:cNvPr id="6" name="Footer Placeholder 5">
            <a:extLst>
              <a:ext uri="{FF2B5EF4-FFF2-40B4-BE49-F238E27FC236}">
                <a16:creationId xmlns:a16="http://schemas.microsoft.com/office/drawing/2014/main" id="{B4DD44AD-F09F-AF6F-B13D-1F1D9CB0A480}"/>
              </a:ext>
            </a:extLst>
          </p:cNvPr>
          <p:cNvSpPr>
            <a:spLocks noGrp="1"/>
          </p:cNvSpPr>
          <p:nvPr>
            <p:ph type="ftr" sz="quarter" idx="11"/>
          </p:nvPr>
        </p:nvSpPr>
        <p:spPr/>
        <p:txBody>
          <a:bodyPr/>
          <a:lstStyle/>
          <a:p>
            <a:pPr rtl="0"/>
            <a:r>
              <a:rPr lang="en-GB" noProof="0"/>
              <a:t>Add a footer</a:t>
            </a:r>
          </a:p>
        </p:txBody>
      </p:sp>
      <p:sp>
        <p:nvSpPr>
          <p:cNvPr id="7" name="Slide Number Placeholder 6">
            <a:extLst>
              <a:ext uri="{FF2B5EF4-FFF2-40B4-BE49-F238E27FC236}">
                <a16:creationId xmlns:a16="http://schemas.microsoft.com/office/drawing/2014/main" id="{78C6B2C2-5AAA-5078-44A5-6B78FAF2F61E}"/>
              </a:ext>
            </a:extLst>
          </p:cNvPr>
          <p:cNvSpPr>
            <a:spLocks noGrp="1"/>
          </p:cNvSpPr>
          <p:nvPr>
            <p:ph type="sldNum" sz="quarter" idx="12"/>
          </p:nvPr>
        </p:nvSpPr>
        <p:spPr/>
        <p:txBody>
          <a:bodyPr/>
          <a:lstStyle/>
          <a:p>
            <a:pPr rtl="0"/>
            <a:fld id="{401CF334-2D5C-4859-84A6-CA7E6E43FAEB}" type="slidenum">
              <a:rPr lang="en-GB" noProof="0" smtClean="0"/>
              <a:t>‹#›</a:t>
            </a:fld>
            <a:endParaRPr lang="en-GB" noProof="0"/>
          </a:p>
        </p:txBody>
      </p:sp>
      <p:pic>
        <p:nvPicPr>
          <p:cNvPr id="8" name="Picture 7">
            <a:extLst>
              <a:ext uri="{FF2B5EF4-FFF2-40B4-BE49-F238E27FC236}">
                <a16:creationId xmlns:a16="http://schemas.microsoft.com/office/drawing/2014/main" id="{A918E147-AACB-54A7-2E52-79E510D1278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2610687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3CA8B-CC68-CA7D-7B17-D7A19DF2EAD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F0860CF-74D4-A0E2-65A5-237CFFAA9F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38B7AFF-87BE-5022-F3AF-B91A213913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D14073-E184-5A5D-D3CD-590734EF43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27FFACE-324F-A9BA-15C9-1305B7EDFF2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5463F5F-672C-B432-2593-095E627FF592}"/>
              </a:ext>
            </a:extLst>
          </p:cNvPr>
          <p:cNvSpPr>
            <a:spLocks noGrp="1"/>
          </p:cNvSpPr>
          <p:nvPr>
            <p:ph type="dt" sz="half" idx="10"/>
          </p:nvPr>
        </p:nvSpPr>
        <p:spPr/>
        <p:txBody>
          <a:bodyPr/>
          <a:lstStyle/>
          <a:p>
            <a:pPr rtl="0"/>
            <a:fld id="{8B045440-74F0-4B44-BEF6-1040C3E911E1}" type="datetime1">
              <a:rPr lang="en-GB" noProof="0" smtClean="0"/>
              <a:t>10/06/2026</a:t>
            </a:fld>
            <a:endParaRPr lang="en-GB" noProof="0"/>
          </a:p>
        </p:txBody>
      </p:sp>
      <p:sp>
        <p:nvSpPr>
          <p:cNvPr id="8" name="Footer Placeholder 7">
            <a:extLst>
              <a:ext uri="{FF2B5EF4-FFF2-40B4-BE49-F238E27FC236}">
                <a16:creationId xmlns:a16="http://schemas.microsoft.com/office/drawing/2014/main" id="{7A13662C-EB7A-CEF3-5D42-4D0F8806752E}"/>
              </a:ext>
            </a:extLst>
          </p:cNvPr>
          <p:cNvSpPr>
            <a:spLocks noGrp="1"/>
          </p:cNvSpPr>
          <p:nvPr>
            <p:ph type="ftr" sz="quarter" idx="11"/>
          </p:nvPr>
        </p:nvSpPr>
        <p:spPr/>
        <p:txBody>
          <a:bodyPr/>
          <a:lstStyle/>
          <a:p>
            <a:pPr rtl="0"/>
            <a:r>
              <a:rPr lang="en-GB" noProof="0"/>
              <a:t>Add a footer</a:t>
            </a:r>
          </a:p>
        </p:txBody>
      </p:sp>
      <p:sp>
        <p:nvSpPr>
          <p:cNvPr id="9" name="Slide Number Placeholder 8">
            <a:extLst>
              <a:ext uri="{FF2B5EF4-FFF2-40B4-BE49-F238E27FC236}">
                <a16:creationId xmlns:a16="http://schemas.microsoft.com/office/drawing/2014/main" id="{9FBE6A0F-DB87-DB44-F884-6C9C53F0AF46}"/>
              </a:ext>
            </a:extLst>
          </p:cNvPr>
          <p:cNvSpPr>
            <a:spLocks noGrp="1"/>
          </p:cNvSpPr>
          <p:nvPr>
            <p:ph type="sldNum" sz="quarter" idx="12"/>
          </p:nvPr>
        </p:nvSpPr>
        <p:spPr/>
        <p:txBody>
          <a:bodyPr/>
          <a:lstStyle/>
          <a:p>
            <a:pPr rtl="0"/>
            <a:fld id="{401CF334-2D5C-4859-84A6-CA7E6E43FAEB}" type="slidenum">
              <a:rPr lang="en-GB" noProof="0" smtClean="0"/>
              <a:t>‹#›</a:t>
            </a:fld>
            <a:endParaRPr lang="en-GB" noProof="0"/>
          </a:p>
        </p:txBody>
      </p:sp>
      <p:pic>
        <p:nvPicPr>
          <p:cNvPr id="10" name="Picture 9">
            <a:extLst>
              <a:ext uri="{FF2B5EF4-FFF2-40B4-BE49-F238E27FC236}">
                <a16:creationId xmlns:a16="http://schemas.microsoft.com/office/drawing/2014/main" id="{3A8D7FE2-88B0-DFE3-8E3E-A20B921E216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2328415557"/>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9E33B-5105-40C7-A788-2EA27AAD765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93F2BB9-A6BB-E323-F3F1-CA2E1465F097}"/>
              </a:ext>
            </a:extLst>
          </p:cNvPr>
          <p:cNvSpPr>
            <a:spLocks noGrp="1"/>
          </p:cNvSpPr>
          <p:nvPr>
            <p:ph type="dt" sz="half" idx="10"/>
          </p:nvPr>
        </p:nvSpPr>
        <p:spPr/>
        <p:txBody>
          <a:bodyPr/>
          <a:lstStyle/>
          <a:p>
            <a:pPr rtl="0"/>
            <a:fld id="{4EC45D07-A3FD-40EE-BB45-F5E3D0F2E1C8}" type="datetime1">
              <a:rPr lang="en-GB" noProof="0" smtClean="0"/>
              <a:t>10/06/2026</a:t>
            </a:fld>
            <a:endParaRPr lang="en-GB" noProof="0"/>
          </a:p>
        </p:txBody>
      </p:sp>
      <p:sp>
        <p:nvSpPr>
          <p:cNvPr id="4" name="Footer Placeholder 3">
            <a:extLst>
              <a:ext uri="{FF2B5EF4-FFF2-40B4-BE49-F238E27FC236}">
                <a16:creationId xmlns:a16="http://schemas.microsoft.com/office/drawing/2014/main" id="{6DDBEDE4-80E7-D98D-5F6E-F2C10BD02128}"/>
              </a:ext>
            </a:extLst>
          </p:cNvPr>
          <p:cNvSpPr>
            <a:spLocks noGrp="1"/>
          </p:cNvSpPr>
          <p:nvPr>
            <p:ph type="ftr" sz="quarter" idx="11"/>
          </p:nvPr>
        </p:nvSpPr>
        <p:spPr/>
        <p:txBody>
          <a:bodyPr/>
          <a:lstStyle/>
          <a:p>
            <a:pPr rtl="0"/>
            <a:r>
              <a:rPr lang="en-GB" noProof="0"/>
              <a:t>Add a footer</a:t>
            </a:r>
          </a:p>
        </p:txBody>
      </p:sp>
      <p:sp>
        <p:nvSpPr>
          <p:cNvPr id="5" name="Slide Number Placeholder 4">
            <a:extLst>
              <a:ext uri="{FF2B5EF4-FFF2-40B4-BE49-F238E27FC236}">
                <a16:creationId xmlns:a16="http://schemas.microsoft.com/office/drawing/2014/main" id="{181CF3DE-9ADB-952B-472A-55A559296F24}"/>
              </a:ext>
            </a:extLst>
          </p:cNvPr>
          <p:cNvSpPr>
            <a:spLocks noGrp="1"/>
          </p:cNvSpPr>
          <p:nvPr>
            <p:ph type="sldNum" sz="quarter" idx="12"/>
          </p:nvPr>
        </p:nvSpPr>
        <p:spPr/>
        <p:txBody>
          <a:bodyPr/>
          <a:lstStyle/>
          <a:p>
            <a:pPr rtl="0"/>
            <a:fld id="{401CF334-2D5C-4859-84A6-CA7E6E43FAEB}" type="slidenum">
              <a:rPr lang="en-GB" noProof="0" smtClean="0"/>
              <a:t>‹#›</a:t>
            </a:fld>
            <a:endParaRPr lang="en-GB" noProof="0"/>
          </a:p>
        </p:txBody>
      </p:sp>
      <p:pic>
        <p:nvPicPr>
          <p:cNvPr id="6" name="Picture 5">
            <a:extLst>
              <a:ext uri="{FF2B5EF4-FFF2-40B4-BE49-F238E27FC236}">
                <a16:creationId xmlns:a16="http://schemas.microsoft.com/office/drawing/2014/main" id="{8326BAB5-BD73-A890-9F33-A7F701E5CE5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1839540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38CC20-34C7-31BD-3D0E-138A9A90FAED}"/>
              </a:ext>
            </a:extLst>
          </p:cNvPr>
          <p:cNvSpPr>
            <a:spLocks noGrp="1"/>
          </p:cNvSpPr>
          <p:nvPr>
            <p:ph type="dt" sz="half" idx="10"/>
          </p:nvPr>
        </p:nvSpPr>
        <p:spPr/>
        <p:txBody>
          <a:bodyPr/>
          <a:lstStyle/>
          <a:p>
            <a:pPr rtl="0"/>
            <a:fld id="{30FFDAF9-DFA9-4947-9568-03347A66D233}" type="datetime1">
              <a:rPr lang="en-GB" noProof="0" smtClean="0"/>
              <a:t>10/06/2026</a:t>
            </a:fld>
            <a:endParaRPr lang="en-GB" noProof="0"/>
          </a:p>
        </p:txBody>
      </p:sp>
      <p:sp>
        <p:nvSpPr>
          <p:cNvPr id="3" name="Footer Placeholder 2">
            <a:extLst>
              <a:ext uri="{FF2B5EF4-FFF2-40B4-BE49-F238E27FC236}">
                <a16:creationId xmlns:a16="http://schemas.microsoft.com/office/drawing/2014/main" id="{DA0F23D0-E894-D508-B18A-36FDD1E46B0F}"/>
              </a:ext>
            </a:extLst>
          </p:cNvPr>
          <p:cNvSpPr>
            <a:spLocks noGrp="1"/>
          </p:cNvSpPr>
          <p:nvPr>
            <p:ph type="ftr" sz="quarter" idx="11"/>
          </p:nvPr>
        </p:nvSpPr>
        <p:spPr/>
        <p:txBody>
          <a:bodyPr/>
          <a:lstStyle/>
          <a:p>
            <a:pPr rtl="0"/>
            <a:r>
              <a:rPr lang="en-GB" noProof="0"/>
              <a:t>Add a footer</a:t>
            </a:r>
          </a:p>
        </p:txBody>
      </p:sp>
      <p:sp>
        <p:nvSpPr>
          <p:cNvPr id="4" name="Slide Number Placeholder 3">
            <a:extLst>
              <a:ext uri="{FF2B5EF4-FFF2-40B4-BE49-F238E27FC236}">
                <a16:creationId xmlns:a16="http://schemas.microsoft.com/office/drawing/2014/main" id="{371B77E3-A98B-2E1A-A297-3C57C8CCF84D}"/>
              </a:ext>
            </a:extLst>
          </p:cNvPr>
          <p:cNvSpPr>
            <a:spLocks noGrp="1"/>
          </p:cNvSpPr>
          <p:nvPr>
            <p:ph type="sldNum" sz="quarter" idx="12"/>
          </p:nvPr>
        </p:nvSpPr>
        <p:spPr/>
        <p:txBody>
          <a:bodyPr/>
          <a:lstStyle/>
          <a:p>
            <a:pPr rtl="0"/>
            <a:fld id="{401CF334-2D5C-4859-84A6-CA7E6E43FAEB}" type="slidenum">
              <a:rPr lang="en-GB" noProof="0" smtClean="0"/>
              <a:t>‹#›</a:t>
            </a:fld>
            <a:endParaRPr lang="en-GB" noProof="0"/>
          </a:p>
        </p:txBody>
      </p:sp>
      <p:pic>
        <p:nvPicPr>
          <p:cNvPr id="5" name="Picture 4">
            <a:extLst>
              <a:ext uri="{FF2B5EF4-FFF2-40B4-BE49-F238E27FC236}">
                <a16:creationId xmlns:a16="http://schemas.microsoft.com/office/drawing/2014/main" id="{8CC0CC1F-20D4-9DB5-05E6-1FFEDEA9023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987132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6EA73-0A2A-D2CD-C747-CF757502F3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030B90A-A5EB-4EA2-3A9A-600180F698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68C6D8B-7B8A-DF79-0FDD-48CB481A5F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28C28E-8279-8EC7-87C3-D917D2D6B2D7}"/>
              </a:ext>
            </a:extLst>
          </p:cNvPr>
          <p:cNvSpPr>
            <a:spLocks noGrp="1"/>
          </p:cNvSpPr>
          <p:nvPr>
            <p:ph type="dt" sz="half" idx="10"/>
          </p:nvPr>
        </p:nvSpPr>
        <p:spPr/>
        <p:txBody>
          <a:bodyPr/>
          <a:lstStyle/>
          <a:p>
            <a:pPr rtl="0"/>
            <a:fld id="{D89D711C-098E-40E1-BE23-CFCA1FAB8359}" type="datetime1">
              <a:rPr lang="en-GB" noProof="0" smtClean="0"/>
              <a:t>10/06/2026</a:t>
            </a:fld>
            <a:endParaRPr lang="en-GB" noProof="0"/>
          </a:p>
        </p:txBody>
      </p:sp>
      <p:sp>
        <p:nvSpPr>
          <p:cNvPr id="6" name="Footer Placeholder 5">
            <a:extLst>
              <a:ext uri="{FF2B5EF4-FFF2-40B4-BE49-F238E27FC236}">
                <a16:creationId xmlns:a16="http://schemas.microsoft.com/office/drawing/2014/main" id="{793B68E9-966C-D93B-926A-075DC8F45959}"/>
              </a:ext>
            </a:extLst>
          </p:cNvPr>
          <p:cNvSpPr>
            <a:spLocks noGrp="1"/>
          </p:cNvSpPr>
          <p:nvPr>
            <p:ph type="ftr" sz="quarter" idx="11"/>
          </p:nvPr>
        </p:nvSpPr>
        <p:spPr/>
        <p:txBody>
          <a:bodyPr/>
          <a:lstStyle/>
          <a:p>
            <a:pPr rtl="0"/>
            <a:r>
              <a:rPr lang="en-GB" noProof="0"/>
              <a:t>Add a footer</a:t>
            </a:r>
          </a:p>
        </p:txBody>
      </p:sp>
      <p:sp>
        <p:nvSpPr>
          <p:cNvPr id="7" name="Slide Number Placeholder 6">
            <a:extLst>
              <a:ext uri="{FF2B5EF4-FFF2-40B4-BE49-F238E27FC236}">
                <a16:creationId xmlns:a16="http://schemas.microsoft.com/office/drawing/2014/main" id="{4816328A-D361-E734-53A0-CE7DF21FF052}"/>
              </a:ext>
            </a:extLst>
          </p:cNvPr>
          <p:cNvSpPr>
            <a:spLocks noGrp="1"/>
          </p:cNvSpPr>
          <p:nvPr>
            <p:ph type="sldNum" sz="quarter" idx="12"/>
          </p:nvPr>
        </p:nvSpPr>
        <p:spPr/>
        <p:txBody>
          <a:bodyPr/>
          <a:lstStyle/>
          <a:p>
            <a:pPr rtl="0"/>
            <a:fld id="{401CF334-2D5C-4859-84A6-CA7E6E43FAEB}" type="slidenum">
              <a:rPr lang="en-GB" noProof="0" smtClean="0"/>
              <a:t>‹#›</a:t>
            </a:fld>
            <a:endParaRPr lang="en-GB" noProof="0"/>
          </a:p>
        </p:txBody>
      </p:sp>
      <p:pic>
        <p:nvPicPr>
          <p:cNvPr id="8" name="Picture 7">
            <a:extLst>
              <a:ext uri="{FF2B5EF4-FFF2-40B4-BE49-F238E27FC236}">
                <a16:creationId xmlns:a16="http://schemas.microsoft.com/office/drawing/2014/main" id="{DFB906BA-8D1E-460E-A0FD-7B0CFFB9A3F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44967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7DE6B-6547-CDE4-D8B1-D043342D9C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AEC4C88-D5F1-0575-C613-19141F4233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BD82C79-EEB9-322D-9682-51757F448A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430A06-A2A2-3E8B-617B-7A878362523E}"/>
              </a:ext>
            </a:extLst>
          </p:cNvPr>
          <p:cNvSpPr>
            <a:spLocks noGrp="1"/>
          </p:cNvSpPr>
          <p:nvPr>
            <p:ph type="dt" sz="half" idx="10"/>
          </p:nvPr>
        </p:nvSpPr>
        <p:spPr/>
        <p:txBody>
          <a:bodyPr/>
          <a:lstStyle/>
          <a:p>
            <a:pPr rtl="0"/>
            <a:fld id="{9A9A7A2F-7C81-4F05-8B4D-4983D3740BAF}" type="datetime1">
              <a:rPr lang="en-GB" noProof="0" smtClean="0"/>
              <a:t>10/06/2026</a:t>
            </a:fld>
            <a:endParaRPr lang="en-GB" noProof="0"/>
          </a:p>
        </p:txBody>
      </p:sp>
      <p:sp>
        <p:nvSpPr>
          <p:cNvPr id="6" name="Footer Placeholder 5">
            <a:extLst>
              <a:ext uri="{FF2B5EF4-FFF2-40B4-BE49-F238E27FC236}">
                <a16:creationId xmlns:a16="http://schemas.microsoft.com/office/drawing/2014/main" id="{FEBB616B-CC99-D22A-CF7B-CD10136B8529}"/>
              </a:ext>
            </a:extLst>
          </p:cNvPr>
          <p:cNvSpPr>
            <a:spLocks noGrp="1"/>
          </p:cNvSpPr>
          <p:nvPr>
            <p:ph type="ftr" sz="quarter" idx="11"/>
          </p:nvPr>
        </p:nvSpPr>
        <p:spPr/>
        <p:txBody>
          <a:bodyPr/>
          <a:lstStyle/>
          <a:p>
            <a:pPr rtl="0"/>
            <a:r>
              <a:rPr lang="en-GB" noProof="0"/>
              <a:t>Add a footer</a:t>
            </a:r>
          </a:p>
        </p:txBody>
      </p:sp>
      <p:sp>
        <p:nvSpPr>
          <p:cNvPr id="7" name="Slide Number Placeholder 6">
            <a:extLst>
              <a:ext uri="{FF2B5EF4-FFF2-40B4-BE49-F238E27FC236}">
                <a16:creationId xmlns:a16="http://schemas.microsoft.com/office/drawing/2014/main" id="{3D1D10A3-2E58-F472-410E-913F42AFE9EF}"/>
              </a:ext>
            </a:extLst>
          </p:cNvPr>
          <p:cNvSpPr>
            <a:spLocks noGrp="1"/>
          </p:cNvSpPr>
          <p:nvPr>
            <p:ph type="sldNum" sz="quarter" idx="12"/>
          </p:nvPr>
        </p:nvSpPr>
        <p:spPr/>
        <p:txBody>
          <a:bodyPr/>
          <a:lstStyle/>
          <a:p>
            <a:pPr rtl="0"/>
            <a:fld id="{401CF334-2D5C-4859-84A6-CA7E6E43FAEB}" type="slidenum">
              <a:rPr lang="en-GB" noProof="0" smtClean="0"/>
              <a:t>‹#›</a:t>
            </a:fld>
            <a:endParaRPr lang="en-GB" noProof="0"/>
          </a:p>
        </p:txBody>
      </p:sp>
    </p:spTree>
    <p:extLst>
      <p:ext uri="{BB962C8B-B14F-4D97-AF65-F5344CB8AC3E}">
        <p14:creationId xmlns:p14="http://schemas.microsoft.com/office/powerpoint/2010/main" val="1742869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E5B4-2E54-2CCE-1FF5-C402012C731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8C6A7F-24C5-A4CF-D5E7-175D75741D9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B6C61E-C162-BBEA-8F94-7569B100A45E}"/>
              </a:ext>
            </a:extLst>
          </p:cNvPr>
          <p:cNvSpPr>
            <a:spLocks noGrp="1"/>
          </p:cNvSpPr>
          <p:nvPr>
            <p:ph type="dt" sz="half" idx="10"/>
          </p:nvPr>
        </p:nvSpPr>
        <p:spPr/>
        <p:txBody>
          <a:bodyPr/>
          <a:lstStyle/>
          <a:p>
            <a:pPr rtl="0"/>
            <a:fld id="{D2EB87B0-5071-4BC9-A19F-C3269318028C}" type="datetime1">
              <a:rPr lang="en-GB" noProof="0" smtClean="0"/>
              <a:t>10/06/2026</a:t>
            </a:fld>
            <a:endParaRPr lang="en-GB" noProof="0"/>
          </a:p>
        </p:txBody>
      </p:sp>
      <p:sp>
        <p:nvSpPr>
          <p:cNvPr id="5" name="Footer Placeholder 4">
            <a:extLst>
              <a:ext uri="{FF2B5EF4-FFF2-40B4-BE49-F238E27FC236}">
                <a16:creationId xmlns:a16="http://schemas.microsoft.com/office/drawing/2014/main" id="{DE6B6BD7-F43D-106A-EA42-671721EA9588}"/>
              </a:ext>
            </a:extLst>
          </p:cNvPr>
          <p:cNvSpPr>
            <a:spLocks noGrp="1"/>
          </p:cNvSpPr>
          <p:nvPr>
            <p:ph type="ftr" sz="quarter" idx="11"/>
          </p:nvPr>
        </p:nvSpPr>
        <p:spPr/>
        <p:txBody>
          <a:bodyPr/>
          <a:lstStyle/>
          <a:p>
            <a:pPr rtl="0"/>
            <a:r>
              <a:rPr lang="en-GB" noProof="0"/>
              <a:t>Add a footer</a:t>
            </a:r>
          </a:p>
        </p:txBody>
      </p:sp>
      <p:sp>
        <p:nvSpPr>
          <p:cNvPr id="6" name="Slide Number Placeholder 5">
            <a:extLst>
              <a:ext uri="{FF2B5EF4-FFF2-40B4-BE49-F238E27FC236}">
                <a16:creationId xmlns:a16="http://schemas.microsoft.com/office/drawing/2014/main" id="{09E755D7-1474-3C7C-1FE9-11E617E0AEC9}"/>
              </a:ext>
            </a:extLst>
          </p:cNvPr>
          <p:cNvSpPr>
            <a:spLocks noGrp="1"/>
          </p:cNvSpPr>
          <p:nvPr>
            <p:ph type="sldNum" sz="quarter" idx="12"/>
          </p:nvPr>
        </p:nvSpPr>
        <p:spPr/>
        <p:txBody>
          <a:bodyPr/>
          <a:lstStyle/>
          <a:p>
            <a:pPr rtl="0"/>
            <a:fld id="{401CF334-2D5C-4859-84A6-CA7E6E43FAEB}" type="slidenum">
              <a:rPr lang="en-GB" noProof="0" smtClean="0"/>
              <a:t>‹#›</a:t>
            </a:fld>
            <a:endParaRPr lang="en-GB" noProof="0"/>
          </a:p>
        </p:txBody>
      </p:sp>
      <p:pic>
        <p:nvPicPr>
          <p:cNvPr id="7" name="Picture 6">
            <a:extLst>
              <a:ext uri="{FF2B5EF4-FFF2-40B4-BE49-F238E27FC236}">
                <a16:creationId xmlns:a16="http://schemas.microsoft.com/office/drawing/2014/main" id="{E25CBADE-7CEA-6EEE-71D4-5134FCBCAEE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2827201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2F06357-EDEC-7FEB-D286-784FADBE251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967F977-0068-C350-D2E2-A9FAFB3757C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20B880-31DB-4D70-45B0-1DE42BD330C4}"/>
              </a:ext>
            </a:extLst>
          </p:cNvPr>
          <p:cNvSpPr>
            <a:spLocks noGrp="1"/>
          </p:cNvSpPr>
          <p:nvPr>
            <p:ph type="dt" sz="half" idx="10"/>
          </p:nvPr>
        </p:nvSpPr>
        <p:spPr/>
        <p:txBody>
          <a:bodyPr/>
          <a:lstStyle/>
          <a:p>
            <a:pPr rtl="0"/>
            <a:fld id="{54B4CBB3-9133-42BF-BC20-6F6E1888C21F}" type="datetime1">
              <a:rPr lang="en-GB" noProof="0" smtClean="0"/>
              <a:t>10/06/2026</a:t>
            </a:fld>
            <a:endParaRPr lang="en-GB" noProof="0"/>
          </a:p>
        </p:txBody>
      </p:sp>
      <p:sp>
        <p:nvSpPr>
          <p:cNvPr id="5" name="Footer Placeholder 4">
            <a:extLst>
              <a:ext uri="{FF2B5EF4-FFF2-40B4-BE49-F238E27FC236}">
                <a16:creationId xmlns:a16="http://schemas.microsoft.com/office/drawing/2014/main" id="{02C983B8-082D-3A5D-19DC-E61C32F4A061}"/>
              </a:ext>
            </a:extLst>
          </p:cNvPr>
          <p:cNvSpPr>
            <a:spLocks noGrp="1"/>
          </p:cNvSpPr>
          <p:nvPr>
            <p:ph type="ftr" sz="quarter" idx="11"/>
          </p:nvPr>
        </p:nvSpPr>
        <p:spPr/>
        <p:txBody>
          <a:bodyPr/>
          <a:lstStyle/>
          <a:p>
            <a:pPr rtl="0"/>
            <a:r>
              <a:rPr lang="en-GB" noProof="0"/>
              <a:t>Add a footer</a:t>
            </a:r>
          </a:p>
        </p:txBody>
      </p:sp>
      <p:sp>
        <p:nvSpPr>
          <p:cNvPr id="6" name="Slide Number Placeholder 5">
            <a:extLst>
              <a:ext uri="{FF2B5EF4-FFF2-40B4-BE49-F238E27FC236}">
                <a16:creationId xmlns:a16="http://schemas.microsoft.com/office/drawing/2014/main" id="{8B9B22B7-BE22-0F91-9A47-6DE9D7B4F712}"/>
              </a:ext>
            </a:extLst>
          </p:cNvPr>
          <p:cNvSpPr>
            <a:spLocks noGrp="1"/>
          </p:cNvSpPr>
          <p:nvPr>
            <p:ph type="sldNum" sz="quarter" idx="12"/>
          </p:nvPr>
        </p:nvSpPr>
        <p:spPr/>
        <p:txBody>
          <a:bodyPr/>
          <a:lstStyle/>
          <a:p>
            <a:pPr rtl="0"/>
            <a:fld id="{401CF334-2D5C-4859-84A6-CA7E6E43FAEB}" type="slidenum">
              <a:rPr lang="en-GB" noProof="0" smtClean="0"/>
              <a:t>‹#›</a:t>
            </a:fld>
            <a:endParaRPr lang="en-GB" noProof="0"/>
          </a:p>
        </p:txBody>
      </p:sp>
      <p:pic>
        <p:nvPicPr>
          <p:cNvPr id="7" name="Picture 6">
            <a:extLst>
              <a:ext uri="{FF2B5EF4-FFF2-40B4-BE49-F238E27FC236}">
                <a16:creationId xmlns:a16="http://schemas.microsoft.com/office/drawing/2014/main" id="{7C7A3F8D-08B1-77C3-1DA7-D60820F5DB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1551567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598BE-40CE-F4F2-AFD2-40C172EE08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8F76805-2A74-02C0-CE33-183B3862D7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287A8A1-4570-F564-7FB6-76E51323F252}"/>
              </a:ext>
            </a:extLst>
          </p:cNvPr>
          <p:cNvSpPr>
            <a:spLocks noGrp="1"/>
          </p:cNvSpPr>
          <p:nvPr>
            <p:ph type="dt" sz="half" idx="10"/>
          </p:nvPr>
        </p:nvSpPr>
        <p:spPr/>
        <p:txBody>
          <a:bodyPr/>
          <a:lstStyle/>
          <a:p>
            <a:fld id="{32E384D9-4FCE-4EBB-B59A-870E92FD267D}" type="datetimeFigureOut">
              <a:rPr lang="en-GB" smtClean="0"/>
              <a:t>10/06/2026</a:t>
            </a:fld>
            <a:endParaRPr lang="en-GB"/>
          </a:p>
        </p:txBody>
      </p:sp>
      <p:sp>
        <p:nvSpPr>
          <p:cNvPr id="5" name="Footer Placeholder 4">
            <a:extLst>
              <a:ext uri="{FF2B5EF4-FFF2-40B4-BE49-F238E27FC236}">
                <a16:creationId xmlns:a16="http://schemas.microsoft.com/office/drawing/2014/main" id="{72BD93EA-F7B0-9EC2-08AD-8D23EB6185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A5BFAB-08AF-1E26-26B1-18977704152F}"/>
              </a:ext>
            </a:extLst>
          </p:cNvPr>
          <p:cNvSpPr>
            <a:spLocks noGrp="1"/>
          </p:cNvSpPr>
          <p:nvPr>
            <p:ph type="sldNum" sz="quarter" idx="12"/>
          </p:nvPr>
        </p:nvSpPr>
        <p:spPr/>
        <p:txBody>
          <a:bodyPr/>
          <a:lstStyle/>
          <a:p>
            <a:fld id="{B2E335F7-3FB9-4890-9998-96C789D0664F}" type="slidenum">
              <a:rPr lang="en-GB" smtClean="0"/>
              <a:t>‹#›</a:t>
            </a:fld>
            <a:endParaRPr lang="en-GB"/>
          </a:p>
        </p:txBody>
      </p:sp>
    </p:spTree>
    <p:extLst>
      <p:ext uri="{BB962C8B-B14F-4D97-AF65-F5344CB8AC3E}">
        <p14:creationId xmlns:p14="http://schemas.microsoft.com/office/powerpoint/2010/main" val="5893650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13EEE-4E5F-CC86-631C-C490D20C58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A4F4D6-0223-49AF-D3BF-7349854270A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CD6761-70F2-3D55-FAF0-56178076FDD1}"/>
              </a:ext>
            </a:extLst>
          </p:cNvPr>
          <p:cNvSpPr>
            <a:spLocks noGrp="1"/>
          </p:cNvSpPr>
          <p:nvPr>
            <p:ph type="dt" sz="half" idx="10"/>
          </p:nvPr>
        </p:nvSpPr>
        <p:spPr/>
        <p:txBody>
          <a:bodyPr/>
          <a:lstStyle/>
          <a:p>
            <a:fld id="{32E384D9-4FCE-4EBB-B59A-870E92FD267D}" type="datetimeFigureOut">
              <a:rPr lang="en-GB" smtClean="0"/>
              <a:t>10/06/2026</a:t>
            </a:fld>
            <a:endParaRPr lang="en-GB"/>
          </a:p>
        </p:txBody>
      </p:sp>
      <p:sp>
        <p:nvSpPr>
          <p:cNvPr id="5" name="Footer Placeholder 4">
            <a:extLst>
              <a:ext uri="{FF2B5EF4-FFF2-40B4-BE49-F238E27FC236}">
                <a16:creationId xmlns:a16="http://schemas.microsoft.com/office/drawing/2014/main" id="{C5478264-4B20-FDCC-06CE-CDE97F426C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1C663B-783A-A3AB-6A9D-67750D63504B}"/>
              </a:ext>
            </a:extLst>
          </p:cNvPr>
          <p:cNvSpPr>
            <a:spLocks noGrp="1"/>
          </p:cNvSpPr>
          <p:nvPr>
            <p:ph type="sldNum" sz="quarter" idx="12"/>
          </p:nvPr>
        </p:nvSpPr>
        <p:spPr/>
        <p:txBody>
          <a:bodyPr/>
          <a:lstStyle/>
          <a:p>
            <a:fld id="{B2E335F7-3FB9-4890-9998-96C789D0664F}" type="slidenum">
              <a:rPr lang="en-GB" smtClean="0"/>
              <a:t>‹#›</a:t>
            </a:fld>
            <a:endParaRPr lang="en-GB"/>
          </a:p>
        </p:txBody>
      </p:sp>
    </p:spTree>
    <p:extLst>
      <p:ext uri="{BB962C8B-B14F-4D97-AF65-F5344CB8AC3E}">
        <p14:creationId xmlns:p14="http://schemas.microsoft.com/office/powerpoint/2010/main" val="37989703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509F4-B8E9-E434-3199-BF5113CCA7D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B20FE91-FE8E-3382-7C5F-86454462A0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AE987C-04DC-A687-E0A5-9380F686F716}"/>
              </a:ext>
            </a:extLst>
          </p:cNvPr>
          <p:cNvSpPr>
            <a:spLocks noGrp="1"/>
          </p:cNvSpPr>
          <p:nvPr>
            <p:ph type="dt" sz="half" idx="10"/>
          </p:nvPr>
        </p:nvSpPr>
        <p:spPr/>
        <p:txBody>
          <a:bodyPr/>
          <a:lstStyle/>
          <a:p>
            <a:fld id="{32E384D9-4FCE-4EBB-B59A-870E92FD267D}" type="datetimeFigureOut">
              <a:rPr lang="en-GB" smtClean="0"/>
              <a:t>10/06/2026</a:t>
            </a:fld>
            <a:endParaRPr lang="en-GB"/>
          </a:p>
        </p:txBody>
      </p:sp>
      <p:sp>
        <p:nvSpPr>
          <p:cNvPr id="5" name="Footer Placeholder 4">
            <a:extLst>
              <a:ext uri="{FF2B5EF4-FFF2-40B4-BE49-F238E27FC236}">
                <a16:creationId xmlns:a16="http://schemas.microsoft.com/office/drawing/2014/main" id="{57B0CE4A-9B6E-66A4-8D4F-46A7FA5194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BB20EC-6DEE-D4A9-4DBA-C47BFC464025}"/>
              </a:ext>
            </a:extLst>
          </p:cNvPr>
          <p:cNvSpPr>
            <a:spLocks noGrp="1"/>
          </p:cNvSpPr>
          <p:nvPr>
            <p:ph type="sldNum" sz="quarter" idx="12"/>
          </p:nvPr>
        </p:nvSpPr>
        <p:spPr/>
        <p:txBody>
          <a:bodyPr/>
          <a:lstStyle/>
          <a:p>
            <a:fld id="{B2E335F7-3FB9-4890-9998-96C789D0664F}" type="slidenum">
              <a:rPr lang="en-GB" smtClean="0"/>
              <a:t>‹#›</a:t>
            </a:fld>
            <a:endParaRPr lang="en-GB"/>
          </a:p>
        </p:txBody>
      </p:sp>
    </p:spTree>
    <p:extLst>
      <p:ext uri="{BB962C8B-B14F-4D97-AF65-F5344CB8AC3E}">
        <p14:creationId xmlns:p14="http://schemas.microsoft.com/office/powerpoint/2010/main" val="2256079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E023D-3248-2CEE-6C92-950531918AD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D8A85B-1DF6-3FFB-26B0-A07D3B9AA43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D480EE9-E623-C4B8-CF28-0260BA21CA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7EE416-6203-CDF8-9C30-27886DD746BC}"/>
              </a:ext>
            </a:extLst>
          </p:cNvPr>
          <p:cNvSpPr>
            <a:spLocks noGrp="1"/>
          </p:cNvSpPr>
          <p:nvPr>
            <p:ph type="dt" sz="half" idx="10"/>
          </p:nvPr>
        </p:nvSpPr>
        <p:spPr/>
        <p:txBody>
          <a:bodyPr/>
          <a:lstStyle/>
          <a:p>
            <a:fld id="{32E384D9-4FCE-4EBB-B59A-870E92FD267D}" type="datetimeFigureOut">
              <a:rPr lang="en-GB" smtClean="0"/>
              <a:t>10/06/2026</a:t>
            </a:fld>
            <a:endParaRPr lang="en-GB"/>
          </a:p>
        </p:txBody>
      </p:sp>
      <p:sp>
        <p:nvSpPr>
          <p:cNvPr id="6" name="Footer Placeholder 5">
            <a:extLst>
              <a:ext uri="{FF2B5EF4-FFF2-40B4-BE49-F238E27FC236}">
                <a16:creationId xmlns:a16="http://schemas.microsoft.com/office/drawing/2014/main" id="{42554AF7-3C88-94A5-77A3-FD97A3644E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477820-4A63-0409-42B6-3034B414B75F}"/>
              </a:ext>
            </a:extLst>
          </p:cNvPr>
          <p:cNvSpPr>
            <a:spLocks noGrp="1"/>
          </p:cNvSpPr>
          <p:nvPr>
            <p:ph type="sldNum" sz="quarter" idx="12"/>
          </p:nvPr>
        </p:nvSpPr>
        <p:spPr/>
        <p:txBody>
          <a:bodyPr/>
          <a:lstStyle/>
          <a:p>
            <a:fld id="{B2E335F7-3FB9-4890-9998-96C789D0664F}" type="slidenum">
              <a:rPr lang="en-GB" smtClean="0"/>
              <a:t>‹#›</a:t>
            </a:fld>
            <a:endParaRPr lang="en-GB"/>
          </a:p>
        </p:txBody>
      </p:sp>
    </p:spTree>
    <p:extLst>
      <p:ext uri="{BB962C8B-B14F-4D97-AF65-F5344CB8AC3E}">
        <p14:creationId xmlns:p14="http://schemas.microsoft.com/office/powerpoint/2010/main" val="25121800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6C74F-1F59-F06B-21CE-D74EABB7DA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6CDAF65-1CAB-1F14-37E0-D0524913FE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238569-8D35-C9BA-76B6-2D2BD4982A1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4D414A5-ED7D-0F6D-17A5-E29AB1B501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AAD78D-998F-C3EA-4C8B-46D5E0A297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E317926-886D-4052-7D9A-84E139A09E1D}"/>
              </a:ext>
            </a:extLst>
          </p:cNvPr>
          <p:cNvSpPr>
            <a:spLocks noGrp="1"/>
          </p:cNvSpPr>
          <p:nvPr>
            <p:ph type="dt" sz="half" idx="10"/>
          </p:nvPr>
        </p:nvSpPr>
        <p:spPr/>
        <p:txBody>
          <a:bodyPr/>
          <a:lstStyle/>
          <a:p>
            <a:fld id="{32E384D9-4FCE-4EBB-B59A-870E92FD267D}" type="datetimeFigureOut">
              <a:rPr lang="en-GB" smtClean="0"/>
              <a:t>10/06/2026</a:t>
            </a:fld>
            <a:endParaRPr lang="en-GB"/>
          </a:p>
        </p:txBody>
      </p:sp>
      <p:sp>
        <p:nvSpPr>
          <p:cNvPr id="8" name="Footer Placeholder 7">
            <a:extLst>
              <a:ext uri="{FF2B5EF4-FFF2-40B4-BE49-F238E27FC236}">
                <a16:creationId xmlns:a16="http://schemas.microsoft.com/office/drawing/2014/main" id="{76398C59-3760-733C-8335-76FFBDC20B1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A02915-E0DD-7B51-5F2B-41ACAC50C40C}"/>
              </a:ext>
            </a:extLst>
          </p:cNvPr>
          <p:cNvSpPr>
            <a:spLocks noGrp="1"/>
          </p:cNvSpPr>
          <p:nvPr>
            <p:ph type="sldNum" sz="quarter" idx="12"/>
          </p:nvPr>
        </p:nvSpPr>
        <p:spPr/>
        <p:txBody>
          <a:bodyPr/>
          <a:lstStyle/>
          <a:p>
            <a:fld id="{B2E335F7-3FB9-4890-9998-96C789D0664F}" type="slidenum">
              <a:rPr lang="en-GB" smtClean="0"/>
              <a:t>‹#›</a:t>
            </a:fld>
            <a:endParaRPr lang="en-GB"/>
          </a:p>
        </p:txBody>
      </p:sp>
    </p:spTree>
    <p:extLst>
      <p:ext uri="{BB962C8B-B14F-4D97-AF65-F5344CB8AC3E}">
        <p14:creationId xmlns:p14="http://schemas.microsoft.com/office/powerpoint/2010/main" val="37344903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E8CB9-E862-6222-C74C-D6CF8FC4A5A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186B068-8FA6-B6DC-4A81-080B9717C96F}"/>
              </a:ext>
            </a:extLst>
          </p:cNvPr>
          <p:cNvSpPr>
            <a:spLocks noGrp="1"/>
          </p:cNvSpPr>
          <p:nvPr>
            <p:ph type="dt" sz="half" idx="10"/>
          </p:nvPr>
        </p:nvSpPr>
        <p:spPr/>
        <p:txBody>
          <a:bodyPr/>
          <a:lstStyle/>
          <a:p>
            <a:fld id="{32E384D9-4FCE-4EBB-B59A-870E92FD267D}" type="datetimeFigureOut">
              <a:rPr lang="en-GB" smtClean="0"/>
              <a:t>10/06/2026</a:t>
            </a:fld>
            <a:endParaRPr lang="en-GB"/>
          </a:p>
        </p:txBody>
      </p:sp>
      <p:sp>
        <p:nvSpPr>
          <p:cNvPr id="4" name="Footer Placeholder 3">
            <a:extLst>
              <a:ext uri="{FF2B5EF4-FFF2-40B4-BE49-F238E27FC236}">
                <a16:creationId xmlns:a16="http://schemas.microsoft.com/office/drawing/2014/main" id="{137E2861-5147-332C-93F3-07852F53309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A9B04E3-A7FE-04D0-0A6C-6645EAB5201A}"/>
              </a:ext>
            </a:extLst>
          </p:cNvPr>
          <p:cNvSpPr>
            <a:spLocks noGrp="1"/>
          </p:cNvSpPr>
          <p:nvPr>
            <p:ph type="sldNum" sz="quarter" idx="12"/>
          </p:nvPr>
        </p:nvSpPr>
        <p:spPr/>
        <p:txBody>
          <a:bodyPr/>
          <a:lstStyle/>
          <a:p>
            <a:fld id="{B2E335F7-3FB9-4890-9998-96C789D0664F}" type="slidenum">
              <a:rPr lang="en-GB" smtClean="0"/>
              <a:t>‹#›</a:t>
            </a:fld>
            <a:endParaRPr lang="en-GB"/>
          </a:p>
        </p:txBody>
      </p:sp>
    </p:spTree>
    <p:extLst>
      <p:ext uri="{BB962C8B-B14F-4D97-AF65-F5344CB8AC3E}">
        <p14:creationId xmlns:p14="http://schemas.microsoft.com/office/powerpoint/2010/main" val="41998231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F82418-91C3-6D62-3838-C0D737BB1E1F}"/>
              </a:ext>
            </a:extLst>
          </p:cNvPr>
          <p:cNvSpPr>
            <a:spLocks noGrp="1"/>
          </p:cNvSpPr>
          <p:nvPr>
            <p:ph type="dt" sz="half" idx="10"/>
          </p:nvPr>
        </p:nvSpPr>
        <p:spPr/>
        <p:txBody>
          <a:bodyPr/>
          <a:lstStyle/>
          <a:p>
            <a:fld id="{32E384D9-4FCE-4EBB-B59A-870E92FD267D}" type="datetimeFigureOut">
              <a:rPr lang="en-GB" smtClean="0"/>
              <a:t>10/06/2026</a:t>
            </a:fld>
            <a:endParaRPr lang="en-GB"/>
          </a:p>
        </p:txBody>
      </p:sp>
      <p:sp>
        <p:nvSpPr>
          <p:cNvPr id="3" name="Footer Placeholder 2">
            <a:extLst>
              <a:ext uri="{FF2B5EF4-FFF2-40B4-BE49-F238E27FC236}">
                <a16:creationId xmlns:a16="http://schemas.microsoft.com/office/drawing/2014/main" id="{37A78DDB-EFF3-8AD3-7E95-E5F36715B1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DE5C63A-51AB-3207-632E-4283D1C14F4C}"/>
              </a:ext>
            </a:extLst>
          </p:cNvPr>
          <p:cNvSpPr>
            <a:spLocks noGrp="1"/>
          </p:cNvSpPr>
          <p:nvPr>
            <p:ph type="sldNum" sz="quarter" idx="12"/>
          </p:nvPr>
        </p:nvSpPr>
        <p:spPr/>
        <p:txBody>
          <a:bodyPr/>
          <a:lstStyle/>
          <a:p>
            <a:fld id="{B2E335F7-3FB9-4890-9998-96C789D0664F}" type="slidenum">
              <a:rPr lang="en-GB" smtClean="0"/>
              <a:t>‹#›</a:t>
            </a:fld>
            <a:endParaRPr lang="en-GB"/>
          </a:p>
        </p:txBody>
      </p:sp>
    </p:spTree>
    <p:extLst>
      <p:ext uri="{BB962C8B-B14F-4D97-AF65-F5344CB8AC3E}">
        <p14:creationId xmlns:p14="http://schemas.microsoft.com/office/powerpoint/2010/main" val="3003292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AD3F0-6A91-09C1-4918-FC279FC8A9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6D5C81F-4102-E5D8-86B4-CB6CE4509A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D3FAD76-2D56-4A3D-04C9-7538CD6BD2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2B1FE2-3C46-9CF1-8657-E92942ECE5B4}"/>
              </a:ext>
            </a:extLst>
          </p:cNvPr>
          <p:cNvSpPr>
            <a:spLocks noGrp="1"/>
          </p:cNvSpPr>
          <p:nvPr>
            <p:ph type="dt" sz="half" idx="10"/>
          </p:nvPr>
        </p:nvSpPr>
        <p:spPr/>
        <p:txBody>
          <a:bodyPr/>
          <a:lstStyle/>
          <a:p>
            <a:fld id="{32E384D9-4FCE-4EBB-B59A-870E92FD267D}" type="datetimeFigureOut">
              <a:rPr lang="en-GB" smtClean="0"/>
              <a:t>10/06/2026</a:t>
            </a:fld>
            <a:endParaRPr lang="en-GB"/>
          </a:p>
        </p:txBody>
      </p:sp>
      <p:sp>
        <p:nvSpPr>
          <p:cNvPr id="6" name="Footer Placeholder 5">
            <a:extLst>
              <a:ext uri="{FF2B5EF4-FFF2-40B4-BE49-F238E27FC236}">
                <a16:creationId xmlns:a16="http://schemas.microsoft.com/office/drawing/2014/main" id="{6B645798-42C5-1887-8097-CC4145F605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096089-138A-05BD-6998-1722B02705D3}"/>
              </a:ext>
            </a:extLst>
          </p:cNvPr>
          <p:cNvSpPr>
            <a:spLocks noGrp="1"/>
          </p:cNvSpPr>
          <p:nvPr>
            <p:ph type="sldNum" sz="quarter" idx="12"/>
          </p:nvPr>
        </p:nvSpPr>
        <p:spPr/>
        <p:txBody>
          <a:bodyPr/>
          <a:lstStyle/>
          <a:p>
            <a:fld id="{B2E335F7-3FB9-4890-9998-96C789D0664F}" type="slidenum">
              <a:rPr lang="en-GB" smtClean="0"/>
              <a:t>‹#›</a:t>
            </a:fld>
            <a:endParaRPr lang="en-GB"/>
          </a:p>
        </p:txBody>
      </p:sp>
    </p:spTree>
    <p:extLst>
      <p:ext uri="{BB962C8B-B14F-4D97-AF65-F5344CB8AC3E}">
        <p14:creationId xmlns:p14="http://schemas.microsoft.com/office/powerpoint/2010/main" val="29539435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35EA2-F0F8-7308-6A33-7B553F99F6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49C1F9B-46DA-78FF-AFB7-33D0BCE3D6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0B417E-CE22-434B-BD3E-1B734280A6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B9A3B1-C6BB-81D4-BB2C-AE018E82AA11}"/>
              </a:ext>
            </a:extLst>
          </p:cNvPr>
          <p:cNvSpPr>
            <a:spLocks noGrp="1"/>
          </p:cNvSpPr>
          <p:nvPr>
            <p:ph type="dt" sz="half" idx="10"/>
          </p:nvPr>
        </p:nvSpPr>
        <p:spPr/>
        <p:txBody>
          <a:bodyPr/>
          <a:lstStyle/>
          <a:p>
            <a:fld id="{32E384D9-4FCE-4EBB-B59A-870E92FD267D}" type="datetimeFigureOut">
              <a:rPr lang="en-GB" smtClean="0"/>
              <a:t>10/06/2026</a:t>
            </a:fld>
            <a:endParaRPr lang="en-GB"/>
          </a:p>
        </p:txBody>
      </p:sp>
      <p:sp>
        <p:nvSpPr>
          <p:cNvPr id="6" name="Footer Placeholder 5">
            <a:extLst>
              <a:ext uri="{FF2B5EF4-FFF2-40B4-BE49-F238E27FC236}">
                <a16:creationId xmlns:a16="http://schemas.microsoft.com/office/drawing/2014/main" id="{49E2C292-9B08-0383-F35E-BC0A216A4D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24A29FB-B700-D3B4-DBDB-22BF63874224}"/>
              </a:ext>
            </a:extLst>
          </p:cNvPr>
          <p:cNvSpPr>
            <a:spLocks noGrp="1"/>
          </p:cNvSpPr>
          <p:nvPr>
            <p:ph type="sldNum" sz="quarter" idx="12"/>
          </p:nvPr>
        </p:nvSpPr>
        <p:spPr/>
        <p:txBody>
          <a:bodyPr/>
          <a:lstStyle/>
          <a:p>
            <a:fld id="{B2E335F7-3FB9-4890-9998-96C789D0664F}" type="slidenum">
              <a:rPr lang="en-GB" smtClean="0"/>
              <a:t>‹#›</a:t>
            </a:fld>
            <a:endParaRPr lang="en-GB"/>
          </a:p>
        </p:txBody>
      </p:sp>
    </p:spTree>
    <p:extLst>
      <p:ext uri="{BB962C8B-B14F-4D97-AF65-F5344CB8AC3E}">
        <p14:creationId xmlns:p14="http://schemas.microsoft.com/office/powerpoint/2010/main" val="25094790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ADA86-098E-62CC-5603-FE357327257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AC7AAA0-E069-FDA7-A87C-1622E91FD85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8D2232-5E3B-5BF9-0A0F-CF90605467B1}"/>
              </a:ext>
            </a:extLst>
          </p:cNvPr>
          <p:cNvSpPr>
            <a:spLocks noGrp="1"/>
          </p:cNvSpPr>
          <p:nvPr>
            <p:ph type="dt" sz="half" idx="10"/>
          </p:nvPr>
        </p:nvSpPr>
        <p:spPr/>
        <p:txBody>
          <a:bodyPr/>
          <a:lstStyle/>
          <a:p>
            <a:fld id="{32E384D9-4FCE-4EBB-B59A-870E92FD267D}" type="datetimeFigureOut">
              <a:rPr lang="en-GB" smtClean="0"/>
              <a:t>10/06/2026</a:t>
            </a:fld>
            <a:endParaRPr lang="en-GB"/>
          </a:p>
        </p:txBody>
      </p:sp>
      <p:sp>
        <p:nvSpPr>
          <p:cNvPr id="5" name="Footer Placeholder 4">
            <a:extLst>
              <a:ext uri="{FF2B5EF4-FFF2-40B4-BE49-F238E27FC236}">
                <a16:creationId xmlns:a16="http://schemas.microsoft.com/office/drawing/2014/main" id="{22F92DE7-A7F6-D9C6-E9E4-80C4FB5E1F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C43DBD-F106-27B4-0868-FBD529873870}"/>
              </a:ext>
            </a:extLst>
          </p:cNvPr>
          <p:cNvSpPr>
            <a:spLocks noGrp="1"/>
          </p:cNvSpPr>
          <p:nvPr>
            <p:ph type="sldNum" sz="quarter" idx="12"/>
          </p:nvPr>
        </p:nvSpPr>
        <p:spPr/>
        <p:txBody>
          <a:bodyPr/>
          <a:lstStyle/>
          <a:p>
            <a:fld id="{B2E335F7-3FB9-4890-9998-96C789D0664F}" type="slidenum">
              <a:rPr lang="en-GB" smtClean="0"/>
              <a:t>‹#›</a:t>
            </a:fld>
            <a:endParaRPr lang="en-GB"/>
          </a:p>
        </p:txBody>
      </p:sp>
    </p:spTree>
    <p:extLst>
      <p:ext uri="{BB962C8B-B14F-4D97-AF65-F5344CB8AC3E}">
        <p14:creationId xmlns:p14="http://schemas.microsoft.com/office/powerpoint/2010/main" val="28370664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F457F94-4A5B-27F4-23A8-42AA4A644E9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71D32F-B98C-D517-4978-137CFB742BF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85FF06-2E19-E019-5DE3-84EC544E3BDB}"/>
              </a:ext>
            </a:extLst>
          </p:cNvPr>
          <p:cNvSpPr>
            <a:spLocks noGrp="1"/>
          </p:cNvSpPr>
          <p:nvPr>
            <p:ph type="dt" sz="half" idx="10"/>
          </p:nvPr>
        </p:nvSpPr>
        <p:spPr/>
        <p:txBody>
          <a:bodyPr/>
          <a:lstStyle/>
          <a:p>
            <a:fld id="{32E384D9-4FCE-4EBB-B59A-870E92FD267D}" type="datetimeFigureOut">
              <a:rPr lang="en-GB" smtClean="0"/>
              <a:t>10/06/2026</a:t>
            </a:fld>
            <a:endParaRPr lang="en-GB"/>
          </a:p>
        </p:txBody>
      </p:sp>
      <p:sp>
        <p:nvSpPr>
          <p:cNvPr id="5" name="Footer Placeholder 4">
            <a:extLst>
              <a:ext uri="{FF2B5EF4-FFF2-40B4-BE49-F238E27FC236}">
                <a16:creationId xmlns:a16="http://schemas.microsoft.com/office/drawing/2014/main" id="{A2FF44FB-4A81-F715-FD65-A57B1D39BF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2AB8C3-9CB4-5390-7EF4-B705E5B81B10}"/>
              </a:ext>
            </a:extLst>
          </p:cNvPr>
          <p:cNvSpPr>
            <a:spLocks noGrp="1"/>
          </p:cNvSpPr>
          <p:nvPr>
            <p:ph type="sldNum" sz="quarter" idx="12"/>
          </p:nvPr>
        </p:nvSpPr>
        <p:spPr/>
        <p:txBody>
          <a:bodyPr/>
          <a:lstStyle/>
          <a:p>
            <a:fld id="{B2E335F7-3FB9-4890-9998-96C789D0664F}" type="slidenum">
              <a:rPr lang="en-GB" smtClean="0"/>
              <a:t>‹#›</a:t>
            </a:fld>
            <a:endParaRPr lang="en-GB"/>
          </a:p>
        </p:txBody>
      </p:sp>
    </p:spTree>
    <p:extLst>
      <p:ext uri="{BB962C8B-B14F-4D97-AF65-F5344CB8AC3E}">
        <p14:creationId xmlns:p14="http://schemas.microsoft.com/office/powerpoint/2010/main" val="4137054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06155E-6729-F5C1-CA60-DCA5D79AB5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2A2069-6BAF-D70F-6AE7-160B105D08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11EA59-6353-F51D-B31F-703237BA36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pPr rtl="0"/>
            <a:fld id="{8B045440-74F0-4B44-BEF6-1040C3E911E1}" type="datetime1">
              <a:rPr lang="en-GB" noProof="0" smtClean="0"/>
              <a:t>10/06/2026</a:t>
            </a:fld>
            <a:endParaRPr lang="en-GB" noProof="0"/>
          </a:p>
        </p:txBody>
      </p:sp>
      <p:sp>
        <p:nvSpPr>
          <p:cNvPr id="5" name="Footer Placeholder 4">
            <a:extLst>
              <a:ext uri="{FF2B5EF4-FFF2-40B4-BE49-F238E27FC236}">
                <a16:creationId xmlns:a16="http://schemas.microsoft.com/office/drawing/2014/main" id="{9B4001F8-9F81-F9A5-1E6E-FE688DA138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pPr rtl="0"/>
            <a:r>
              <a:rPr lang="en-GB" noProof="0"/>
              <a:t>Add a footer</a:t>
            </a:r>
          </a:p>
        </p:txBody>
      </p:sp>
      <p:sp>
        <p:nvSpPr>
          <p:cNvPr id="6" name="Slide Number Placeholder 5">
            <a:extLst>
              <a:ext uri="{FF2B5EF4-FFF2-40B4-BE49-F238E27FC236}">
                <a16:creationId xmlns:a16="http://schemas.microsoft.com/office/drawing/2014/main" id="{5826DDDA-B217-4716-A2B5-49FD91CB0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rtl="0"/>
            <a:fld id="{401CF334-2D5C-4859-84A6-CA7E6E43FAEB}" type="slidenum">
              <a:rPr lang="en-GB" noProof="0" smtClean="0"/>
              <a:t>‹#›</a:t>
            </a:fld>
            <a:endParaRPr lang="en-GB" noProof="0"/>
          </a:p>
        </p:txBody>
      </p:sp>
      <p:pic>
        <p:nvPicPr>
          <p:cNvPr id="8" name="Picture 7">
            <a:extLst>
              <a:ext uri="{FF2B5EF4-FFF2-40B4-BE49-F238E27FC236}">
                <a16:creationId xmlns:a16="http://schemas.microsoft.com/office/drawing/2014/main" id="{121B5FB8-7C9F-5664-FD92-A13D5BCF2FE0}"/>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2183449356"/>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4152"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674E84-4DF3-49FA-B12B-92F4E15F9F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096181B-BD2B-6308-FC5D-8F5AAB5041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910EB0-5561-5932-C10F-52B6009669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2E384D9-4FCE-4EBB-B59A-870E92FD267D}" type="datetimeFigureOut">
              <a:rPr lang="en-GB" smtClean="0"/>
              <a:t>10/06/2026</a:t>
            </a:fld>
            <a:endParaRPr lang="en-GB"/>
          </a:p>
        </p:txBody>
      </p:sp>
      <p:sp>
        <p:nvSpPr>
          <p:cNvPr id="5" name="Footer Placeholder 4">
            <a:extLst>
              <a:ext uri="{FF2B5EF4-FFF2-40B4-BE49-F238E27FC236}">
                <a16:creationId xmlns:a16="http://schemas.microsoft.com/office/drawing/2014/main" id="{3E3135B7-FA49-4082-B718-CBEC3BC9FA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1D933C6-9328-DFFE-6691-FE7FE35D81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2E335F7-3FB9-4890-9998-96C789D0664F}" type="slidenum">
              <a:rPr lang="en-GB" smtClean="0"/>
              <a:t>‹#›</a:t>
            </a:fld>
            <a:endParaRPr lang="en-GB"/>
          </a:p>
        </p:txBody>
      </p:sp>
      <p:pic>
        <p:nvPicPr>
          <p:cNvPr id="7" name="Picture 6">
            <a:extLst>
              <a:ext uri="{FF2B5EF4-FFF2-40B4-BE49-F238E27FC236}">
                <a16:creationId xmlns:a16="http://schemas.microsoft.com/office/drawing/2014/main" id="{54497314-4C41-B2A3-6485-B0DED5EEF05B}"/>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1424072563"/>
      </p:ext>
    </p:extLst>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mailto:training.hub@snee.nhs.uk" TargetMode="Externa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hyperlink" Target="https://digital.nhs.uk/developer/guides-and-documentation/introduction-to-healthcare-technology/the-healthcare-ecosyste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blapgFKXv0I?feature=oembed" TargetMode="External"/><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Layout" Target="../diagrams/layout2.xml"/><Relationship Id="rId7" Type="http://schemas.openxmlformats.org/officeDocument/2006/relationships/hyperlink" Target="https://www.gov.uk/government/publications/the-nhs-constitution-for-england/the-nhs-constitution-for-england" TargetMode="Externa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hyperlink" Target="https://www.kingsfund.org.uk/insight-and-analysis/long-reads/integrated-care-systems-explained" TargetMode="Externa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hyperlink" Target="https://www.kingsfund.org.uk/insight-and-analysis/long-reads/provider-collaboratives" TargetMode="External"/><Relationship Id="rId2" Type="http://schemas.openxmlformats.org/officeDocument/2006/relationships/hyperlink" Target="https://www.kingsfund.org.uk/insight-and-analysis/long-reads/place-based-partnerships-explained" TargetMode="External"/><Relationship Id="rId1" Type="http://schemas.openxmlformats.org/officeDocument/2006/relationships/slideLayout" Target="../slideLayouts/slideLayout2.xml"/><Relationship Id="rId6" Type="http://schemas.openxmlformats.org/officeDocument/2006/relationships/image" Target="../media/image19.svg"/><Relationship Id="rId5" Type="http://schemas.openxmlformats.org/officeDocument/2006/relationships/image" Target="../media/image18.sv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hyperlink" Target="https://www.norfolkandsuffolk.icb.nhs.uk/about/a-new-nhs-organisation-for-norfolk-and-suffolk-easy-read/"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hyperlink" Target="https://www.essex.icb.nhs.uk/"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norfolkandsuffolk.icb.nhs.uk/" TargetMode="External"/><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hyperlink" Target="https://www.essex.icb.nhs.uk/" TargetMode="Externa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1.jpeg"/><Relationship Id="rId2" Type="http://schemas.openxmlformats.org/officeDocument/2006/relationships/hyperlink" Target="https://www.england.nhs.uk/primary-care/" TargetMode="Externa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3" Type="http://schemas.openxmlformats.org/officeDocument/2006/relationships/hyperlink" Target="https://www.kingsfund.org.uk/insight-and-analysis/long-reads/primary-care-networks-explained" TargetMode="External"/><Relationship Id="rId2" Type="http://schemas.openxmlformats.org/officeDocument/2006/relationships/hyperlink" Target="https://www.england.nhs.uk/integratedcare/integrated-care-in-your-area/" TargetMode="External"/><Relationship Id="rId1" Type="http://schemas.openxmlformats.org/officeDocument/2006/relationships/slideLayout" Target="../slideLayouts/slideLayout2.xml"/><Relationship Id="rId5" Type="http://schemas.openxmlformats.org/officeDocument/2006/relationships/image" Target="../media/image1.jpeg"/><Relationship Id="rId4" Type="http://schemas.openxmlformats.org/officeDocument/2006/relationships/image" Target="../media/image29.sv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2.xml"/><Relationship Id="rId1" Type="http://schemas.openxmlformats.org/officeDocument/2006/relationships/video" Target="https://www.youtube.com/embed/W19DtEsc8Ys?feature=oembed"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suffolkfed.org.uk/" TargetMode="External"/><Relationship Id="rId1" Type="http://schemas.openxmlformats.org/officeDocument/2006/relationships/slideLayout" Target="../slideLayouts/slideLayout2.xml"/><Relationship Id="rId5" Type="http://schemas.openxmlformats.org/officeDocument/2006/relationships/image" Target="../media/image32.svg"/><Relationship Id="rId4" Type="http://schemas.openxmlformats.org/officeDocument/2006/relationships/hyperlink" Target="https://suffolkfed.org.uk/wp-content/uploads/2018/03/Your-Rights.mp4?_=3"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gpprimarychoice.co.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norfolkprimarycare.com/"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4.xml"/><Relationship Id="rId13" Type="http://schemas.openxmlformats.org/officeDocument/2006/relationships/image" Target="../media/image1.jpeg"/><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image" Target="../media/image33.sv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4.sv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1.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12" Type="http://schemas.openxmlformats.org/officeDocument/2006/relationships/image" Target="../media/image1.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50207" y="1801880"/>
            <a:ext cx="4747280" cy="2106040"/>
          </a:xfrm>
        </p:spPr>
        <p:txBody>
          <a:bodyPr rtlCol="0" anchor="b">
            <a:normAutofit/>
          </a:bodyPr>
          <a:lstStyle/>
          <a:p>
            <a:pPr algn="l" rtl="0"/>
            <a:r>
              <a:rPr lang="en-GB" sz="4800" dirty="0">
                <a:solidFill>
                  <a:srgbClr val="FFFFFF"/>
                </a:solidFill>
                <a:latin typeface="Arial" panose="020B0604020202020204" pitchFamily="34" charset="0"/>
                <a:cs typeface="Arial" panose="020B0604020202020204" pitchFamily="34" charset="0"/>
              </a:rPr>
              <a:t>Primary Care Induction Programme</a:t>
            </a:r>
          </a:p>
        </p:txBody>
      </p:sp>
      <p:sp>
        <p:nvSpPr>
          <p:cNvPr id="18" name="Rectangle 17">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952062" y="4767439"/>
            <a:ext cx="4896288" cy="1244483"/>
          </a:xfrm>
        </p:spPr>
        <p:txBody>
          <a:bodyPr rtlCol="0" anchor="t">
            <a:normAutofit/>
          </a:bodyPr>
          <a:lstStyle/>
          <a:p>
            <a:pPr algn="l" rtl="0"/>
            <a:r>
              <a:rPr lang="en-GB" sz="2800" dirty="0">
                <a:solidFill>
                  <a:srgbClr val="FFFFFF"/>
                </a:solidFill>
                <a:latin typeface="Arial" panose="020B0604020202020204" pitchFamily="34" charset="0"/>
                <a:cs typeface="Arial" panose="020B0604020202020204" pitchFamily="34" charset="0"/>
              </a:rPr>
              <a:t>The NHS and Primary Care</a:t>
            </a:r>
          </a:p>
        </p:txBody>
      </p:sp>
      <p:sp>
        <p:nvSpPr>
          <p:cNvPr id="20" name="Oval 19">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9E3EEA-6C0A-1BDE-30D8-E5A58F562A7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330123" y="1521146"/>
            <a:ext cx="2709822" cy="1354911"/>
          </a:xfrm>
          <a:prstGeom prst="rect">
            <a:avLst/>
          </a:prstGeom>
        </p:spPr>
      </p:pic>
      <p:pic>
        <p:nvPicPr>
          <p:cNvPr id="15" name="Picture 14">
            <a:extLst>
              <a:ext uri="{FF2B5EF4-FFF2-40B4-BE49-F238E27FC236}">
                <a16:creationId xmlns:a16="http://schemas.microsoft.com/office/drawing/2014/main" id="{5E7F3E74-8AF1-C777-64C2-BD7E8A25B9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25825" y="2938367"/>
            <a:ext cx="4346975" cy="1408346"/>
          </a:xfrm>
          <a:prstGeom prst="rect">
            <a:avLst/>
          </a:prstGeom>
        </p:spPr>
      </p:pic>
    </p:spTree>
    <p:extLst>
      <p:ext uri="{BB962C8B-B14F-4D97-AF65-F5344CB8AC3E}">
        <p14:creationId xmlns:p14="http://schemas.microsoft.com/office/powerpoint/2010/main" val="706305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AF63693-4B79-7B9D-D779-3DC3AE732FD6}"/>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2A602C5A-3096-E5CB-438B-A3B77D2156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7FD8C7-42B2-5FC1-3A2A-14E1E5829FC9}"/>
              </a:ext>
            </a:extLst>
          </p:cNvPr>
          <p:cNvSpPr>
            <a:spLocks noGrp="1"/>
          </p:cNvSpPr>
          <p:nvPr>
            <p:ph type="title"/>
          </p:nvPr>
        </p:nvSpPr>
        <p:spPr>
          <a:xfrm>
            <a:off x="914982" y="492779"/>
            <a:ext cx="9688296" cy="834805"/>
          </a:xfrm>
        </p:spPr>
        <p:txBody>
          <a:bodyPr anchor="b">
            <a:normAutofit/>
          </a:bodyPr>
          <a:lstStyle/>
          <a:p>
            <a:r>
              <a:rPr lang="en-GB" sz="4000" dirty="0">
                <a:latin typeface="Arial" panose="020B0604020202020204" pitchFamily="34" charset="0"/>
                <a:cs typeface="Arial" panose="020B0604020202020204" pitchFamily="34" charset="0"/>
              </a:rPr>
              <a:t>Important Information</a:t>
            </a:r>
          </a:p>
        </p:txBody>
      </p:sp>
      <p:sp>
        <p:nvSpPr>
          <p:cNvPr id="6" name="Rectangle 5">
            <a:extLst>
              <a:ext uri="{FF2B5EF4-FFF2-40B4-BE49-F238E27FC236}">
                <a16:creationId xmlns:a16="http://schemas.microsoft.com/office/drawing/2014/main" id="{35B42EF0-EC04-A652-EC7B-946D921CE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8945F44-EA9C-8430-D2BF-A9E883107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9022BC5E-AB8D-8138-41BD-9B10F4A0D11D}"/>
              </a:ext>
            </a:extLst>
          </p:cNvPr>
          <p:cNvSpPr>
            <a:spLocks noGrp="1"/>
          </p:cNvSpPr>
          <p:nvPr>
            <p:ph idx="1"/>
          </p:nvPr>
        </p:nvSpPr>
        <p:spPr>
          <a:xfrm>
            <a:off x="838200" y="1635577"/>
            <a:ext cx="10515600" cy="3260255"/>
          </a:xfrm>
        </p:spPr>
        <p:txBody>
          <a:bodyPr>
            <a:normAutofit fontScale="77500" lnSpcReduction="20000"/>
          </a:bodyPr>
          <a:lstStyle/>
          <a:p>
            <a:pPr marL="0" indent="0">
              <a:lnSpc>
                <a:spcPct val="120000"/>
              </a:lnSpc>
              <a:spcBef>
                <a:spcPts val="0"/>
              </a:spcBef>
              <a:buNone/>
            </a:pPr>
            <a:r>
              <a:rPr lang="en-GB" sz="1600" b="1" dirty="0">
                <a:latin typeface="Arial" panose="020B0604020202020204" pitchFamily="34" charset="0"/>
                <a:cs typeface="Arial" panose="020B0604020202020204" pitchFamily="34" charset="0"/>
              </a:rPr>
              <a:t>Slides are interactive and require the user to click through information using a mouse or space bar.</a:t>
            </a:r>
          </a:p>
          <a:p>
            <a:pPr marL="0" indent="0">
              <a:lnSpc>
                <a:spcPct val="120000"/>
              </a:lnSpc>
              <a:spcBef>
                <a:spcPts val="0"/>
              </a:spcBef>
              <a:buNone/>
            </a:pPr>
            <a:endParaRPr lang="en-GB" sz="1600" b="1"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b="1" dirty="0">
                <a:latin typeface="Arial" panose="020B0604020202020204" pitchFamily="34" charset="0"/>
                <a:cs typeface="Arial" panose="020B0604020202020204" pitchFamily="34" charset="0"/>
              </a:rPr>
              <a:t>To view videos in a larger format or full screen, they can be viewed externally at source.  Please click the source title e.g. YouTube in bottom left hand corner, and it will take you to a full screen to view.</a:t>
            </a:r>
          </a:p>
          <a:p>
            <a:pPr marL="0" indent="0">
              <a:lnSpc>
                <a:spcPct val="120000"/>
              </a:lnSpc>
              <a:spcBef>
                <a:spcPts val="0"/>
              </a:spcBef>
              <a:buNone/>
            </a:pPr>
            <a:endParaRPr lang="en-GB" sz="1600" b="1"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b="1" dirty="0">
                <a:latin typeface="Arial" panose="020B0604020202020204" pitchFamily="34" charset="0"/>
                <a:cs typeface="Arial" panose="020B0604020202020204" pitchFamily="34" charset="0"/>
              </a:rPr>
              <a:t>For Subtitles and closed captions, please click the ‘CC’ logo at the bottom of the video on the left-hand side once launched.</a:t>
            </a:r>
          </a:p>
          <a:p>
            <a:pPr marL="0" indent="0">
              <a:lnSpc>
                <a:spcPct val="120000"/>
              </a:lnSpc>
              <a:spcBef>
                <a:spcPts val="0"/>
              </a:spcBef>
              <a:buNone/>
            </a:pPr>
            <a:endParaRPr lang="en-GB" sz="1600" b="1" u="sng" dirty="0">
              <a:solidFill>
                <a:srgbClr val="C7417B"/>
              </a:solidFill>
              <a:latin typeface="Arial" panose="020B0604020202020204" pitchFamily="34" charset="0"/>
              <a:cs typeface="Arial" panose="020B0604020202020204" pitchFamily="34" charset="0"/>
            </a:endParaRPr>
          </a:p>
          <a:p>
            <a:pPr marL="0" indent="0">
              <a:lnSpc>
                <a:spcPct val="120000"/>
              </a:lnSpc>
              <a:spcBef>
                <a:spcPts val="0"/>
              </a:spcBef>
              <a:buNone/>
            </a:pPr>
            <a:r>
              <a:rPr lang="en-GB" sz="1600" b="1" u="sng" dirty="0">
                <a:solidFill>
                  <a:srgbClr val="C7417B"/>
                </a:solidFill>
                <a:latin typeface="Arial" panose="020B0604020202020204" pitchFamily="34" charset="0"/>
                <a:cs typeface="Arial" panose="020B0604020202020204" pitchFamily="34" charset="0"/>
              </a:rPr>
              <a:t>Please note:</a:t>
            </a:r>
          </a:p>
          <a:p>
            <a:pPr marL="0" indent="0">
              <a:lnSpc>
                <a:spcPct val="120000"/>
              </a:lnSpc>
              <a:spcBef>
                <a:spcPts val="0"/>
              </a:spcBef>
              <a:buNone/>
            </a:pPr>
            <a:r>
              <a:rPr lang="en-GB" sz="1600" dirty="0">
                <a:latin typeface="Arial" panose="020B0604020202020204" pitchFamily="34" charset="0"/>
                <a:cs typeface="Arial" panose="020B0604020202020204" pitchFamily="34" charset="0"/>
              </a:rPr>
              <a:t>The information included in this programme is correct at time of creation.  Whilst we have made our best endeavours to make sure the information and materials included in this programme are from reputable sources, if you feel something has been missed or find any errors, please contact us as soon as possible.  Thank you.</a:t>
            </a:r>
          </a:p>
          <a:p>
            <a:pPr marL="0" indent="0">
              <a:lnSpc>
                <a:spcPct val="120000"/>
              </a:lnSpc>
              <a:spcBef>
                <a:spcPts val="0"/>
              </a:spcBef>
              <a:buNone/>
            </a:pPr>
            <a:endParaRPr lang="en-GB" sz="1600" dirty="0">
              <a:latin typeface="Arial" panose="020B0604020202020204" pitchFamily="34" charset="0"/>
              <a:cs typeface="Arial" panose="020B0604020202020204" pitchFamily="34" charset="0"/>
            </a:endParaRPr>
          </a:p>
          <a:p>
            <a:pPr marL="0" indent="0">
              <a:lnSpc>
                <a:spcPct val="120000"/>
              </a:lnSpc>
              <a:spcBef>
                <a:spcPts val="0"/>
              </a:spcBef>
              <a:buNone/>
            </a:pPr>
            <a:r>
              <a:rPr lang="en-GB" sz="1600" dirty="0" err="1">
                <a:latin typeface="Arial" panose="020B0604020202020204" pitchFamily="34" charset="0"/>
                <a:cs typeface="Arial" panose="020B0604020202020204" pitchFamily="34" charset="0"/>
              </a:rPr>
              <a:t>TheTraining</a:t>
            </a:r>
            <a:r>
              <a:rPr lang="en-GB" sz="1600" dirty="0">
                <a:latin typeface="Arial" panose="020B0604020202020204" pitchFamily="34" charset="0"/>
                <a:cs typeface="Arial" panose="020B0604020202020204" pitchFamily="34" charset="0"/>
              </a:rPr>
              <a:t> Hub</a:t>
            </a:r>
          </a:p>
          <a:p>
            <a:pPr marL="0" indent="0">
              <a:lnSpc>
                <a:spcPct val="120000"/>
              </a:lnSpc>
              <a:spcBef>
                <a:spcPts val="0"/>
              </a:spcBef>
              <a:buNone/>
            </a:pPr>
            <a:r>
              <a:rPr lang="en-GB" sz="1600" dirty="0">
                <a:latin typeface="Arial" panose="020B0604020202020204" pitchFamily="34" charset="0"/>
                <a:cs typeface="Arial" panose="020B0604020202020204" pitchFamily="34" charset="0"/>
                <a:hlinkClick r:id="rId2"/>
              </a:rPr>
              <a:t>training.hub@snee.nhs.uk</a:t>
            </a:r>
            <a:endParaRPr lang="en-GB" sz="1600" dirty="0">
              <a:latin typeface="Arial" panose="020B0604020202020204" pitchFamily="34" charset="0"/>
              <a:cs typeface="Arial" panose="020B0604020202020204" pitchFamily="34" charset="0"/>
            </a:endParaRPr>
          </a:p>
          <a:p>
            <a:pPr marL="0" indent="0">
              <a:lnSpc>
                <a:spcPct val="120000"/>
              </a:lnSpc>
              <a:spcBef>
                <a:spcPts val="0"/>
              </a:spcBef>
              <a:buNone/>
            </a:pPr>
            <a:endParaRPr lang="en-GB" sz="1800" dirty="0">
              <a:latin typeface="Arial" panose="020B0604020202020204" pitchFamily="34" charset="0"/>
              <a:cs typeface="Arial" panose="020B0604020202020204" pitchFamily="34" charset="0"/>
            </a:endParaRPr>
          </a:p>
        </p:txBody>
      </p:sp>
      <p:pic>
        <p:nvPicPr>
          <p:cNvPr id="8" name="Picture 7" descr="A group of icons in a row">
            <a:extLst>
              <a:ext uri="{FF2B5EF4-FFF2-40B4-BE49-F238E27FC236}">
                <a16:creationId xmlns:a16="http://schemas.microsoft.com/office/drawing/2014/main" id="{4E64A5AF-AFC8-7151-14E4-857AD992394F}"/>
              </a:ext>
            </a:extLst>
          </p:cNvPr>
          <p:cNvPicPr>
            <a:picLocks noChangeAspect="1"/>
          </p:cNvPicPr>
          <p:nvPr/>
        </p:nvPicPr>
        <p:blipFill>
          <a:blip r:embed="rId3" cstate="print">
            <a:extLst>
              <a:ext uri="{28A0092B-C50C-407E-A947-70E740481C1C}">
                <a14:useLocalDpi xmlns:a14="http://schemas.microsoft.com/office/drawing/2010/main" val="0"/>
              </a:ext>
            </a:extLst>
          </a:blip>
          <a:srcRect t="21453" b="22933"/>
          <a:stretch/>
        </p:blipFill>
        <p:spPr>
          <a:xfrm>
            <a:off x="2150884" y="4301347"/>
            <a:ext cx="7890231" cy="1815367"/>
          </a:xfrm>
          <a:prstGeom prst="rect">
            <a:avLst/>
          </a:prstGeom>
        </p:spPr>
      </p:pic>
      <p:pic>
        <p:nvPicPr>
          <p:cNvPr id="3" name="Picture 2">
            <a:extLst>
              <a:ext uri="{FF2B5EF4-FFF2-40B4-BE49-F238E27FC236}">
                <a16:creationId xmlns:a16="http://schemas.microsoft.com/office/drawing/2014/main" id="{50732F3F-B2D7-BBF1-89B1-3014DAB284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3558275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90025"/>
            <a:ext cx="10515600" cy="1325563"/>
          </a:xfrm>
        </p:spPr>
        <p:txBody>
          <a:bodyPr rtlCol="0"/>
          <a:lstStyle/>
          <a:p>
            <a:pPr rtl="0"/>
            <a:r>
              <a:rPr lang="en-GB" dirty="0"/>
              <a:t>The NHS</a:t>
            </a:r>
          </a:p>
        </p:txBody>
      </p:sp>
      <p:graphicFrame>
        <p:nvGraphicFramePr>
          <p:cNvPr id="18" name="Content Placeholder 2" descr="NHS Sectors explanation about primary care, scondary care and Tertiary care">
            <a:extLst>
              <a:ext uri="{FF2B5EF4-FFF2-40B4-BE49-F238E27FC236}">
                <a16:creationId xmlns:a16="http://schemas.microsoft.com/office/drawing/2014/main" id="{293E06D6-0870-0372-5442-FDE95DF45046}"/>
              </a:ext>
            </a:extLst>
          </p:cNvPr>
          <p:cNvGraphicFramePr>
            <a:graphicFrameLocks noGrp="1"/>
          </p:cNvGraphicFramePr>
          <p:nvPr>
            <p:ph idx="1"/>
            <p:extLst>
              <p:ext uri="{D42A27DB-BD31-4B8C-83A1-F6EECF244321}">
                <p14:modId xmlns:p14="http://schemas.microsoft.com/office/powerpoint/2010/main" val="2876547321"/>
              </p:ext>
            </p:extLst>
          </p:nvPr>
        </p:nvGraphicFramePr>
        <p:xfrm>
          <a:off x="864871" y="2802084"/>
          <a:ext cx="7698475" cy="29469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oup 3" descr="Infographic of healthcare ecosystem">
            <a:extLst>
              <a:ext uri="{FF2B5EF4-FFF2-40B4-BE49-F238E27FC236}">
                <a16:creationId xmlns:a16="http://schemas.microsoft.com/office/drawing/2014/main" id="{7CC76CDC-31D3-4F37-5635-A5EE8AEC7BB4}"/>
              </a:ext>
            </a:extLst>
          </p:cNvPr>
          <p:cNvGrpSpPr/>
          <p:nvPr/>
        </p:nvGrpSpPr>
        <p:grpSpPr>
          <a:xfrm>
            <a:off x="8732405" y="2028696"/>
            <a:ext cx="3801869" cy="3639416"/>
            <a:chOff x="8747630" y="1639787"/>
            <a:chExt cx="3801869" cy="3639416"/>
          </a:xfrm>
        </p:grpSpPr>
        <p:pic>
          <p:nvPicPr>
            <p:cNvPr id="5" name="Graphic 4">
              <a:extLst>
                <a:ext uri="{FF2B5EF4-FFF2-40B4-BE49-F238E27FC236}">
                  <a16:creationId xmlns:a16="http://schemas.microsoft.com/office/drawing/2014/main" id="{FC0DCE41-BEBF-865C-D255-9D7C358C72D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8747630" y="1639787"/>
              <a:ext cx="3801869" cy="3251532"/>
            </a:xfrm>
            <a:prstGeom prst="rect">
              <a:avLst/>
            </a:prstGeom>
          </p:spPr>
        </p:pic>
        <p:sp>
          <p:nvSpPr>
            <p:cNvPr id="7" name="TextBox 6">
              <a:extLst>
                <a:ext uri="{FF2B5EF4-FFF2-40B4-BE49-F238E27FC236}">
                  <a16:creationId xmlns:a16="http://schemas.microsoft.com/office/drawing/2014/main" id="{7C7F1CE1-C326-F24E-01BF-B3FD329505FD}"/>
                </a:ext>
              </a:extLst>
            </p:cNvPr>
            <p:cNvSpPr txBox="1"/>
            <p:nvPr/>
          </p:nvSpPr>
          <p:spPr>
            <a:xfrm>
              <a:off x="8747630" y="4863705"/>
              <a:ext cx="3270436" cy="415498"/>
            </a:xfrm>
            <a:prstGeom prst="rect">
              <a:avLst/>
            </a:prstGeom>
            <a:noFill/>
          </p:spPr>
          <p:txBody>
            <a:bodyPr wrap="square">
              <a:spAutoFit/>
            </a:bodyPr>
            <a:lstStyle/>
            <a:p>
              <a:pPr algn="ctr"/>
              <a:r>
                <a:rPr lang="en-GB" sz="1050" dirty="0"/>
                <a:t>For further explanation of the healthcare ecosystem, please visit </a:t>
              </a:r>
              <a:r>
                <a:rPr lang="en-GB" sz="1050" dirty="0">
                  <a:hlinkClick r:id="rId9"/>
                </a:rPr>
                <a:t>here</a:t>
              </a:r>
              <a:endParaRPr lang="en-GB" sz="1050" dirty="0"/>
            </a:p>
          </p:txBody>
        </p:sp>
      </p:grpSp>
      <p:sp>
        <p:nvSpPr>
          <p:cNvPr id="14" name="TextBox 13">
            <a:extLst>
              <a:ext uri="{FF2B5EF4-FFF2-40B4-BE49-F238E27FC236}">
                <a16:creationId xmlns:a16="http://schemas.microsoft.com/office/drawing/2014/main" id="{11151DB5-10EE-44AC-9819-33E0766F621C}"/>
              </a:ext>
            </a:extLst>
          </p:cNvPr>
          <p:cNvSpPr txBox="1"/>
          <p:nvPr/>
        </p:nvSpPr>
        <p:spPr>
          <a:xfrm>
            <a:off x="838200" y="1441767"/>
            <a:ext cx="7751819" cy="954107"/>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The NHS is a complex system, which can sometimes make it difficult to understand – especially working out who is responsible for what.  It’s made up of a wide range of different organisations with different roles, responsibilities, and specialities.  These organisations provide a variety of services and support to patients and carers. </a:t>
            </a:r>
          </a:p>
        </p:txBody>
      </p:sp>
    </p:spTree>
    <p:extLst>
      <p:ext uri="{BB962C8B-B14F-4D97-AF65-F5344CB8AC3E}">
        <p14:creationId xmlns:p14="http://schemas.microsoft.com/office/powerpoint/2010/main" val="18518960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E4DA3-DDA9-6613-0F78-1739F3270164}"/>
              </a:ext>
            </a:extLst>
          </p:cNvPr>
          <p:cNvSpPr>
            <a:spLocks noGrp="1"/>
          </p:cNvSpPr>
          <p:nvPr>
            <p:ph type="title"/>
          </p:nvPr>
        </p:nvSpPr>
        <p:spPr>
          <a:xfrm>
            <a:off x="1136397" y="675564"/>
            <a:ext cx="9688296" cy="834805"/>
          </a:xfrm>
        </p:spPr>
        <p:txBody>
          <a:bodyPr anchor="b">
            <a:normAutofit fontScale="90000"/>
          </a:bodyPr>
          <a:lstStyle/>
          <a:p>
            <a:r>
              <a:rPr lang="en-GB" sz="2800" b="1" dirty="0">
                <a:latin typeface="Arial" panose="020B0604020202020204" pitchFamily="34" charset="0"/>
                <a:cs typeface="Arial" panose="020B0604020202020204" pitchFamily="34" charset="0"/>
              </a:rPr>
              <a:t>VIDEO: How does the NHS in England work and how is it changing?</a:t>
            </a:r>
            <a:endParaRPr lang="en-GB" sz="28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Online Media 7" title="How does the NHS in England work and how is it changing?">
            <a:hlinkClick r:id="" action="ppaction://media"/>
            <a:extLst>
              <a:ext uri="{FF2B5EF4-FFF2-40B4-BE49-F238E27FC236}">
                <a16:creationId xmlns:a16="http://schemas.microsoft.com/office/drawing/2014/main" id="{B6C01754-7922-F936-D5B1-1173E6875D12}"/>
              </a:ext>
            </a:extLst>
          </p:cNvPr>
          <p:cNvPicPr>
            <a:picLocks noRot="1" noChangeAspect="1"/>
          </p:cNvPicPr>
          <p:nvPr>
            <a:videoFile r:link="rId1"/>
          </p:nvPr>
        </p:nvPicPr>
        <p:blipFill>
          <a:blip r:embed="rId3"/>
          <a:stretch>
            <a:fillRect/>
          </a:stretch>
        </p:blipFill>
        <p:spPr>
          <a:xfrm>
            <a:off x="2229427" y="1603356"/>
            <a:ext cx="7733146" cy="4369227"/>
          </a:xfrm>
          <a:prstGeom prst="rect">
            <a:avLst/>
          </a:prstGeom>
        </p:spPr>
      </p:pic>
      <p:sp>
        <p:nvSpPr>
          <p:cNvPr id="3" name="TextBox 2">
            <a:extLst>
              <a:ext uri="{FF2B5EF4-FFF2-40B4-BE49-F238E27FC236}">
                <a16:creationId xmlns:a16="http://schemas.microsoft.com/office/drawing/2014/main" id="{27114BD7-344F-2655-8D28-CC1CF6E1EAC3}"/>
              </a:ext>
            </a:extLst>
          </p:cNvPr>
          <p:cNvSpPr txBox="1"/>
          <p:nvPr/>
        </p:nvSpPr>
        <p:spPr>
          <a:xfrm>
            <a:off x="1851058" y="6053652"/>
            <a:ext cx="6757919" cy="246221"/>
          </a:xfrm>
          <a:prstGeom prst="rect">
            <a:avLst/>
          </a:prstGeom>
          <a:noFill/>
        </p:spPr>
        <p:txBody>
          <a:bodyPr wrap="square">
            <a:spAutoFit/>
          </a:bodyPr>
          <a:lstStyle/>
          <a:p>
            <a:pPr algn="ctr"/>
            <a:r>
              <a:rPr lang="en-GB" sz="1000" b="1" dirty="0"/>
              <a:t>VIDEO: </a:t>
            </a:r>
            <a:r>
              <a:rPr lang="en-GB" sz="1000" b="1" dirty="0">
                <a:latin typeface="Arial" panose="020B0604020202020204" pitchFamily="34" charset="0"/>
                <a:cs typeface="Arial" panose="020B0604020202020204" pitchFamily="34" charset="0"/>
              </a:rPr>
              <a:t>How does the NHS in England work and how is it changing </a:t>
            </a:r>
            <a:r>
              <a:rPr lang="en-GB" sz="1000" dirty="0"/>
              <a:t>(NHSE, 2023) </a:t>
            </a:r>
            <a:r>
              <a:rPr lang="en-GB" sz="1000" dirty="0">
                <a:solidFill>
                  <a:srgbClr val="C7417B"/>
                </a:solidFill>
              </a:rPr>
              <a:t>Click image to access</a:t>
            </a:r>
          </a:p>
        </p:txBody>
      </p:sp>
      <p:pic>
        <p:nvPicPr>
          <p:cNvPr id="4" name="Picture 3">
            <a:extLst>
              <a:ext uri="{FF2B5EF4-FFF2-40B4-BE49-F238E27FC236}">
                <a16:creationId xmlns:a16="http://schemas.microsoft.com/office/drawing/2014/main" id="{9C0A199B-7D37-A976-186B-A633EA53E9C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830528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video>
              <p:cMediaNode vol="80000">
                <p:cTn id="2" fill="hold" display="0">
                  <p:stCondLst>
                    <p:cond delay="indefinite"/>
                  </p:stCondLst>
                </p:cTn>
                <p:tgtEl>
                  <p:spTgt spid="8"/>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94403CA-1352-F1C0-4484-EA777C2C9BC8}"/>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7FF8B5DB-D806-9AE2-9BDF-45E025954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B1123C-416E-71C2-964F-EC233F00C364}"/>
              </a:ext>
            </a:extLst>
          </p:cNvPr>
          <p:cNvSpPr>
            <a:spLocks noGrp="1"/>
          </p:cNvSpPr>
          <p:nvPr>
            <p:ph type="title"/>
          </p:nvPr>
        </p:nvSpPr>
        <p:spPr>
          <a:xfrm>
            <a:off x="1136397" y="675564"/>
            <a:ext cx="9688296" cy="834805"/>
          </a:xfrm>
        </p:spPr>
        <p:txBody>
          <a:bodyPr anchor="b">
            <a:normAutofit/>
          </a:bodyPr>
          <a:lstStyle/>
          <a:p>
            <a:r>
              <a:rPr lang="en-GB" sz="4000" dirty="0">
                <a:latin typeface="Arial" panose="020B0604020202020204" pitchFamily="34" charset="0"/>
                <a:cs typeface="Arial" panose="020B0604020202020204" pitchFamily="34" charset="0"/>
              </a:rPr>
              <a:t>NHS Structure</a:t>
            </a:r>
          </a:p>
        </p:txBody>
      </p:sp>
      <p:graphicFrame>
        <p:nvGraphicFramePr>
          <p:cNvPr id="21" name="Content Placeholder 2" descr="NHS constitutional values explained infographic">
            <a:extLst>
              <a:ext uri="{FF2B5EF4-FFF2-40B4-BE49-F238E27FC236}">
                <a16:creationId xmlns:a16="http://schemas.microsoft.com/office/drawing/2014/main" id="{C4DB23C2-CE28-954F-9E6C-74C9AAB59879}"/>
              </a:ext>
            </a:extLst>
          </p:cNvPr>
          <p:cNvGraphicFramePr>
            <a:graphicFrameLocks noGrp="1"/>
          </p:cNvGraphicFramePr>
          <p:nvPr>
            <p:ph idx="1"/>
            <p:extLst>
              <p:ext uri="{D42A27DB-BD31-4B8C-83A1-F6EECF244321}">
                <p14:modId xmlns:p14="http://schemas.microsoft.com/office/powerpoint/2010/main" val="209475306"/>
              </p:ext>
            </p:extLst>
          </p:nvPr>
        </p:nvGraphicFramePr>
        <p:xfrm>
          <a:off x="1136397" y="2106764"/>
          <a:ext cx="10001671" cy="28833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a:extLst>
              <a:ext uri="{FF2B5EF4-FFF2-40B4-BE49-F238E27FC236}">
                <a16:creationId xmlns:a16="http://schemas.microsoft.com/office/drawing/2014/main" id="{040181DD-D45D-1B65-51EE-3F10E337B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A9A3D48-9702-3F34-D73C-3D0165B92A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5D74A59-8C1B-E02A-7CF7-A36F96E5E249}"/>
              </a:ext>
            </a:extLst>
          </p:cNvPr>
          <p:cNvSpPr txBox="1"/>
          <p:nvPr/>
        </p:nvSpPr>
        <p:spPr>
          <a:xfrm>
            <a:off x="1136397" y="1921671"/>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NHS constitutional values</a:t>
            </a:r>
          </a:p>
        </p:txBody>
      </p:sp>
      <p:sp>
        <p:nvSpPr>
          <p:cNvPr id="17" name="TextBox 16">
            <a:extLst>
              <a:ext uri="{FF2B5EF4-FFF2-40B4-BE49-F238E27FC236}">
                <a16:creationId xmlns:a16="http://schemas.microsoft.com/office/drawing/2014/main" id="{46AFE4EE-5866-63AC-A66D-059368699704}"/>
              </a:ext>
            </a:extLst>
          </p:cNvPr>
          <p:cNvSpPr txBox="1"/>
          <p:nvPr/>
        </p:nvSpPr>
        <p:spPr>
          <a:xfrm>
            <a:off x="1203140" y="5217195"/>
            <a:ext cx="6097112" cy="318998"/>
          </a:xfrm>
          <a:prstGeom prst="rect">
            <a:avLst/>
          </a:prstGeom>
          <a:noFill/>
        </p:spPr>
        <p:txBody>
          <a:bodyPr wrap="square">
            <a:spAutoFit/>
          </a:bodyPr>
          <a:lstStyle/>
          <a:p>
            <a:pPr algn="just">
              <a:lnSpc>
                <a:spcPct val="115000"/>
              </a:lnSpc>
            </a:pPr>
            <a:r>
              <a:rPr lang="en-GB" sz="1400" dirty="0">
                <a:solidFill>
                  <a:srgbClr val="C7417B"/>
                </a:solidFill>
                <a:effectLst/>
                <a:latin typeface="Arial" panose="020B0604020202020204" pitchFamily="34" charset="0"/>
                <a:ea typeface="Calibri" panose="020F0502020204030204" pitchFamily="34" charset="0"/>
                <a:cs typeface="Calibri" panose="020F0502020204030204" pitchFamily="34" charset="0"/>
              </a:rPr>
              <a:t>Further details of the NHS constitutional values can be found </a:t>
            </a:r>
            <a:r>
              <a:rPr lang="en-GB" sz="1400" dirty="0">
                <a:solidFill>
                  <a:srgbClr val="C7417B"/>
                </a:solidFill>
                <a:effectLst/>
                <a:latin typeface="Arial" panose="020B060402020202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here</a:t>
            </a:r>
            <a:endParaRPr lang="en-GB" sz="1400"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A7932056-9BA4-ACB7-FBDC-6709F0BC879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107112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04E4801-89B9-8767-149E-D6737925C5E7}"/>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6FC35C50-DD60-2679-FF50-EB4161EB1E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652B66-37CB-2CCE-0883-BBE034114847}"/>
              </a:ext>
            </a:extLst>
          </p:cNvPr>
          <p:cNvSpPr>
            <a:spLocks noGrp="1"/>
          </p:cNvSpPr>
          <p:nvPr>
            <p:ph type="title"/>
          </p:nvPr>
        </p:nvSpPr>
        <p:spPr>
          <a:xfrm>
            <a:off x="838200" y="691182"/>
            <a:ext cx="9688296" cy="834805"/>
          </a:xfrm>
        </p:spPr>
        <p:txBody>
          <a:bodyPr anchor="b">
            <a:normAutofit fontScale="90000"/>
          </a:bodyPr>
          <a:lstStyle/>
          <a:p>
            <a:r>
              <a:rPr lang="en-GB" sz="4000" dirty="0">
                <a:latin typeface="Arial" panose="020B0604020202020204" pitchFamily="34" charset="0"/>
                <a:cs typeface="Arial" panose="020B0604020202020204" pitchFamily="34" charset="0"/>
              </a:rPr>
              <a:t>What is an Integrated Care System (ICS)?</a:t>
            </a:r>
          </a:p>
        </p:txBody>
      </p:sp>
      <p:sp>
        <p:nvSpPr>
          <p:cNvPr id="6" name="Rectangle 5">
            <a:extLst>
              <a:ext uri="{FF2B5EF4-FFF2-40B4-BE49-F238E27FC236}">
                <a16:creationId xmlns:a16="http://schemas.microsoft.com/office/drawing/2014/main" id="{06BB45B6-79EB-9932-0BE4-D790E353FA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DA3A475-3BFE-6303-B772-12690856D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9DCD4AE7-06CA-D448-3E4E-ED4867629604}"/>
              </a:ext>
            </a:extLst>
          </p:cNvPr>
          <p:cNvSpPr txBox="1"/>
          <p:nvPr/>
        </p:nvSpPr>
        <p:spPr>
          <a:xfrm>
            <a:off x="838200" y="1736206"/>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Introduction to Integrated care Systems</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4" name="Content Placeholder 3">
            <a:extLst>
              <a:ext uri="{FF2B5EF4-FFF2-40B4-BE49-F238E27FC236}">
                <a16:creationId xmlns:a16="http://schemas.microsoft.com/office/drawing/2014/main" id="{8AACC441-74EE-7661-34F5-820C93862169}"/>
              </a:ext>
            </a:extLst>
          </p:cNvPr>
          <p:cNvSpPr>
            <a:spLocks noGrp="1"/>
          </p:cNvSpPr>
          <p:nvPr>
            <p:ph idx="1"/>
          </p:nvPr>
        </p:nvSpPr>
        <p:spPr>
          <a:xfrm>
            <a:off x="860376" y="2239594"/>
            <a:ext cx="8790881" cy="2512869"/>
          </a:xfrm>
        </p:spPr>
        <p:txBody>
          <a:bodyPr>
            <a:normAutofit fontScale="32500" lnSpcReduction="20000"/>
          </a:bodyPr>
          <a:lstStyle/>
          <a:p>
            <a:pPr marL="0" indent="0" algn="just">
              <a:lnSpc>
                <a:spcPct val="115000"/>
              </a:lnSpc>
              <a:buNone/>
            </a:pPr>
            <a:r>
              <a:rPr lang="en-GB" sz="3700" dirty="0">
                <a:effectLst/>
                <a:latin typeface="Arial" panose="020B0604020202020204" pitchFamily="34" charset="0"/>
                <a:ea typeface="Calibri" panose="020F0502020204030204" pitchFamily="34" charset="0"/>
                <a:cs typeface="Arial" panose="020B0604020202020204" pitchFamily="34" charset="0"/>
              </a:rPr>
              <a:t>Integrated care systems (ICSs) are partnerships that bring together NHS organisations, local authorities, and others to take collective responsibility for planning services, improving health, and reducing inequalities across geographical areas.  </a:t>
            </a:r>
          </a:p>
          <a:p>
            <a:pPr marL="0" indent="0" algn="just">
              <a:lnSpc>
                <a:spcPct val="115000"/>
              </a:lnSpc>
              <a:buNone/>
            </a:pPr>
            <a:r>
              <a:rPr lang="en-GB" sz="3700" dirty="0">
                <a:effectLst/>
                <a:latin typeface="Arial" panose="020B0604020202020204" pitchFamily="34" charset="0"/>
                <a:ea typeface="Calibri" panose="020F0502020204030204" pitchFamily="34" charset="0"/>
                <a:cs typeface="Arial" panose="020B0604020202020204" pitchFamily="34" charset="0"/>
              </a:rPr>
              <a:t>ICSs are made up of two key parts:</a:t>
            </a:r>
          </a:p>
          <a:p>
            <a:pPr marL="342900" lvl="0" indent="-342900" algn="just">
              <a:lnSpc>
                <a:spcPct val="115000"/>
              </a:lnSpc>
              <a:buFont typeface="Symbol" panose="05050102010706020507" pitchFamily="18" charset="2"/>
              <a:buChar char=""/>
            </a:pPr>
            <a:r>
              <a:rPr lang="en-GB" sz="3700" b="1" dirty="0">
                <a:effectLst/>
                <a:latin typeface="Arial" panose="020B0604020202020204" pitchFamily="34" charset="0"/>
                <a:ea typeface="Calibri" panose="020F0502020204030204" pitchFamily="34" charset="0"/>
                <a:cs typeface="Arial" panose="020B0604020202020204" pitchFamily="34" charset="0"/>
              </a:rPr>
              <a:t>An integrated care partnership (ICP) </a:t>
            </a:r>
            <a:r>
              <a:rPr lang="en-GB" sz="3700" dirty="0">
                <a:effectLst/>
                <a:latin typeface="Arial" panose="020B0604020202020204" pitchFamily="34" charset="0"/>
                <a:ea typeface="Calibri" panose="020F0502020204030204" pitchFamily="34" charset="0"/>
                <a:cs typeface="Arial" panose="020B0604020202020204" pitchFamily="34" charset="0"/>
              </a:rPr>
              <a:t>- </a:t>
            </a:r>
            <a:r>
              <a:rPr lang="en-GB" sz="4000" dirty="0"/>
              <a:t>a statutory committee bringing together a broad set of system partners including local government, the Voluntary, Community and Social Enterprise (VCSE) sector, NHS organisations and others, to develop a health and care strategy for the area.</a:t>
            </a:r>
            <a:endParaRPr lang="en-GB" sz="37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15000"/>
              </a:lnSpc>
              <a:buFont typeface="Symbol" panose="05050102010706020507" pitchFamily="18" charset="2"/>
              <a:buChar char=""/>
            </a:pPr>
            <a:r>
              <a:rPr lang="en-GB" sz="3700" b="1" dirty="0">
                <a:effectLst/>
                <a:latin typeface="Arial" panose="020B0604020202020204" pitchFamily="34" charset="0"/>
                <a:ea typeface="Calibri" panose="020F0502020204030204" pitchFamily="34" charset="0"/>
                <a:cs typeface="Arial" panose="020B0604020202020204" pitchFamily="34" charset="0"/>
              </a:rPr>
              <a:t>An integrated care board (ICB) </a:t>
            </a:r>
            <a:r>
              <a:rPr lang="en-GB" sz="3700" dirty="0">
                <a:effectLst/>
                <a:latin typeface="Arial" panose="020B0604020202020204" pitchFamily="34" charset="0"/>
                <a:ea typeface="Calibri" panose="020F0502020204030204" pitchFamily="34" charset="0"/>
                <a:cs typeface="Arial" panose="020B0604020202020204" pitchFamily="34" charset="0"/>
              </a:rPr>
              <a:t>- </a:t>
            </a:r>
            <a:r>
              <a:rPr lang="en-GB" sz="4000" dirty="0"/>
              <a:t>which joins up all parts of the health and care system including GPs, acute, community, and social care services, as well as physical and mental health services.</a:t>
            </a:r>
          </a:p>
          <a:p>
            <a:pPr marL="0" indent="0" algn="just">
              <a:lnSpc>
                <a:spcPct val="115000"/>
              </a:lnSpc>
              <a:buNone/>
            </a:pPr>
            <a:r>
              <a:rPr lang="en-GB" sz="4000" b="1" dirty="0">
                <a:solidFill>
                  <a:srgbClr val="C7417B"/>
                </a:solidFill>
                <a:latin typeface="Arial" panose="020B0604020202020204" pitchFamily="34" charset="0"/>
                <a:ea typeface="Calibri" panose="020F0502020204030204" pitchFamily="34" charset="0"/>
                <a:cs typeface="Arial" panose="020B0604020202020204" pitchFamily="34" charset="0"/>
              </a:rPr>
              <a:t>For further information on Integrated care systems, please click </a:t>
            </a:r>
            <a:r>
              <a:rPr lang="en-GB" sz="4000" b="1" dirty="0">
                <a:solidFill>
                  <a:srgbClr val="C7417B"/>
                </a:solidFill>
                <a:latin typeface="Arial" panose="020B0604020202020204" pitchFamily="34"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here</a:t>
            </a:r>
            <a:endParaRPr lang="en-GB" dirty="0"/>
          </a:p>
        </p:txBody>
      </p:sp>
      <p:pic>
        <p:nvPicPr>
          <p:cNvPr id="10" name="Graphic 9" descr="Social network with solid fill">
            <a:extLst>
              <a:ext uri="{FF2B5EF4-FFF2-40B4-BE49-F238E27FC236}">
                <a16:creationId xmlns:a16="http://schemas.microsoft.com/office/drawing/2014/main" id="{DB257C15-815D-E139-C56F-8B6921E1E7B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735174" y="2052423"/>
            <a:ext cx="2243800" cy="2243800"/>
          </a:xfrm>
          <a:prstGeom prst="rect">
            <a:avLst/>
          </a:prstGeom>
        </p:spPr>
      </p:pic>
      <p:sp>
        <p:nvSpPr>
          <p:cNvPr id="3" name="TextBox 2">
            <a:extLst>
              <a:ext uri="{FF2B5EF4-FFF2-40B4-BE49-F238E27FC236}">
                <a16:creationId xmlns:a16="http://schemas.microsoft.com/office/drawing/2014/main" id="{5E23E7DB-070B-A9D3-08ED-76BC46903261}"/>
              </a:ext>
            </a:extLst>
          </p:cNvPr>
          <p:cNvSpPr txBox="1"/>
          <p:nvPr/>
        </p:nvSpPr>
        <p:spPr>
          <a:xfrm>
            <a:off x="1077686" y="4747118"/>
            <a:ext cx="9296567" cy="1323439"/>
          </a:xfrm>
          <a:prstGeom prst="rect">
            <a:avLst/>
          </a:prstGeom>
          <a:solidFill>
            <a:srgbClr val="FFFF00"/>
          </a:solidFill>
        </p:spPr>
        <p:txBody>
          <a:bodyPr wrap="square" rtlCol="0">
            <a:spAutoFit/>
          </a:bodyPr>
          <a:lstStyle/>
          <a:p>
            <a:r>
              <a:rPr lang="en-GB" sz="1600" dirty="0">
                <a:highlight>
                  <a:srgbClr val="FFFF00"/>
                </a:highlight>
              </a:rPr>
              <a:t>⚠️ </a:t>
            </a:r>
            <a:r>
              <a:rPr lang="en-GB" sz="1600" b="1" dirty="0">
                <a:highlight>
                  <a:srgbClr val="FFFF00"/>
                </a:highlight>
              </a:rPr>
              <a:t>Please note:</a:t>
            </a:r>
            <a:r>
              <a:rPr lang="en-GB" sz="1600" dirty="0">
                <a:highlight>
                  <a:srgbClr val="FFFF00"/>
                </a:highlight>
              </a:rPr>
              <a:t> The NHS is currently undergoing significant structural change. In March 2025, the government proposed plans to abolish NHS England and merge its functions into the Department of Health and Social Care (DHSC) by March 2027. The number of ICBs is also being reduced through mergers. The information on this slide reflects the current structure; implementation timelines and impacts vary by system; your local team will be able to tell you how this affects your area.</a:t>
            </a:r>
          </a:p>
        </p:txBody>
      </p:sp>
      <p:pic>
        <p:nvPicPr>
          <p:cNvPr id="8" name="Picture 7">
            <a:extLst>
              <a:ext uri="{FF2B5EF4-FFF2-40B4-BE49-F238E27FC236}">
                <a16:creationId xmlns:a16="http://schemas.microsoft.com/office/drawing/2014/main" id="{B12D47C2-52BE-77F8-90E6-AF89C83C83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3617814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6E0D373-754B-2E66-C2B9-67BE47EF89A8}"/>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2CEB1F31-FC28-6DD3-60D9-09A47DA9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2330052-EBFD-4DAF-CFFF-6B0C4AF7C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55BD969-F554-B072-605A-D2D461621E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7FC7DA-3415-E907-A719-0FEF49D13D06}"/>
              </a:ext>
            </a:extLst>
          </p:cNvPr>
          <p:cNvSpPr>
            <a:spLocks noGrp="1"/>
          </p:cNvSpPr>
          <p:nvPr>
            <p:ph type="title"/>
          </p:nvPr>
        </p:nvSpPr>
        <p:spPr>
          <a:xfrm>
            <a:off x="927733" y="462209"/>
            <a:ext cx="9688296" cy="834805"/>
          </a:xfrm>
        </p:spPr>
        <p:txBody>
          <a:bodyPr anchor="b">
            <a:normAutofit fontScale="90000"/>
          </a:bodyPr>
          <a:lstStyle/>
          <a:p>
            <a:r>
              <a:rPr lang="en-GB" sz="4000" dirty="0">
                <a:latin typeface="Arial" panose="020B0604020202020204" pitchFamily="34" charset="0"/>
                <a:cs typeface="Arial" panose="020B0604020202020204" pitchFamily="34" charset="0"/>
              </a:rPr>
              <a:t>What is an Integrated Care System (ICS)?</a:t>
            </a:r>
          </a:p>
        </p:txBody>
      </p:sp>
      <p:sp>
        <p:nvSpPr>
          <p:cNvPr id="11" name="TextBox 10">
            <a:extLst>
              <a:ext uri="{FF2B5EF4-FFF2-40B4-BE49-F238E27FC236}">
                <a16:creationId xmlns:a16="http://schemas.microsoft.com/office/drawing/2014/main" id="{4562BD69-CDF6-7ADF-FF5F-C9C192BAE66B}"/>
              </a:ext>
            </a:extLst>
          </p:cNvPr>
          <p:cNvSpPr txBox="1"/>
          <p:nvPr/>
        </p:nvSpPr>
        <p:spPr>
          <a:xfrm>
            <a:off x="762634" y="1462958"/>
            <a:ext cx="9536053" cy="400110"/>
          </a:xfrm>
          <a:prstGeom prst="rect">
            <a:avLst/>
          </a:prstGeom>
          <a:noFill/>
        </p:spPr>
        <p:txBody>
          <a:bodyPr wrap="square" rtlCol="0">
            <a:spAutoFit/>
          </a:bodyPr>
          <a:lstStyle/>
          <a:p>
            <a:r>
              <a:rPr lang="en-GB" sz="20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Place based partnerships</a:t>
            </a:r>
          </a:p>
        </p:txBody>
      </p:sp>
      <p:sp>
        <p:nvSpPr>
          <p:cNvPr id="4" name="Content Placeholder 3">
            <a:extLst>
              <a:ext uri="{FF2B5EF4-FFF2-40B4-BE49-F238E27FC236}">
                <a16:creationId xmlns:a16="http://schemas.microsoft.com/office/drawing/2014/main" id="{0E0BAC9A-2B8D-D1F2-352D-F2FED2484043}"/>
              </a:ext>
            </a:extLst>
          </p:cNvPr>
          <p:cNvSpPr>
            <a:spLocks noGrp="1"/>
          </p:cNvSpPr>
          <p:nvPr>
            <p:ph idx="1"/>
          </p:nvPr>
        </p:nvSpPr>
        <p:spPr>
          <a:xfrm>
            <a:off x="863486" y="1933827"/>
            <a:ext cx="8790881" cy="1755337"/>
          </a:xfrm>
        </p:spPr>
        <p:txBody>
          <a:bodyPr>
            <a:normAutofit fontScale="25000" lnSpcReduction="20000"/>
          </a:bodyPr>
          <a:lstStyle/>
          <a:p>
            <a:pPr>
              <a:lnSpc>
                <a:spcPct val="120000"/>
              </a:lnSpc>
            </a:pPr>
            <a:r>
              <a:rPr lang="en-GB" sz="5600" dirty="0">
                <a:latin typeface="Arial" panose="020B0604020202020204" pitchFamily="34" charset="0"/>
                <a:cs typeface="Arial" panose="020B0604020202020204" pitchFamily="34" charset="0"/>
              </a:rPr>
              <a:t>are made up of </a:t>
            </a:r>
            <a:r>
              <a:rPr lang="en-GB" sz="5600" b="1" dirty="0">
                <a:latin typeface="Arial" panose="020B0604020202020204" pitchFamily="34" charset="0"/>
                <a:cs typeface="Arial" panose="020B0604020202020204" pitchFamily="34" charset="0"/>
              </a:rPr>
              <a:t>NHS organisations, local councils, community and voluntary organisations </a:t>
            </a:r>
            <a:r>
              <a:rPr lang="en-GB" sz="5600" dirty="0">
                <a:latin typeface="Arial" panose="020B0604020202020204" pitchFamily="34" charset="0"/>
                <a:cs typeface="Arial" panose="020B0604020202020204" pitchFamily="34" charset="0"/>
              </a:rPr>
              <a:t>such as charities, and other community partners with a role in </a:t>
            </a:r>
            <a:r>
              <a:rPr lang="en-GB" sz="5600" b="1" dirty="0">
                <a:latin typeface="Arial" panose="020B0604020202020204" pitchFamily="34" charset="0"/>
                <a:cs typeface="Arial" panose="020B0604020202020204" pitchFamily="34" charset="0"/>
              </a:rPr>
              <a:t>supporting the health and wellbeing of the local population.</a:t>
            </a:r>
          </a:p>
          <a:p>
            <a:pPr>
              <a:lnSpc>
                <a:spcPct val="120000"/>
              </a:lnSpc>
            </a:pPr>
            <a:r>
              <a:rPr lang="en-GB" sz="5600" dirty="0">
                <a:latin typeface="Arial" panose="020B0604020202020204" pitchFamily="34" charset="0"/>
                <a:cs typeface="Arial" panose="020B0604020202020204" pitchFamily="34" charset="0"/>
              </a:rPr>
              <a:t>Place-based partnerships cover a smaller area than an ICS, such as a town or borough. They involve organisations including GP practices, pharmacies, social care, voluntary groups, and the local authority working together to improve services and use resources more effectively.</a:t>
            </a:r>
          </a:p>
          <a:p>
            <a:pPr marL="0" indent="0">
              <a:lnSpc>
                <a:spcPct val="120000"/>
              </a:lnSpc>
              <a:buNone/>
            </a:pPr>
            <a:r>
              <a:rPr lang="en-GB" sz="5600" dirty="0">
                <a:latin typeface="Arial" panose="020B0604020202020204" pitchFamily="34" charset="0"/>
                <a:ea typeface="Calibri" panose="020F0502020204030204" pitchFamily="34" charset="0"/>
                <a:cs typeface="Arial" panose="020B0604020202020204" pitchFamily="34" charset="0"/>
              </a:rPr>
              <a:t>For further information on place-based partnerships, please click </a:t>
            </a:r>
            <a:r>
              <a:rPr lang="en-GB" sz="5600" dirty="0">
                <a:latin typeface="Arial" panose="020B0604020202020204" pitchFamily="34"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here</a:t>
            </a:r>
            <a:endParaRPr lang="en-GB" sz="5600" dirty="0">
              <a:latin typeface="Arial" panose="020B0604020202020204" pitchFamily="34" charset="0"/>
              <a:ea typeface="Calibri" panose="020F0502020204030204" pitchFamily="34" charset="0"/>
              <a:cs typeface="Arial" panose="020B0604020202020204" pitchFamily="34" charset="0"/>
            </a:endParaRPr>
          </a:p>
          <a:p>
            <a:pPr marL="0" indent="0">
              <a:lnSpc>
                <a:spcPct val="120000"/>
              </a:lnSpc>
              <a:buNone/>
            </a:pPr>
            <a:endParaRPr lang="en-GB" sz="5600" dirty="0"/>
          </a:p>
          <a:p>
            <a:pPr marL="0" indent="0">
              <a:lnSpc>
                <a:spcPct val="120000"/>
              </a:lnSpc>
              <a:buNone/>
            </a:pPr>
            <a:endParaRPr lang="en-GB" sz="5600" dirty="0">
              <a:effectLst/>
              <a:latin typeface="Arial" panose="020B0604020202020204" pitchFamily="34" charset="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43FE23C1-004A-63D8-1E7C-F0D594D98855}"/>
              </a:ext>
            </a:extLst>
          </p:cNvPr>
          <p:cNvSpPr txBox="1"/>
          <p:nvPr/>
        </p:nvSpPr>
        <p:spPr>
          <a:xfrm>
            <a:off x="762633" y="3986021"/>
            <a:ext cx="9536053" cy="416204"/>
          </a:xfrm>
          <a:prstGeom prst="rect">
            <a:avLst/>
          </a:prstGeom>
          <a:noFill/>
        </p:spPr>
        <p:txBody>
          <a:bodyPr wrap="square" rtlCol="0">
            <a:spAutoFit/>
          </a:bodyPr>
          <a:lstStyle/>
          <a:p>
            <a:pPr algn="just">
              <a:lnSpc>
                <a:spcPct val="115000"/>
              </a:lnSpc>
            </a:pPr>
            <a:r>
              <a:rPr lang="en-GB" sz="2000" b="1" dirty="0">
                <a:solidFill>
                  <a:srgbClr val="C7417B"/>
                </a:solidFill>
                <a:latin typeface="Arial" panose="020B0604020202020204" pitchFamily="34" charset="0"/>
                <a:ea typeface="Calibri" panose="020F0502020204030204" pitchFamily="34" charset="0"/>
                <a:cs typeface="Arial" panose="020B0604020202020204" pitchFamily="34" charset="0"/>
              </a:rPr>
              <a:t>Provider Collaboratives</a:t>
            </a:r>
          </a:p>
        </p:txBody>
      </p:sp>
      <p:sp>
        <p:nvSpPr>
          <p:cNvPr id="3" name="Content Placeholder 3">
            <a:extLst>
              <a:ext uri="{FF2B5EF4-FFF2-40B4-BE49-F238E27FC236}">
                <a16:creationId xmlns:a16="http://schemas.microsoft.com/office/drawing/2014/main" id="{897A06D9-9787-0D12-7230-290DD03C08E2}"/>
              </a:ext>
            </a:extLst>
          </p:cNvPr>
          <p:cNvSpPr txBox="1">
            <a:spLocks/>
          </p:cNvSpPr>
          <p:nvPr/>
        </p:nvSpPr>
        <p:spPr>
          <a:xfrm>
            <a:off x="863485" y="4407352"/>
            <a:ext cx="8790881" cy="1988439"/>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GB" sz="5600" dirty="0">
                <a:latin typeface="Arial" panose="020B0604020202020204" pitchFamily="34" charset="0"/>
                <a:cs typeface="Arial" panose="020B0604020202020204" pitchFamily="34" charset="0"/>
              </a:rPr>
              <a:t>where two or more health and care organisations formally agree to work together at scale.</a:t>
            </a:r>
          </a:p>
          <a:p>
            <a:pPr>
              <a:lnSpc>
                <a:spcPct val="120000"/>
              </a:lnSpc>
            </a:pPr>
            <a:r>
              <a:rPr lang="en-GB" sz="5600" dirty="0">
                <a:latin typeface="Arial" panose="020B0604020202020204" pitchFamily="34" charset="0"/>
                <a:cs typeface="Arial" panose="020B0604020202020204" pitchFamily="34" charset="0"/>
              </a:rPr>
              <a:t>They may mutually aid each other in order to be more efficient. There can be any number of provider collaboratives within each ICS, and provider collaboratives may consist of organisations from different ICS footprints in some cases.</a:t>
            </a:r>
          </a:p>
          <a:p>
            <a:pPr>
              <a:lnSpc>
                <a:spcPct val="120000"/>
              </a:lnSpc>
            </a:pPr>
            <a:r>
              <a:rPr lang="en-GB" sz="5600" dirty="0">
                <a:latin typeface="Arial" panose="020B0604020202020204" pitchFamily="34" charset="0"/>
                <a:cs typeface="Arial" panose="020B0604020202020204" pitchFamily="34" charset="0"/>
              </a:rPr>
              <a:t>For example, organisations within a community health and care collaborative may collaborate on treatment plans in order to provide better outcomes for people using their services.</a:t>
            </a:r>
            <a:endParaRPr lang="en-GB" sz="3700" dirty="0">
              <a:latin typeface="Arial" panose="020B0604020202020204" pitchFamily="34" charset="0"/>
              <a:ea typeface="Calibri" panose="020F0502020204030204" pitchFamily="34" charset="0"/>
              <a:cs typeface="Arial" panose="020B0604020202020204" pitchFamily="34" charset="0"/>
            </a:endParaRPr>
          </a:p>
          <a:p>
            <a:pPr marL="0" indent="0" algn="just">
              <a:lnSpc>
                <a:spcPct val="120000"/>
              </a:lnSpc>
              <a:buFont typeface="Arial" panose="020B0604020202020204" pitchFamily="34" charset="0"/>
              <a:buNone/>
            </a:pPr>
            <a:r>
              <a:rPr lang="en-GB" sz="5600" dirty="0">
                <a:latin typeface="Arial" panose="020B0604020202020204" pitchFamily="34" charset="0"/>
                <a:ea typeface="Calibri" panose="020F0502020204030204" pitchFamily="34" charset="0"/>
                <a:cs typeface="Arial" panose="020B0604020202020204" pitchFamily="34" charset="0"/>
              </a:rPr>
              <a:t>For further information on provider collaboratives, please click </a:t>
            </a:r>
            <a:r>
              <a:rPr lang="en-GB" sz="5600" dirty="0">
                <a:latin typeface="Arial" panose="020B0604020202020204" pitchFamily="34" charset="0"/>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here</a:t>
            </a:r>
            <a:endParaRPr lang="en-GB" sz="5600" dirty="0"/>
          </a:p>
        </p:txBody>
      </p:sp>
      <p:pic>
        <p:nvPicPr>
          <p:cNvPr id="12" name="Picture 11" descr="Training Hub logo">
            <a:extLst>
              <a:ext uri="{FF2B5EF4-FFF2-40B4-BE49-F238E27FC236}">
                <a16:creationId xmlns:a16="http://schemas.microsoft.com/office/drawing/2014/main" id="{441B4358-AB25-794A-A1D9-FD221FB891C9}"/>
              </a:ext>
            </a:extLst>
          </p:cNvPr>
          <p:cNvPicPr>
            <a:picLocks noChangeAspect="1"/>
          </p:cNvPicPr>
          <p:nvPr/>
        </p:nvPicPr>
        <p:blipFill>
          <a:blip r:embed="rId4"/>
          <a:stretch>
            <a:fillRect/>
          </a:stretch>
        </p:blipFill>
        <p:spPr>
          <a:xfrm>
            <a:off x="9813751" y="333295"/>
            <a:ext cx="1955395" cy="689804"/>
          </a:xfrm>
          <a:prstGeom prst="rect">
            <a:avLst/>
          </a:prstGeom>
        </p:spPr>
      </p:pic>
      <p:pic>
        <p:nvPicPr>
          <p:cNvPr id="18" name="Graphic 17" descr="Connections outline">
            <a:extLst>
              <a:ext uri="{FF2B5EF4-FFF2-40B4-BE49-F238E27FC236}">
                <a16:creationId xmlns:a16="http://schemas.microsoft.com/office/drawing/2014/main" id="{708E86A6-88E4-3C9A-8BB9-E4FDA332BB43}"/>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896196" y="1548296"/>
            <a:ext cx="1955394" cy="1955394"/>
          </a:xfrm>
          <a:prstGeom prst="rect">
            <a:avLst/>
          </a:prstGeom>
        </p:spPr>
      </p:pic>
      <p:pic>
        <p:nvPicPr>
          <p:cNvPr id="16" name="Graphic 15" descr="Route (Two Pins With A Path) with solid fill">
            <a:extLst>
              <a:ext uri="{FF2B5EF4-FFF2-40B4-BE49-F238E27FC236}">
                <a16:creationId xmlns:a16="http://schemas.microsoft.com/office/drawing/2014/main" id="{7D7F6B35-FF8B-23CE-A366-9959FFF1B41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959975" y="4020150"/>
            <a:ext cx="1891615" cy="1891615"/>
          </a:xfrm>
          <a:prstGeom prst="rect">
            <a:avLst/>
          </a:prstGeom>
        </p:spPr>
      </p:pic>
    </p:spTree>
    <p:extLst>
      <p:ext uri="{BB962C8B-B14F-4D97-AF65-F5344CB8AC3E}">
        <p14:creationId xmlns:p14="http://schemas.microsoft.com/office/powerpoint/2010/main" val="3339726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AE95D-3DE4-0458-A5D0-F4877DBBFE46}"/>
              </a:ext>
            </a:extLst>
          </p:cNvPr>
          <p:cNvSpPr>
            <a:spLocks noGrp="1"/>
          </p:cNvSpPr>
          <p:nvPr>
            <p:ph type="title"/>
          </p:nvPr>
        </p:nvSpPr>
        <p:spPr>
          <a:xfrm>
            <a:off x="935879" y="312605"/>
            <a:ext cx="6819900" cy="1325563"/>
          </a:xfrm>
        </p:spPr>
        <p:txBody>
          <a:bodyPr>
            <a:normAutofit/>
          </a:bodyPr>
          <a:lstStyle/>
          <a:p>
            <a:r>
              <a:rPr lang="en-GB" sz="3200" dirty="0"/>
              <a:t>Your Local Integrated Care System</a:t>
            </a:r>
            <a:endParaRPr lang="en-GB" sz="3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225610A-DB0E-25FD-775B-8562F18BA5B0}"/>
              </a:ext>
            </a:extLst>
          </p:cNvPr>
          <p:cNvSpPr txBox="1"/>
          <p:nvPr/>
        </p:nvSpPr>
        <p:spPr>
          <a:xfrm>
            <a:off x="793147" y="1425422"/>
            <a:ext cx="10964021" cy="584775"/>
          </a:xfrm>
          <a:prstGeom prst="rect">
            <a:avLst/>
          </a:prstGeom>
          <a:noFill/>
        </p:spPr>
        <p:txBody>
          <a:bodyPr wrap="square" rtlCol="0">
            <a:spAutoFit/>
          </a:bodyPr>
          <a:lstStyle/>
          <a:p>
            <a:r>
              <a:rPr lang="en-GB" sz="1400" b="1" dirty="0">
                <a:solidFill>
                  <a:srgbClr val="C7417B"/>
                </a:solidFill>
                <a:latin typeface="Arial" panose="020B0604020202020204" pitchFamily="34" charset="0"/>
                <a:cs typeface="Arial" panose="020B0604020202020204" pitchFamily="34" charset="0"/>
              </a:rPr>
              <a:t>From 1 April 2026, the Suffolk and North East Essex Integrated Care System was dissolved and replaced by two new systems:</a:t>
            </a:r>
          </a:p>
          <a:p>
            <a:endParaRPr lang="en-GB" b="1" dirty="0"/>
          </a:p>
        </p:txBody>
      </p:sp>
      <p:sp>
        <p:nvSpPr>
          <p:cNvPr id="15" name="TextBox 14">
            <a:extLst>
              <a:ext uri="{FF2B5EF4-FFF2-40B4-BE49-F238E27FC236}">
                <a16:creationId xmlns:a16="http://schemas.microsoft.com/office/drawing/2014/main" id="{AD02D830-A1B8-B982-BD3D-1F0DAC4EC28C}"/>
              </a:ext>
            </a:extLst>
          </p:cNvPr>
          <p:cNvSpPr txBox="1"/>
          <p:nvPr/>
        </p:nvSpPr>
        <p:spPr>
          <a:xfrm>
            <a:off x="793147" y="5285574"/>
            <a:ext cx="10605705"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These new ICBs have taken on the functions previously held by SNEE ICB, continuing to plan and commission health and care services for the local population in partnership with local authorities, NHS providers, and voluntary sector organisations.</a:t>
            </a:r>
          </a:p>
        </p:txBody>
      </p:sp>
      <p:sp>
        <p:nvSpPr>
          <p:cNvPr id="16" name="TextBox 15">
            <a:extLst>
              <a:ext uri="{FF2B5EF4-FFF2-40B4-BE49-F238E27FC236}">
                <a16:creationId xmlns:a16="http://schemas.microsoft.com/office/drawing/2014/main" id="{E1D1B1A5-2602-E929-F38C-E1635F61370C}"/>
              </a:ext>
            </a:extLst>
          </p:cNvPr>
          <p:cNvSpPr txBox="1"/>
          <p:nvPr/>
        </p:nvSpPr>
        <p:spPr>
          <a:xfrm>
            <a:off x="793147" y="6318854"/>
            <a:ext cx="11455400" cy="307777"/>
          </a:xfrm>
          <a:prstGeom prst="rect">
            <a:avLst/>
          </a:prstGeom>
          <a:noFill/>
        </p:spPr>
        <p:txBody>
          <a:bodyPr wrap="square">
            <a:spAutoFit/>
          </a:bodyPr>
          <a:lstStyle/>
          <a:p>
            <a:r>
              <a:rPr lang="en-GB" sz="1400" dirty="0"/>
              <a:t>For further information on NHS Norfolk and Suffolk ICB, please see </a:t>
            </a:r>
            <a:r>
              <a:rPr lang="en-GB" sz="1400" dirty="0">
                <a:hlinkClick r:id="rId3"/>
              </a:rPr>
              <a:t>here</a:t>
            </a:r>
            <a:r>
              <a:rPr lang="en-GB" sz="1400" dirty="0"/>
              <a:t>.         For further information on NHS Essex ICB, please see </a:t>
            </a:r>
            <a:r>
              <a:rPr lang="en-GB" sz="1400" dirty="0">
                <a:hlinkClick r:id="rId4"/>
              </a:rPr>
              <a:t>here</a:t>
            </a:r>
            <a:endParaRPr lang="en-GB" sz="1400" dirty="0"/>
          </a:p>
        </p:txBody>
      </p:sp>
      <p:grpSp>
        <p:nvGrpSpPr>
          <p:cNvPr id="8" name="Group 7" descr="NHS ICB Logo">
            <a:extLst>
              <a:ext uri="{FF2B5EF4-FFF2-40B4-BE49-F238E27FC236}">
                <a16:creationId xmlns:a16="http://schemas.microsoft.com/office/drawing/2014/main" id="{6665C6B0-84A9-A260-21F7-FA68AB800A8F}"/>
              </a:ext>
            </a:extLst>
          </p:cNvPr>
          <p:cNvGrpSpPr/>
          <p:nvPr/>
        </p:nvGrpSpPr>
        <p:grpSpPr>
          <a:xfrm>
            <a:off x="1149739" y="1975177"/>
            <a:ext cx="6392180" cy="3151114"/>
            <a:chOff x="767772" y="1955686"/>
            <a:chExt cx="6392180" cy="3151114"/>
          </a:xfrm>
        </p:grpSpPr>
        <p:sp>
          <p:nvSpPr>
            <p:cNvPr id="3" name="Rectangle: Rounded Corners 2">
              <a:extLst>
                <a:ext uri="{FF2B5EF4-FFF2-40B4-BE49-F238E27FC236}">
                  <a16:creationId xmlns:a16="http://schemas.microsoft.com/office/drawing/2014/main" id="{F29E3614-4E1F-6112-41D7-3E0730611D13}"/>
                </a:ext>
              </a:extLst>
            </p:cNvPr>
            <p:cNvSpPr/>
            <p:nvPr/>
          </p:nvSpPr>
          <p:spPr>
            <a:xfrm>
              <a:off x="767772" y="1955686"/>
              <a:ext cx="4252072" cy="3151114"/>
            </a:xfrm>
            <a:prstGeom prst="roundRect">
              <a:avLst/>
            </a:prstGeom>
            <a:solidFill>
              <a:schemeClr val="bg1"/>
            </a:solid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968ABED5-0DBC-7F18-826C-7EDDC37A31D7}"/>
                </a:ext>
              </a:extLst>
            </p:cNvPr>
            <p:cNvSpPr txBox="1"/>
            <p:nvPr/>
          </p:nvSpPr>
          <p:spPr>
            <a:xfrm>
              <a:off x="1021600" y="3432583"/>
              <a:ext cx="6138352" cy="1477328"/>
            </a:xfrm>
            <a:prstGeom prst="rect">
              <a:avLst/>
            </a:prstGeom>
            <a:noFill/>
          </p:spPr>
          <p:txBody>
            <a:bodyPr wrap="square" rtlCol="0">
              <a:spAutoFit/>
            </a:bodyPr>
            <a:lstStyle/>
            <a:p>
              <a:endParaRPr lang="en-GB" b="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NHS Norfolk and Suffolk ICB</a:t>
              </a:r>
            </a:p>
            <a:p>
              <a:r>
                <a:rPr lang="en-GB" dirty="0">
                  <a:latin typeface="Arial" panose="020B0604020202020204" pitchFamily="34" charset="0"/>
                  <a:cs typeface="Arial" panose="020B0604020202020204" pitchFamily="34" charset="0"/>
                </a:rPr>
                <a:t>Covering the Suffolk area </a:t>
              </a:r>
            </a:p>
            <a:p>
              <a:r>
                <a:rPr lang="en-GB" dirty="0">
                  <a:latin typeface="Arial" panose="020B0604020202020204" pitchFamily="34" charset="0"/>
                  <a:cs typeface="Arial" panose="020B0604020202020204" pitchFamily="34" charset="0"/>
                </a:rPr>
                <a:t>(including Ipswich, East Suffolk </a:t>
              </a:r>
            </a:p>
            <a:p>
              <a:r>
                <a:rPr lang="en-GB" dirty="0">
                  <a:latin typeface="Arial" panose="020B0604020202020204" pitchFamily="34" charset="0"/>
                  <a:cs typeface="Arial" panose="020B0604020202020204" pitchFamily="34" charset="0"/>
                </a:rPr>
                <a:t>and West Suffolk)</a:t>
              </a:r>
            </a:p>
          </p:txBody>
        </p:sp>
        <p:pic>
          <p:nvPicPr>
            <p:cNvPr id="18" name="Picture 17">
              <a:extLst>
                <a:ext uri="{FF2B5EF4-FFF2-40B4-BE49-F238E27FC236}">
                  <a16:creationId xmlns:a16="http://schemas.microsoft.com/office/drawing/2014/main" id="{01D103A5-0924-E991-F7D5-736548C377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05286" y="2197041"/>
              <a:ext cx="3053057" cy="1161947"/>
            </a:xfrm>
            <a:prstGeom prst="rect">
              <a:avLst/>
            </a:prstGeom>
          </p:spPr>
        </p:pic>
      </p:grpSp>
      <p:sp>
        <p:nvSpPr>
          <p:cNvPr id="4" name="Rectangle: Rounded Corners 3">
            <a:extLst>
              <a:ext uri="{FF2B5EF4-FFF2-40B4-BE49-F238E27FC236}">
                <a16:creationId xmlns:a16="http://schemas.microsoft.com/office/drawing/2014/main" id="{06D543E4-9285-600C-7FAE-87326FD6C06E}"/>
              </a:ext>
              <a:ext uri="{C183D7F6-B498-43B3-948B-1728B52AA6E4}">
                <adec:decorative xmlns:adec="http://schemas.microsoft.com/office/drawing/2017/decorative" val="1"/>
              </a:ext>
            </a:extLst>
          </p:cNvPr>
          <p:cNvSpPr/>
          <p:nvPr/>
        </p:nvSpPr>
        <p:spPr>
          <a:xfrm>
            <a:off x="6399807" y="2216336"/>
            <a:ext cx="4616526" cy="2484464"/>
          </a:xfrm>
          <a:prstGeom prst="roundRect">
            <a:avLst/>
          </a:prstGeom>
          <a:solidFill>
            <a:schemeClr val="bg1"/>
          </a:solid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descr="NHS ICB Logo">
            <a:extLst>
              <a:ext uri="{FF2B5EF4-FFF2-40B4-BE49-F238E27FC236}">
                <a16:creationId xmlns:a16="http://schemas.microsoft.com/office/drawing/2014/main" id="{E1FF15B8-B98D-E16B-38D9-F5391792881E}"/>
              </a:ext>
            </a:extLst>
          </p:cNvPr>
          <p:cNvGrpSpPr/>
          <p:nvPr/>
        </p:nvGrpSpPr>
        <p:grpSpPr>
          <a:xfrm>
            <a:off x="6619975" y="2415348"/>
            <a:ext cx="4176189" cy="2086439"/>
            <a:chOff x="5720226" y="2407973"/>
            <a:chExt cx="4176189" cy="2086439"/>
          </a:xfrm>
        </p:grpSpPr>
        <p:sp>
          <p:nvSpPr>
            <p:cNvPr id="13" name="TextBox 12">
              <a:extLst>
                <a:ext uri="{FF2B5EF4-FFF2-40B4-BE49-F238E27FC236}">
                  <a16:creationId xmlns:a16="http://schemas.microsoft.com/office/drawing/2014/main" id="{7F5806AF-4B76-5343-D295-541847B9043A}"/>
                </a:ext>
              </a:extLst>
            </p:cNvPr>
            <p:cNvSpPr txBox="1"/>
            <p:nvPr/>
          </p:nvSpPr>
          <p:spPr>
            <a:xfrm>
              <a:off x="5758414" y="3848081"/>
              <a:ext cx="4138001" cy="646331"/>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NHS Essex ICB</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Covering the North Essex area</a:t>
              </a:r>
            </a:p>
          </p:txBody>
        </p:sp>
        <p:pic>
          <p:nvPicPr>
            <p:cNvPr id="20" name="Picture 19">
              <a:extLst>
                <a:ext uri="{FF2B5EF4-FFF2-40B4-BE49-F238E27FC236}">
                  <a16:creationId xmlns:a16="http://schemas.microsoft.com/office/drawing/2014/main" id="{59C1E5E1-868B-61A9-008A-D0668A882A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20226" y="2407973"/>
              <a:ext cx="1748241" cy="1243726"/>
            </a:xfrm>
            <a:prstGeom prst="rect">
              <a:avLst/>
            </a:prstGeom>
          </p:spPr>
        </p:pic>
      </p:grpSp>
    </p:spTree>
    <p:extLst>
      <p:ext uri="{BB962C8B-B14F-4D97-AF65-F5344CB8AC3E}">
        <p14:creationId xmlns:p14="http://schemas.microsoft.com/office/powerpoint/2010/main" val="3062306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24C7BF5-FA3E-C29B-2AB5-14DE4BF6F9E4}"/>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C1539DC4-EF8B-C534-0DF6-F215C5391A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9858AB-3942-50C3-3CD0-E6AC37C290D3}"/>
              </a:ext>
            </a:extLst>
          </p:cNvPr>
          <p:cNvSpPr>
            <a:spLocks noGrp="1"/>
          </p:cNvSpPr>
          <p:nvPr>
            <p:ph type="title"/>
          </p:nvPr>
        </p:nvSpPr>
        <p:spPr>
          <a:xfrm>
            <a:off x="838200" y="423622"/>
            <a:ext cx="9688296" cy="834805"/>
          </a:xfrm>
        </p:spPr>
        <p:txBody>
          <a:bodyPr anchor="b">
            <a:normAutofit/>
          </a:bodyPr>
          <a:lstStyle/>
          <a:p>
            <a:r>
              <a:rPr lang="en-GB" sz="4000" dirty="0">
                <a:latin typeface="Arial" panose="020B0604020202020204" pitchFamily="34" charset="0"/>
                <a:cs typeface="Arial" panose="020B0604020202020204" pitchFamily="34" charset="0"/>
              </a:rPr>
              <a:t>What is an ICB?</a:t>
            </a:r>
          </a:p>
        </p:txBody>
      </p:sp>
      <p:sp>
        <p:nvSpPr>
          <p:cNvPr id="6" name="Rectangle 5">
            <a:extLst>
              <a:ext uri="{FF2B5EF4-FFF2-40B4-BE49-F238E27FC236}">
                <a16:creationId xmlns:a16="http://schemas.microsoft.com/office/drawing/2014/main" id="{B636A812-1066-5FA8-027F-E20B7A2CC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7D9F17C-2CFE-58D2-7D65-C6F9DEA80E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A6D8256-C8DF-D46D-089F-DECFAC10DE3C}"/>
              </a:ext>
            </a:extLst>
          </p:cNvPr>
          <p:cNvSpPr txBox="1"/>
          <p:nvPr/>
        </p:nvSpPr>
        <p:spPr>
          <a:xfrm>
            <a:off x="838200" y="1408019"/>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Introduction to Integrated Care Boards</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pic>
        <p:nvPicPr>
          <p:cNvPr id="12" name="Picture 11" descr="Training hub logo">
            <a:extLst>
              <a:ext uri="{FF2B5EF4-FFF2-40B4-BE49-F238E27FC236}">
                <a16:creationId xmlns:a16="http://schemas.microsoft.com/office/drawing/2014/main" id="{FD74B890-4B8B-1A35-D0AC-93C99AC1CEE3}"/>
              </a:ext>
            </a:extLst>
          </p:cNvPr>
          <p:cNvPicPr>
            <a:picLocks noChangeAspect="1"/>
          </p:cNvPicPr>
          <p:nvPr/>
        </p:nvPicPr>
        <p:blipFill>
          <a:blip r:embed="rId2"/>
          <a:stretch>
            <a:fillRect/>
          </a:stretch>
        </p:blipFill>
        <p:spPr>
          <a:xfrm>
            <a:off x="9813751" y="333295"/>
            <a:ext cx="1955395" cy="689804"/>
          </a:xfrm>
          <a:prstGeom prst="rect">
            <a:avLst/>
          </a:prstGeom>
        </p:spPr>
      </p:pic>
      <p:sp>
        <p:nvSpPr>
          <p:cNvPr id="4" name="Content Placeholder 3">
            <a:extLst>
              <a:ext uri="{FF2B5EF4-FFF2-40B4-BE49-F238E27FC236}">
                <a16:creationId xmlns:a16="http://schemas.microsoft.com/office/drawing/2014/main" id="{92A9368D-D635-BCFD-489E-67AE3BE9454E}"/>
              </a:ext>
            </a:extLst>
          </p:cNvPr>
          <p:cNvSpPr>
            <a:spLocks noGrp="1"/>
          </p:cNvSpPr>
          <p:nvPr>
            <p:ph idx="1"/>
          </p:nvPr>
        </p:nvSpPr>
        <p:spPr>
          <a:xfrm>
            <a:off x="838200" y="1846427"/>
            <a:ext cx="10515600" cy="1100074"/>
          </a:xfrm>
        </p:spPr>
        <p:txBody>
          <a:bodyPr>
            <a:normAutofit/>
          </a:bodyPr>
          <a:lstStyle/>
          <a:p>
            <a:r>
              <a:rPr lang="en-GB" sz="1400" dirty="0">
                <a:latin typeface="Arial" panose="020B0604020202020204" pitchFamily="34" charset="0"/>
                <a:cs typeface="Arial" panose="020B0604020202020204" pitchFamily="34" charset="0"/>
              </a:rPr>
              <a:t>An Integrated Care Board (ICB) is the </a:t>
            </a:r>
            <a:r>
              <a:rPr lang="en-GB" sz="1400" b="1" dirty="0">
                <a:latin typeface="Arial" panose="020B0604020202020204" pitchFamily="34" charset="0"/>
                <a:cs typeface="Arial" panose="020B0604020202020204" pitchFamily="34" charset="0"/>
              </a:rPr>
              <a:t>statutory NHS body responsible for planning and buying (commissioning) health care services</a:t>
            </a:r>
            <a:r>
              <a:rPr lang="en-GB" sz="1400" dirty="0">
                <a:latin typeface="Arial" panose="020B0604020202020204" pitchFamily="34" charset="0"/>
                <a:cs typeface="Arial" panose="020B0604020202020204" pitchFamily="34" charset="0"/>
              </a:rPr>
              <a:t> for its local population. ICBs bring together NHS organisations, GP practices, and other partners to improve health outcomes and reduce inequalities. </a:t>
            </a:r>
          </a:p>
          <a:p>
            <a:r>
              <a:rPr lang="en-GB" sz="1400" dirty="0">
                <a:latin typeface="Arial" panose="020B0604020202020204" pitchFamily="34" charset="0"/>
                <a:cs typeface="Arial" panose="020B0604020202020204" pitchFamily="34" charset="0"/>
              </a:rPr>
              <a:t>Integrated care boards (ICBs) replaced clinical commissioning groups (CCGs) in the NHS in England from 1 July 2022.</a:t>
            </a:r>
          </a:p>
          <a:p>
            <a:pPr marL="0" indent="0">
              <a:buNone/>
            </a:pPr>
            <a:endParaRPr lang="en-GB" sz="14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BDD9E5CA-2981-B0B8-D9B4-8A366ECACE26}"/>
              </a:ext>
            </a:extLst>
          </p:cNvPr>
          <p:cNvSpPr txBox="1"/>
          <p:nvPr/>
        </p:nvSpPr>
        <p:spPr>
          <a:xfrm>
            <a:off x="838200" y="3009227"/>
            <a:ext cx="9536053" cy="369332"/>
          </a:xfrm>
          <a:prstGeom prst="rect">
            <a:avLst/>
          </a:prstGeom>
          <a:noFill/>
        </p:spPr>
        <p:txBody>
          <a:bodyPr wrap="square" rtlCol="0">
            <a:spAutoFit/>
          </a:bodyPr>
          <a:lstStyle/>
          <a:p>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The main aims of the ICB are to:</a:t>
            </a:r>
          </a:p>
        </p:txBody>
      </p:sp>
      <p:pic>
        <p:nvPicPr>
          <p:cNvPr id="11" name="Picture 10" descr="Aims of ICB infographic">
            <a:extLst>
              <a:ext uri="{FF2B5EF4-FFF2-40B4-BE49-F238E27FC236}">
                <a16:creationId xmlns:a16="http://schemas.microsoft.com/office/drawing/2014/main" id="{8A6A0F25-AEB8-3E26-EDB7-E105B0E9B88E}"/>
              </a:ext>
            </a:extLst>
          </p:cNvPr>
          <p:cNvPicPr>
            <a:picLocks noChangeAspect="1"/>
          </p:cNvPicPr>
          <p:nvPr/>
        </p:nvPicPr>
        <p:blipFill>
          <a:blip r:embed="rId3"/>
          <a:stretch>
            <a:fillRect/>
          </a:stretch>
        </p:blipFill>
        <p:spPr>
          <a:xfrm>
            <a:off x="1015037" y="3524746"/>
            <a:ext cx="10492125" cy="1950889"/>
          </a:xfrm>
          <a:prstGeom prst="rect">
            <a:avLst/>
          </a:prstGeom>
        </p:spPr>
      </p:pic>
      <p:sp>
        <p:nvSpPr>
          <p:cNvPr id="14" name="TextBox 13">
            <a:extLst>
              <a:ext uri="{FF2B5EF4-FFF2-40B4-BE49-F238E27FC236}">
                <a16:creationId xmlns:a16="http://schemas.microsoft.com/office/drawing/2014/main" id="{EA359DFD-4384-185E-07B5-44D8E39B5B54}"/>
              </a:ext>
            </a:extLst>
          </p:cNvPr>
          <p:cNvSpPr txBox="1"/>
          <p:nvPr/>
        </p:nvSpPr>
        <p:spPr>
          <a:xfrm>
            <a:off x="2260148" y="5545802"/>
            <a:ext cx="8001902" cy="784830"/>
          </a:xfrm>
          <a:prstGeom prst="rect">
            <a:avLst/>
          </a:prstGeom>
          <a:solidFill>
            <a:srgbClr val="FFFF00"/>
          </a:solidFill>
        </p:spPr>
        <p:txBody>
          <a:bodyPr wrap="square" rtlCol="0">
            <a:spAutoFit/>
          </a:bodyPr>
          <a:lstStyle/>
          <a:p>
            <a:pPr lvl="0">
              <a:lnSpc>
                <a:spcPct val="90000"/>
              </a:lnSpc>
              <a:spcBef>
                <a:spcPts val="1000"/>
              </a:spcBef>
              <a:defRPr/>
            </a:pPr>
            <a:r>
              <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The ICB landscape is changing. In 2025, the government announced that the number of ICBs in England would be reduced from 42, with many merging into larger organisations. ICBs are also required to reduce their running costs by 50% and are refocusing on their core role as strategic commissioners. Some functions previously held by ICBs — including aspects of primary care — are expected to move to new neighbourhood-level providers over time. </a:t>
            </a:r>
            <a:r>
              <a:rPr lang="en-GB" sz="1000" dirty="0">
                <a:highlight>
                  <a:srgbClr val="FFFF00"/>
                </a:highlight>
              </a:rPr>
              <a:t>implementation timelines and impacts vary by system; your local team will be able to tell you how this affects your area.</a:t>
            </a:r>
            <a:endParaRPr kumimoji="0" lang="en-GB"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73444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A6AAAAB-E5B3-4396-AFFF-C8740EE70EC6}"/>
            </a:ext>
          </a:extLst>
        </p:cNvPr>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D3CC78-2DD3-6809-148A-912D37A170C8}"/>
              </a:ext>
            </a:extLst>
          </p:cNvPr>
          <p:cNvSpPr>
            <a:spLocks noGrp="1"/>
          </p:cNvSpPr>
          <p:nvPr>
            <p:ph type="title"/>
          </p:nvPr>
        </p:nvSpPr>
        <p:spPr>
          <a:xfrm>
            <a:off x="817673" y="515348"/>
            <a:ext cx="5754896" cy="793622"/>
          </a:xfrm>
        </p:spPr>
        <p:txBody>
          <a:bodyPr vert="horz" lIns="91440" tIns="45720" rIns="91440" bIns="45720" rtlCol="0" anchor="b">
            <a:normAutofit/>
          </a:bodyPr>
          <a:lstStyle/>
          <a:p>
            <a:r>
              <a:rPr lang="en-US" sz="4000" kern="1200" dirty="0">
                <a:solidFill>
                  <a:schemeClr val="tx1"/>
                </a:solidFill>
                <a:latin typeface="+mj-lt"/>
                <a:ea typeface="+mj-ea"/>
                <a:cs typeface="+mj-cs"/>
              </a:rPr>
              <a:t>Local NHS ICB</a:t>
            </a:r>
            <a:r>
              <a:rPr lang="en-US" sz="4000" dirty="0"/>
              <a:t>’s</a:t>
            </a:r>
            <a:r>
              <a:rPr lang="en-US" sz="4000" kern="1200" dirty="0">
                <a:solidFill>
                  <a:schemeClr val="tx1"/>
                </a:solidFill>
                <a:latin typeface="+mj-lt"/>
                <a:ea typeface="+mj-ea"/>
                <a:cs typeface="+mj-cs"/>
              </a:rPr>
              <a:t> </a:t>
            </a:r>
          </a:p>
        </p:txBody>
      </p:sp>
      <p:pic>
        <p:nvPicPr>
          <p:cNvPr id="5" name="Picture 4" descr="NHS ICB logo">
            <a:extLst>
              <a:ext uri="{FF2B5EF4-FFF2-40B4-BE49-F238E27FC236}">
                <a16:creationId xmlns:a16="http://schemas.microsoft.com/office/drawing/2014/main" id="{91FF3BDD-7EA9-0CC6-7F52-A35FAB6C9EC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2936" y="1584281"/>
            <a:ext cx="4062447" cy="1543729"/>
          </a:xfrm>
          <a:prstGeom prst="rect">
            <a:avLst/>
          </a:prstGeom>
        </p:spPr>
      </p:pic>
      <p:sp>
        <p:nvSpPr>
          <p:cNvPr id="6" name="TextBox 5">
            <a:extLst>
              <a:ext uri="{FF2B5EF4-FFF2-40B4-BE49-F238E27FC236}">
                <a16:creationId xmlns:a16="http://schemas.microsoft.com/office/drawing/2014/main" id="{9D193605-E3FA-6745-ED21-B3B675DB72A9}"/>
              </a:ext>
            </a:extLst>
          </p:cNvPr>
          <p:cNvSpPr txBox="1"/>
          <p:nvPr/>
        </p:nvSpPr>
        <p:spPr>
          <a:xfrm>
            <a:off x="978422" y="3539281"/>
            <a:ext cx="4505441" cy="1927336"/>
          </a:xfrm>
          <a:prstGeom prst="rect">
            <a:avLst/>
          </a:prstGeom>
        </p:spPr>
        <p:txBody>
          <a:bodyPr vert="horz" lIns="91440" tIns="45720" rIns="91440" bIns="45720" rtlCol="0" anchor="t">
            <a:normAutofit/>
          </a:bodyPr>
          <a:lstStyle/>
          <a:p>
            <a:pPr>
              <a:lnSpc>
                <a:spcPct val="90000"/>
              </a:lnSpc>
              <a:spcAft>
                <a:spcPts val="600"/>
              </a:spcAft>
            </a:pPr>
            <a:r>
              <a:rPr lang="en-US" sz="1400" dirty="0">
                <a:latin typeface="Arial" panose="020B0604020202020204" pitchFamily="34" charset="0"/>
                <a:cs typeface="Arial" panose="020B0604020202020204" pitchFamily="34" charset="0"/>
              </a:rPr>
              <a:t>From 1 April 2026, the NHS Norfolk and Suffolk ICB took on commissioning responsibilities for the Suffolk population, replacing the former Suffolk and North east Essex ICB for this area.</a:t>
            </a:r>
          </a:p>
          <a:p>
            <a:pPr indent="-228600">
              <a:lnSpc>
                <a:spcPct val="90000"/>
              </a:lnSpc>
              <a:spcAft>
                <a:spcPts val="600"/>
              </a:spcAft>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a:lnSpc>
                <a:spcPct val="90000"/>
              </a:lnSpc>
              <a:spcAft>
                <a:spcPts val="600"/>
              </a:spcAft>
            </a:pPr>
            <a:r>
              <a:rPr lang="en-US" sz="1400" dirty="0">
                <a:latin typeface="Arial" panose="020B0604020202020204" pitchFamily="34" charset="0"/>
                <a:cs typeface="Arial" panose="020B0604020202020204" pitchFamily="34" charset="0"/>
              </a:rPr>
              <a:t>You can read more about NHS Norfolk &amp; Suffolk Integrated Care Board </a:t>
            </a:r>
            <a:r>
              <a:rPr lang="en-US" sz="1400" dirty="0">
                <a:latin typeface="Arial" panose="020B0604020202020204" pitchFamily="34" charset="0"/>
                <a:cs typeface="Arial" panose="020B0604020202020204" pitchFamily="34" charset="0"/>
                <a:hlinkClick r:id="rId3"/>
              </a:rPr>
              <a:t>here</a:t>
            </a:r>
            <a:endParaRPr lang="en-US" sz="1400" dirty="0">
              <a:latin typeface="Arial" panose="020B0604020202020204" pitchFamily="34" charset="0"/>
              <a:cs typeface="Arial" panose="020B0604020202020204" pitchFamily="34" charset="0"/>
            </a:endParaRPr>
          </a:p>
        </p:txBody>
      </p:sp>
      <p:sp>
        <p:nvSpPr>
          <p:cNvPr id="26" name="Rectangle 25">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NHS Essex ICb logo">
            <a:extLst>
              <a:ext uri="{FF2B5EF4-FFF2-40B4-BE49-F238E27FC236}">
                <a16:creationId xmlns:a16="http://schemas.microsoft.com/office/drawing/2014/main" id="{5C01144B-36C9-9143-090B-3E53D7563ADD}"/>
              </a:ext>
            </a:extLst>
          </p:cNvPr>
          <p:cNvPicPr>
            <a:picLocks noChangeAspect="1"/>
          </p:cNvPicPr>
          <p:nvPr/>
        </p:nvPicPr>
        <p:blipFill>
          <a:blip r:embed="rId4"/>
          <a:stretch>
            <a:fillRect/>
          </a:stretch>
        </p:blipFill>
        <p:spPr>
          <a:xfrm>
            <a:off x="6747179" y="1472923"/>
            <a:ext cx="2283322" cy="1543730"/>
          </a:xfrm>
          <a:prstGeom prst="rect">
            <a:avLst/>
          </a:prstGeom>
        </p:spPr>
      </p:pic>
      <p:sp>
        <p:nvSpPr>
          <p:cNvPr id="8" name="TextBox 7">
            <a:extLst>
              <a:ext uri="{FF2B5EF4-FFF2-40B4-BE49-F238E27FC236}">
                <a16:creationId xmlns:a16="http://schemas.microsoft.com/office/drawing/2014/main" id="{9F260179-7C16-D1B2-0773-4DCD90FD206E}"/>
              </a:ext>
            </a:extLst>
          </p:cNvPr>
          <p:cNvSpPr txBox="1"/>
          <p:nvPr/>
        </p:nvSpPr>
        <p:spPr>
          <a:xfrm>
            <a:off x="6847916" y="3495038"/>
            <a:ext cx="4365169" cy="1600438"/>
          </a:xfrm>
          <a:prstGeom prst="rect">
            <a:avLst/>
          </a:prstGeom>
          <a:noFill/>
        </p:spPr>
        <p:txBody>
          <a:bodyPr wrap="square">
            <a:spAutoFit/>
          </a:bodyPr>
          <a:lstStyle/>
          <a:p>
            <a:r>
              <a:rPr lang="en-GB" sz="1400" dirty="0">
                <a:latin typeface="Arial" panose="020B0604020202020204" pitchFamily="34" charset="0"/>
                <a:cs typeface="Arial" panose="020B0604020202020204" pitchFamily="34" charset="0"/>
              </a:rPr>
              <a:t>From 1 April 2026, the NHS Essex ICB took on commissioning responsibilities for the North East Essex population, replacing the former Suffolk and North East Essex ICB for this area.</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You can read more about NHS Essex Integrated Care Board </a:t>
            </a:r>
            <a:r>
              <a:rPr lang="en-GB" sz="1400" dirty="0">
                <a:latin typeface="Arial" panose="020B0604020202020204" pitchFamily="34" charset="0"/>
                <a:cs typeface="Arial" panose="020B0604020202020204" pitchFamily="34" charset="0"/>
                <a:hlinkClick r:id="rId5"/>
              </a:rPr>
              <a:t>here</a:t>
            </a:r>
            <a:endParaRPr lang="en-GB" sz="14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7126F25F-D6EE-22B3-5AB3-8EB8A7D75952}"/>
              </a:ext>
            </a:extLst>
          </p:cNvPr>
          <p:cNvSpPr txBox="1"/>
          <p:nvPr/>
        </p:nvSpPr>
        <p:spPr>
          <a:xfrm>
            <a:off x="1681843" y="5562567"/>
            <a:ext cx="8828314" cy="646331"/>
          </a:xfrm>
          <a:prstGeom prst="rect">
            <a:avLst/>
          </a:prstGeom>
          <a:noFill/>
        </p:spPr>
        <p:txBody>
          <a:bodyPr wrap="square">
            <a:spAutoFit/>
          </a:bodyPr>
          <a:lstStyle/>
          <a:p>
            <a:r>
              <a:rPr lang="en-GB" dirty="0"/>
              <a:t>Both ICB’s plan and buy healthcare services for their region's population, working with local authorities, NHS providers, and other partners.</a:t>
            </a:r>
          </a:p>
        </p:txBody>
      </p:sp>
      <p:sp>
        <p:nvSpPr>
          <p:cNvPr id="13" name="Rectangle: Rounded Corners 12">
            <a:extLst>
              <a:ext uri="{FF2B5EF4-FFF2-40B4-BE49-F238E27FC236}">
                <a16:creationId xmlns:a16="http://schemas.microsoft.com/office/drawing/2014/main" id="{8D3636E4-CE8E-27FE-6355-B84F50DD0781}"/>
              </a:ext>
              <a:ext uri="{C183D7F6-B498-43B3-948B-1728B52AA6E4}">
                <adec:decorative xmlns:adec="http://schemas.microsoft.com/office/drawing/2017/decorative" val="1"/>
              </a:ext>
            </a:extLst>
          </p:cNvPr>
          <p:cNvSpPr/>
          <p:nvPr/>
        </p:nvSpPr>
        <p:spPr>
          <a:xfrm>
            <a:off x="817673" y="1431513"/>
            <a:ext cx="4749800" cy="3878878"/>
          </a:xfrm>
          <a:prstGeom prst="roundRect">
            <a:avLst>
              <a:gd name="adj" fmla="val 0"/>
            </a:avLst>
          </a:prstGeom>
          <a:noFill/>
          <a:ln w="57150">
            <a:solidFill>
              <a:schemeClr val="accent4">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8C67A6D9-DE86-5B40-C3DB-4CD953E2A440}"/>
              </a:ext>
              <a:ext uri="{C183D7F6-B498-43B3-948B-1728B52AA6E4}">
                <adec:decorative xmlns:adec="http://schemas.microsoft.com/office/drawing/2017/decorative" val="1"/>
              </a:ext>
            </a:extLst>
          </p:cNvPr>
          <p:cNvSpPr/>
          <p:nvPr/>
        </p:nvSpPr>
        <p:spPr>
          <a:xfrm>
            <a:off x="6655601" y="1395966"/>
            <a:ext cx="4749800" cy="3878878"/>
          </a:xfrm>
          <a:prstGeom prst="roundRect">
            <a:avLst>
              <a:gd name="adj" fmla="val 0"/>
            </a:avLst>
          </a:prstGeom>
          <a:noFill/>
          <a:ln w="57150">
            <a:solidFill>
              <a:schemeClr val="accent4">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A8E6A69B-8CF9-2229-8681-4D6143B3C7F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3922566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5A02AC9-9716-2A46-0C1D-1BEA37D1B59A}"/>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A6AA0FA-E937-0821-DDF4-7C8D211F0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A2319C-9C64-0E61-04E6-F545790B0C80}"/>
              </a:ext>
            </a:extLst>
          </p:cNvPr>
          <p:cNvSpPr>
            <a:spLocks noGrp="1"/>
          </p:cNvSpPr>
          <p:nvPr>
            <p:ph type="title"/>
          </p:nvPr>
        </p:nvSpPr>
        <p:spPr>
          <a:xfrm>
            <a:off x="838200" y="691182"/>
            <a:ext cx="9688296" cy="834805"/>
          </a:xfrm>
        </p:spPr>
        <p:txBody>
          <a:bodyPr anchor="b">
            <a:normAutofit/>
          </a:bodyPr>
          <a:lstStyle/>
          <a:p>
            <a:r>
              <a:rPr lang="en-GB" sz="4000" dirty="0">
                <a:latin typeface="Arial" panose="020B0604020202020204" pitchFamily="34" charset="0"/>
                <a:cs typeface="Arial" panose="020B0604020202020204" pitchFamily="34" charset="0"/>
              </a:rPr>
              <a:t>Introduction to Primary care</a:t>
            </a:r>
          </a:p>
        </p:txBody>
      </p:sp>
      <p:sp>
        <p:nvSpPr>
          <p:cNvPr id="6" name="Rectangle 5">
            <a:extLst>
              <a:ext uri="{FF2B5EF4-FFF2-40B4-BE49-F238E27FC236}">
                <a16:creationId xmlns:a16="http://schemas.microsoft.com/office/drawing/2014/main" id="{D73F87E6-BB1C-069E-7EFD-CFDF2005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77799F6-BEE5-B5F5-B671-6C301397A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916909F7-B891-034D-DE8F-0586850A7984}"/>
              </a:ext>
            </a:extLst>
          </p:cNvPr>
          <p:cNvSpPr>
            <a:spLocks noGrp="1"/>
          </p:cNvSpPr>
          <p:nvPr>
            <p:ph idx="1"/>
          </p:nvPr>
        </p:nvSpPr>
        <p:spPr>
          <a:xfrm>
            <a:off x="838200" y="1825625"/>
            <a:ext cx="9688296" cy="1003300"/>
          </a:xfrm>
        </p:spPr>
        <p:txBody>
          <a:bodyPr/>
          <a:lstStyle/>
          <a:p>
            <a:pPr marL="0" indent="0">
              <a:buNone/>
            </a:pPr>
            <a:r>
              <a:rPr lang="en-GB" sz="1600" dirty="0">
                <a:effectLst/>
                <a:latin typeface="Arial" panose="020B0604020202020204" pitchFamily="34" charset="0"/>
                <a:ea typeface="Calibri" panose="020F0502020204030204" pitchFamily="34" charset="0"/>
                <a:cs typeface="Calibri" panose="020F0502020204030204" pitchFamily="34" charset="0"/>
              </a:rPr>
              <a:t>Primary Care services provide the </a:t>
            </a:r>
            <a:r>
              <a:rPr lang="en-GB" sz="16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first point of contact </a:t>
            </a:r>
            <a:r>
              <a:rPr lang="en-GB" sz="1600" dirty="0">
                <a:effectLst/>
                <a:latin typeface="Arial" panose="020B0604020202020204" pitchFamily="34" charset="0"/>
                <a:ea typeface="Calibri" panose="020F0502020204030204" pitchFamily="34" charset="0"/>
                <a:cs typeface="Calibri" panose="020F0502020204030204" pitchFamily="34" charset="0"/>
              </a:rPr>
              <a:t>in the healthcare system, acting as the ‘front door’ of the NHS.  Primary Care includes </a:t>
            </a:r>
            <a:r>
              <a:rPr lang="en-GB" sz="16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General Practice, Community Pharmacy, Dental</a:t>
            </a:r>
            <a:r>
              <a:rPr lang="en-GB" sz="1600" b="1" dirty="0">
                <a:effectLst/>
                <a:latin typeface="Arial" panose="020B0604020202020204" pitchFamily="34" charset="0"/>
                <a:ea typeface="Calibri" panose="020F0502020204030204" pitchFamily="34" charset="0"/>
                <a:cs typeface="Calibri" panose="020F0502020204030204" pitchFamily="34" charset="0"/>
              </a:rPr>
              <a:t>, </a:t>
            </a:r>
            <a:r>
              <a:rPr lang="en-GB" sz="1600" dirty="0">
                <a:effectLst/>
                <a:latin typeface="Arial" panose="020B0604020202020204" pitchFamily="34" charset="0"/>
                <a:ea typeface="Calibri" panose="020F0502020204030204" pitchFamily="34" charset="0"/>
                <a:cs typeface="Calibri" panose="020F0502020204030204" pitchFamily="34" charset="0"/>
              </a:rPr>
              <a:t>and </a:t>
            </a:r>
            <a:r>
              <a:rPr lang="en-GB" sz="16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Optometry Services </a:t>
            </a:r>
            <a:r>
              <a:rPr lang="en-GB" sz="1600" dirty="0">
                <a:effectLst/>
                <a:latin typeface="Arial" panose="020B0604020202020204" pitchFamily="34" charset="0"/>
                <a:ea typeface="Calibri" panose="020F0502020204030204" pitchFamily="34" charset="0"/>
                <a:cs typeface="Calibri" panose="020F0502020204030204" pitchFamily="34" charset="0"/>
              </a:rPr>
              <a:t>(NHS England).</a:t>
            </a:r>
          </a:p>
          <a:p>
            <a:endParaRPr lang="en-GB" dirty="0"/>
          </a:p>
        </p:txBody>
      </p:sp>
      <p:sp>
        <p:nvSpPr>
          <p:cNvPr id="4" name="TextBox 3">
            <a:extLst>
              <a:ext uri="{FF2B5EF4-FFF2-40B4-BE49-F238E27FC236}">
                <a16:creationId xmlns:a16="http://schemas.microsoft.com/office/drawing/2014/main" id="{CD764632-4AAC-6CBC-AED2-D87B3986D5F1}"/>
              </a:ext>
            </a:extLst>
          </p:cNvPr>
          <p:cNvSpPr txBox="1"/>
          <p:nvPr/>
        </p:nvSpPr>
        <p:spPr>
          <a:xfrm>
            <a:off x="890461" y="5459178"/>
            <a:ext cx="6638924" cy="369332"/>
          </a:xfrm>
          <a:prstGeom prst="rect">
            <a:avLst/>
          </a:prstGeom>
          <a:noFill/>
        </p:spPr>
        <p:txBody>
          <a:bodyPr wrap="square" rtlCol="0">
            <a:spAutoFit/>
          </a:bodyPr>
          <a:lstStyle/>
          <a:p>
            <a:r>
              <a:rPr lang="en-GB" dirty="0">
                <a:solidFill>
                  <a:srgbClr val="C7417B"/>
                </a:solidFill>
                <a:latin typeface="Arial" panose="020B0604020202020204" pitchFamily="34" charset="0"/>
                <a:cs typeface="Arial" panose="020B0604020202020204" pitchFamily="34" charset="0"/>
              </a:rPr>
              <a:t>For further information about primary care, please click </a:t>
            </a:r>
            <a:r>
              <a:rPr lang="en-GB" dirty="0">
                <a:solidFill>
                  <a:srgbClr val="C7417B"/>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here</a:t>
            </a:r>
            <a:endParaRPr lang="en-GB" dirty="0">
              <a:solidFill>
                <a:srgbClr val="C7417B"/>
              </a:solidFill>
              <a:latin typeface="Arial" panose="020B0604020202020204" pitchFamily="34" charset="0"/>
              <a:cs typeface="Arial" panose="020B0604020202020204" pitchFamily="34" charset="0"/>
            </a:endParaRPr>
          </a:p>
        </p:txBody>
      </p:sp>
      <p:grpSp>
        <p:nvGrpSpPr>
          <p:cNvPr id="3" name="Group 2" descr="general healthcare images">
            <a:extLst>
              <a:ext uri="{FF2B5EF4-FFF2-40B4-BE49-F238E27FC236}">
                <a16:creationId xmlns:a16="http://schemas.microsoft.com/office/drawing/2014/main" id="{DFBC4004-2E18-F9D4-2B1C-92CB6C85B548}"/>
              </a:ext>
            </a:extLst>
          </p:cNvPr>
          <p:cNvGrpSpPr/>
          <p:nvPr/>
        </p:nvGrpSpPr>
        <p:grpSpPr>
          <a:xfrm>
            <a:off x="538622" y="3119302"/>
            <a:ext cx="11157118" cy="1806988"/>
            <a:chOff x="538622" y="3119302"/>
            <a:chExt cx="11157118" cy="1806988"/>
          </a:xfrm>
        </p:grpSpPr>
        <p:pic>
          <p:nvPicPr>
            <p:cNvPr id="10" name="Picture 9" descr="Doctor pointing at laptop">
              <a:extLst>
                <a:ext uri="{FF2B5EF4-FFF2-40B4-BE49-F238E27FC236}">
                  <a16:creationId xmlns:a16="http://schemas.microsoft.com/office/drawing/2014/main" id="{65D8ED34-F1EF-1CEA-E483-0086C387A1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8622" y="3119303"/>
              <a:ext cx="2703148" cy="1802098"/>
            </a:xfrm>
            <a:prstGeom prst="rect">
              <a:avLst/>
            </a:prstGeom>
            <a:effectLst>
              <a:glow rad="63500">
                <a:schemeClr val="accent1">
                  <a:satMod val="175000"/>
                  <a:alpha val="40000"/>
                </a:schemeClr>
              </a:glow>
            </a:effectLst>
          </p:spPr>
        </p:pic>
        <p:pic>
          <p:nvPicPr>
            <p:cNvPr id="13" name="Picture 12" descr="Dental and surgical instruments">
              <a:extLst>
                <a:ext uri="{FF2B5EF4-FFF2-40B4-BE49-F238E27FC236}">
                  <a16:creationId xmlns:a16="http://schemas.microsoft.com/office/drawing/2014/main" id="{610D1046-4ED7-45B1-92F3-63F9D1B048E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06546" y="3128563"/>
              <a:ext cx="2668785" cy="1779190"/>
            </a:xfrm>
            <a:prstGeom prst="rect">
              <a:avLst/>
            </a:prstGeom>
            <a:effectLst>
              <a:glow rad="63500">
                <a:schemeClr val="accent5">
                  <a:satMod val="175000"/>
                  <a:alpha val="40000"/>
                </a:schemeClr>
              </a:glow>
            </a:effectLst>
          </p:spPr>
        </p:pic>
        <p:pic>
          <p:nvPicPr>
            <p:cNvPr id="15" name="Picture 14" descr="Pharmacist stocking drawer">
              <a:extLst>
                <a:ext uri="{FF2B5EF4-FFF2-40B4-BE49-F238E27FC236}">
                  <a16:creationId xmlns:a16="http://schemas.microsoft.com/office/drawing/2014/main" id="{FC89D4B1-B1C2-5076-6568-16F7904EAD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70817" y="3130388"/>
              <a:ext cx="2693853" cy="1795902"/>
            </a:xfrm>
            <a:prstGeom prst="rect">
              <a:avLst/>
            </a:prstGeom>
            <a:effectLst>
              <a:glow rad="63500">
                <a:srgbClr val="FFC000">
                  <a:alpha val="40000"/>
                </a:srgbClr>
              </a:glow>
            </a:effectLst>
          </p:spPr>
        </p:pic>
        <p:pic>
          <p:nvPicPr>
            <p:cNvPr id="19" name="Picture 18" descr="Tortoiseshell eyeglasses">
              <a:extLst>
                <a:ext uri="{FF2B5EF4-FFF2-40B4-BE49-F238E27FC236}">
                  <a16:creationId xmlns:a16="http://schemas.microsoft.com/office/drawing/2014/main" id="{122FC333-23F9-DF95-7E38-65BBBC3AA78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29446" y="3119302"/>
              <a:ext cx="2666294" cy="1777381"/>
            </a:xfrm>
            <a:prstGeom prst="rect">
              <a:avLst/>
            </a:prstGeom>
            <a:effectLst>
              <a:glow rad="63500">
                <a:schemeClr val="tx2">
                  <a:alpha val="40000"/>
                </a:schemeClr>
              </a:glow>
            </a:effectLst>
          </p:spPr>
        </p:pic>
      </p:grpSp>
      <p:pic>
        <p:nvPicPr>
          <p:cNvPr id="8" name="Picture 7">
            <a:extLst>
              <a:ext uri="{FF2B5EF4-FFF2-40B4-BE49-F238E27FC236}">
                <a16:creationId xmlns:a16="http://schemas.microsoft.com/office/drawing/2014/main" id="{BE0F96DD-78BE-33A4-01DD-BBF17A62AEB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45590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5A02AC9-9716-2A46-0C1D-1BEA37D1B59A}"/>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A6AA0FA-E937-0821-DDF4-7C8D211F0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A2319C-9C64-0E61-04E6-F545790B0C80}"/>
              </a:ext>
            </a:extLst>
          </p:cNvPr>
          <p:cNvSpPr>
            <a:spLocks noGrp="1"/>
          </p:cNvSpPr>
          <p:nvPr>
            <p:ph type="title"/>
          </p:nvPr>
        </p:nvSpPr>
        <p:spPr>
          <a:xfrm>
            <a:off x="838200" y="691182"/>
            <a:ext cx="9688296" cy="834805"/>
          </a:xfrm>
        </p:spPr>
        <p:txBody>
          <a:bodyPr anchor="b">
            <a:normAutofit/>
          </a:bodyPr>
          <a:lstStyle/>
          <a:p>
            <a:r>
              <a:rPr lang="en-GB" sz="4000" dirty="0">
                <a:latin typeface="Arial" panose="020B0604020202020204" pitchFamily="34" charset="0"/>
                <a:cs typeface="Arial" panose="020B0604020202020204" pitchFamily="34" charset="0"/>
              </a:rPr>
              <a:t>What are Primary Care Networks?</a:t>
            </a:r>
          </a:p>
        </p:txBody>
      </p:sp>
      <p:sp>
        <p:nvSpPr>
          <p:cNvPr id="6" name="Rectangle 5">
            <a:extLst>
              <a:ext uri="{FF2B5EF4-FFF2-40B4-BE49-F238E27FC236}">
                <a16:creationId xmlns:a16="http://schemas.microsoft.com/office/drawing/2014/main" id="{D73F87E6-BB1C-069E-7EFD-CFDF2005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77799F6-BEE5-B5F5-B671-6C301397A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9A314DD-9699-743E-9CE2-6145B73B23C1}"/>
              </a:ext>
            </a:extLst>
          </p:cNvPr>
          <p:cNvSpPr txBox="1"/>
          <p:nvPr/>
        </p:nvSpPr>
        <p:spPr>
          <a:xfrm>
            <a:off x="838200" y="1736206"/>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Working together at neighbourhood level</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4" name="Content Placeholder 3">
            <a:extLst>
              <a:ext uri="{FF2B5EF4-FFF2-40B4-BE49-F238E27FC236}">
                <a16:creationId xmlns:a16="http://schemas.microsoft.com/office/drawing/2014/main" id="{6D9A144A-72EE-7D16-EC9E-B61B87918C1E}"/>
              </a:ext>
            </a:extLst>
          </p:cNvPr>
          <p:cNvSpPr>
            <a:spLocks noGrp="1"/>
          </p:cNvSpPr>
          <p:nvPr>
            <p:ph idx="1"/>
          </p:nvPr>
        </p:nvSpPr>
        <p:spPr>
          <a:xfrm>
            <a:off x="838201" y="2315756"/>
            <a:ext cx="8083550" cy="3851061"/>
          </a:xfrm>
        </p:spPr>
        <p:txBody>
          <a:bodyPr>
            <a:normAutofit fontScale="40000" lnSpcReduction="20000"/>
          </a:bodyPr>
          <a:lstStyle/>
          <a:p>
            <a:pPr>
              <a:lnSpc>
                <a:spcPct val="120000"/>
              </a:lnSpc>
            </a:pPr>
            <a:r>
              <a:rPr lang="en-GB" dirty="0">
                <a:latin typeface="Arial" panose="020B0604020202020204" pitchFamily="34" charset="0"/>
                <a:cs typeface="Arial" panose="020B0604020202020204" pitchFamily="34" charset="0"/>
              </a:rPr>
              <a:t>Primary Care Networks (PCNs) </a:t>
            </a:r>
            <a:r>
              <a:rPr lang="en-GB" b="1" dirty="0">
                <a:latin typeface="Arial" panose="020B0604020202020204" pitchFamily="34" charset="0"/>
                <a:cs typeface="Arial" panose="020B0604020202020204" pitchFamily="34" charset="0"/>
              </a:rPr>
              <a:t>bring together GP practices and other primary care services</a:t>
            </a:r>
            <a:r>
              <a:rPr lang="en-GB" dirty="0">
                <a:latin typeface="Arial" panose="020B0604020202020204" pitchFamily="34" charset="0"/>
                <a:cs typeface="Arial" panose="020B0604020202020204" pitchFamily="34" charset="0"/>
              </a:rPr>
              <a:t>, such as community pharmacy, to work at scale and provide a wider range of services at neighbourhood level.</a:t>
            </a:r>
          </a:p>
          <a:p>
            <a:pPr>
              <a:lnSpc>
                <a:spcPct val="120000"/>
              </a:lnSpc>
            </a:pPr>
            <a:r>
              <a:rPr lang="en-GB" dirty="0">
                <a:latin typeface="Arial" panose="020B0604020202020204" pitchFamily="34" charset="0"/>
                <a:cs typeface="Arial" panose="020B0604020202020204" pitchFamily="34" charset="0"/>
              </a:rPr>
              <a:t>PCNs typically serve populations of 30,000 to 50,000 people and are </a:t>
            </a:r>
            <a:r>
              <a:rPr lang="en-GB" b="1" dirty="0">
                <a:latin typeface="Arial" panose="020B0604020202020204" pitchFamily="34" charset="0"/>
                <a:cs typeface="Arial" panose="020B0604020202020204" pitchFamily="34" charset="0"/>
              </a:rPr>
              <a:t>aligned with Integrated Neighbourhood Teams </a:t>
            </a:r>
            <a:r>
              <a:rPr lang="en-GB" dirty="0">
                <a:latin typeface="Arial" panose="020B0604020202020204" pitchFamily="34" charset="0"/>
                <a:cs typeface="Arial" panose="020B0604020202020204" pitchFamily="34" charset="0"/>
              </a:rPr>
              <a:t>— multidisciplinary teams that bring together professionals from across health, social care, and the voluntary and community sector. </a:t>
            </a:r>
            <a:r>
              <a:rPr lang="en-GB" dirty="0">
                <a:latin typeface="Arial" panose="020B0604020202020204" pitchFamily="34" charset="0"/>
                <a:cs typeface="Arial" panose="020B0604020202020204" pitchFamily="34" charset="0"/>
                <a:hlinkClick r:id="rId2"/>
              </a:rPr>
              <a:t>NHS England</a:t>
            </a:r>
            <a:endParaRPr lang="en-GB" dirty="0">
              <a:latin typeface="Arial" panose="020B0604020202020204" pitchFamily="34" charset="0"/>
              <a:cs typeface="Arial" panose="020B0604020202020204" pitchFamily="34" charset="0"/>
            </a:endParaRPr>
          </a:p>
          <a:p>
            <a:pPr>
              <a:lnSpc>
                <a:spcPct val="120000"/>
              </a:lnSpc>
            </a:pPr>
            <a:r>
              <a:rPr lang="en-GB" dirty="0">
                <a:latin typeface="Arial" panose="020B0604020202020204" pitchFamily="34" charset="0"/>
                <a:cs typeface="Arial" panose="020B0604020202020204" pitchFamily="34" charset="0"/>
              </a:rPr>
              <a:t>PCNs are funded through the </a:t>
            </a:r>
            <a:r>
              <a:rPr lang="en-GB" b="1" dirty="0">
                <a:latin typeface="Arial" panose="020B0604020202020204" pitchFamily="34" charset="0"/>
                <a:cs typeface="Arial" panose="020B0604020202020204" pitchFamily="34" charset="0"/>
              </a:rPr>
              <a:t>Direct Enhanced Service (DES)</a:t>
            </a:r>
            <a:r>
              <a:rPr lang="en-GB" dirty="0">
                <a:latin typeface="Arial" panose="020B0604020202020204" pitchFamily="34" charset="0"/>
                <a:cs typeface="Arial" panose="020B0604020202020204" pitchFamily="34" charset="0"/>
              </a:rPr>
              <a:t>, which enables them to employ a wider range of staff roles than individual practices could support — for example, first contact physiotherapists, social prescribing link workers, and care coordinators.</a:t>
            </a:r>
          </a:p>
          <a:p>
            <a:pPr>
              <a:lnSpc>
                <a:spcPct val="120000"/>
              </a:lnSpc>
            </a:pPr>
            <a:r>
              <a:rPr lang="en-GB" dirty="0">
                <a:latin typeface="Arial" panose="020B0604020202020204" pitchFamily="34" charset="0"/>
                <a:cs typeface="Arial" panose="020B0604020202020204" pitchFamily="34" charset="0"/>
              </a:rPr>
              <a:t>PCNs are </a:t>
            </a:r>
            <a:r>
              <a:rPr lang="en-GB" b="1" dirty="0">
                <a:latin typeface="Arial" panose="020B0604020202020204" pitchFamily="34" charset="0"/>
                <a:cs typeface="Arial" panose="020B0604020202020204" pitchFamily="34" charset="0"/>
              </a:rPr>
              <a:t>focused on service delivery</a:t>
            </a:r>
            <a:r>
              <a:rPr lang="en-GB" dirty="0">
                <a:latin typeface="Arial" panose="020B0604020202020204" pitchFamily="34" charset="0"/>
                <a:cs typeface="Arial" panose="020B0604020202020204" pitchFamily="34" charset="0"/>
              </a:rPr>
              <a:t>, rather than on the planning and funding of services — which remain the responsibility of Integrated Care Boards (ICBs). </a:t>
            </a:r>
          </a:p>
          <a:p>
            <a:pPr marL="0" indent="0">
              <a:lnSpc>
                <a:spcPct val="120000"/>
              </a:lnSpc>
              <a:buNone/>
            </a:pPr>
            <a:endParaRPr lang="en-GB" b="1" dirty="0">
              <a:latin typeface="Arial" panose="020B0604020202020204" pitchFamily="34" charset="0"/>
              <a:cs typeface="Arial" panose="020B0604020202020204" pitchFamily="34" charset="0"/>
            </a:endParaRPr>
          </a:p>
          <a:p>
            <a:pPr marL="0" indent="0">
              <a:lnSpc>
                <a:spcPct val="120000"/>
              </a:lnSpc>
              <a:buNone/>
            </a:pPr>
            <a:r>
              <a:rPr lang="en-GB" b="1" dirty="0">
                <a:latin typeface="Arial" panose="020B0604020202020204" pitchFamily="34" charset="0"/>
                <a:cs typeface="Arial" panose="020B0604020202020204" pitchFamily="34" charset="0"/>
              </a:rPr>
              <a:t>Where are PCNs heading?</a:t>
            </a:r>
            <a:endParaRPr lang="en-GB" dirty="0">
              <a:latin typeface="Arial" panose="020B0604020202020204" pitchFamily="34" charset="0"/>
              <a:cs typeface="Arial" panose="020B0604020202020204" pitchFamily="34" charset="0"/>
            </a:endParaRPr>
          </a:p>
          <a:p>
            <a:pPr>
              <a:lnSpc>
                <a:spcPct val="120000"/>
              </a:lnSpc>
            </a:pPr>
            <a:r>
              <a:rPr lang="en-GB" dirty="0">
                <a:latin typeface="Arial" panose="020B0604020202020204" pitchFamily="34" charset="0"/>
                <a:cs typeface="Arial" panose="020B0604020202020204" pitchFamily="34" charset="0"/>
              </a:rPr>
              <a:t>The focus of PCNs is evolving — moving from at-scale provision of primary care services towards wider </a:t>
            </a:r>
            <a:r>
              <a:rPr lang="en-GB" b="1" dirty="0">
                <a:latin typeface="Arial" panose="020B0604020202020204" pitchFamily="34" charset="0"/>
                <a:cs typeface="Arial" panose="020B0604020202020204" pitchFamily="34" charset="0"/>
              </a:rPr>
              <a:t>neighbourhood health</a:t>
            </a:r>
            <a:r>
              <a:rPr lang="en-GB" dirty="0">
                <a:latin typeface="Arial" panose="020B0604020202020204" pitchFamily="34" charset="0"/>
                <a:cs typeface="Arial" panose="020B0604020202020204" pitchFamily="34" charset="0"/>
              </a:rPr>
              <a:t>. The NHS Long-Term Plan places clear emphasis on neighbourhood health services, with primary care at the heart, and 40+ neighbourhood health pilots were announced in 2025.</a:t>
            </a:r>
          </a:p>
          <a:p>
            <a:pPr marL="0" indent="0" algn="r">
              <a:lnSpc>
                <a:spcPct val="120000"/>
              </a:lnSpc>
              <a:buNone/>
            </a:pPr>
            <a:r>
              <a:rPr lang="en-GB" dirty="0">
                <a:latin typeface="Arial" panose="020B0604020202020204" pitchFamily="34" charset="0"/>
                <a:cs typeface="Arial" panose="020B0604020202020204" pitchFamily="34" charset="0"/>
              </a:rPr>
              <a:t>(Based on 'Primary Care Networks Explained', The King's Fund (updated 2025). </a:t>
            </a:r>
            <a:r>
              <a:rPr lang="en-GB" dirty="0">
                <a:latin typeface="Arial" panose="020B0604020202020204" pitchFamily="34" charset="0"/>
                <a:cs typeface="Arial" panose="020B0604020202020204" pitchFamily="34" charset="0"/>
                <a:hlinkClick r:id="rId3"/>
              </a:rPr>
              <a:t>www.kingsfund.org.uk</a:t>
            </a:r>
            <a:r>
              <a:rPr lang="en-GB" dirty="0">
                <a:latin typeface="Arial" panose="020B0604020202020204" pitchFamily="34" charset="0"/>
                <a:cs typeface="Arial" panose="020B0604020202020204" pitchFamily="34" charset="0"/>
              </a:rPr>
              <a:t>)</a:t>
            </a:r>
          </a:p>
        </p:txBody>
      </p:sp>
      <p:pic>
        <p:nvPicPr>
          <p:cNvPr id="9" name="Graphic 8" descr="Connections with solid fill">
            <a:extLst>
              <a:ext uri="{FF2B5EF4-FFF2-40B4-BE49-F238E27FC236}">
                <a16:creationId xmlns:a16="http://schemas.microsoft.com/office/drawing/2014/main" id="{C0DDBA81-8DA0-E082-7424-41C5FF1F4D9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065310" y="2409826"/>
            <a:ext cx="2617885" cy="2617885"/>
          </a:xfrm>
          <a:prstGeom prst="rect">
            <a:avLst/>
          </a:prstGeom>
          <a:effectLst/>
        </p:spPr>
      </p:pic>
      <p:pic>
        <p:nvPicPr>
          <p:cNvPr id="3" name="Picture 2">
            <a:extLst>
              <a:ext uri="{FF2B5EF4-FFF2-40B4-BE49-F238E27FC236}">
                <a16:creationId xmlns:a16="http://schemas.microsoft.com/office/drawing/2014/main" id="{80FB10A7-6373-A146-8950-25CAD09A50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1399754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 calcmode="lin" valueType="num">
                                      <p:cBhvr additive="base">
                                        <p:cTn id="3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 calcmode="lin" valueType="num">
                                      <p:cBhvr additive="base">
                                        <p:cTn id="37"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7" end="7"/>
                                            </p:txEl>
                                          </p:spTgt>
                                        </p:tgtEl>
                                        <p:attrNameLst>
                                          <p:attrName>style.visibility</p:attrName>
                                        </p:attrNameLst>
                                      </p:cBhvr>
                                      <p:to>
                                        <p:strVal val="visible"/>
                                      </p:to>
                                    </p:set>
                                    <p:anim calcmode="lin" valueType="num">
                                      <p:cBhvr additive="base">
                                        <p:cTn id="43"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5A02AC9-9716-2A46-0C1D-1BEA37D1B5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A2319C-9C64-0E61-04E6-F545790B0C80}"/>
              </a:ext>
            </a:extLst>
          </p:cNvPr>
          <p:cNvSpPr>
            <a:spLocks noGrp="1"/>
          </p:cNvSpPr>
          <p:nvPr>
            <p:ph type="title"/>
          </p:nvPr>
        </p:nvSpPr>
        <p:spPr>
          <a:xfrm>
            <a:off x="838200" y="691182"/>
            <a:ext cx="9688296" cy="834805"/>
          </a:xfrm>
        </p:spPr>
        <p:txBody>
          <a:bodyPr anchor="b">
            <a:normAutofit/>
          </a:bodyPr>
          <a:lstStyle/>
          <a:p>
            <a:r>
              <a:rPr lang="en-GB" sz="2800" b="1" dirty="0">
                <a:latin typeface="Arial" panose="020B0604020202020204" pitchFamily="34" charset="0"/>
                <a:cs typeface="Arial" panose="020B0604020202020204" pitchFamily="34" charset="0"/>
              </a:rPr>
              <a:t>VIDEO: </a:t>
            </a:r>
            <a:r>
              <a:rPr lang="en-GB" sz="2800" dirty="0">
                <a:latin typeface="Arial" panose="020B0604020202020204" pitchFamily="34" charset="0"/>
                <a:cs typeface="Arial" panose="020B0604020202020204" pitchFamily="34" charset="0"/>
              </a:rPr>
              <a:t>Primary care Networks Animation</a:t>
            </a:r>
          </a:p>
        </p:txBody>
      </p:sp>
      <p:pic>
        <p:nvPicPr>
          <p:cNvPr id="13" name="Online Media 12" title="Primary Care Networks Animation">
            <a:hlinkClick r:id="" action="ppaction://media"/>
            <a:extLst>
              <a:ext uri="{FF2B5EF4-FFF2-40B4-BE49-F238E27FC236}">
                <a16:creationId xmlns:a16="http://schemas.microsoft.com/office/drawing/2014/main" id="{E443432C-3608-9750-1875-1EDAC64708E9}"/>
              </a:ext>
            </a:extLst>
          </p:cNvPr>
          <p:cNvPicPr>
            <a:picLocks noRot="1" noChangeAspect="1"/>
          </p:cNvPicPr>
          <p:nvPr>
            <a:videoFile r:link="rId1"/>
          </p:nvPr>
        </p:nvPicPr>
        <p:blipFill>
          <a:blip r:embed="rId3"/>
          <a:stretch>
            <a:fillRect/>
          </a:stretch>
        </p:blipFill>
        <p:spPr>
          <a:xfrm>
            <a:off x="2443372" y="1646215"/>
            <a:ext cx="7305255" cy="4127469"/>
          </a:xfrm>
          <a:prstGeom prst="rect">
            <a:avLst/>
          </a:prstGeom>
        </p:spPr>
      </p:pic>
      <p:sp>
        <p:nvSpPr>
          <p:cNvPr id="4" name="TextBox 3">
            <a:extLst>
              <a:ext uri="{FF2B5EF4-FFF2-40B4-BE49-F238E27FC236}">
                <a16:creationId xmlns:a16="http://schemas.microsoft.com/office/drawing/2014/main" id="{CD764632-4AAC-6CBC-AED2-D87B3986D5F1}"/>
              </a:ext>
            </a:extLst>
          </p:cNvPr>
          <p:cNvSpPr txBox="1"/>
          <p:nvPr/>
        </p:nvSpPr>
        <p:spPr>
          <a:xfrm>
            <a:off x="2367743" y="5869911"/>
            <a:ext cx="6629210" cy="246221"/>
          </a:xfrm>
          <a:prstGeom prst="rect">
            <a:avLst/>
          </a:prstGeom>
          <a:noFill/>
        </p:spPr>
        <p:txBody>
          <a:bodyPr wrap="square" rtlCol="0">
            <a:spAutoFit/>
          </a:bodyPr>
          <a:lstStyle/>
          <a:p>
            <a:r>
              <a:rPr lang="en-GB" sz="1000" b="1" dirty="0">
                <a:latin typeface="Arial" panose="020B0604020202020204" pitchFamily="34" charset="0"/>
                <a:cs typeface="Arial" panose="020B0604020202020204" pitchFamily="34" charset="0"/>
              </a:rPr>
              <a:t>VIDEO: Primary care Networks Animation (NHSE, 2019)  </a:t>
            </a:r>
            <a:r>
              <a:rPr lang="en-GB" sz="1000" dirty="0">
                <a:solidFill>
                  <a:srgbClr val="C7417B"/>
                </a:solidFill>
                <a:latin typeface="Arial" panose="020B0604020202020204" pitchFamily="34" charset="0"/>
                <a:cs typeface="Arial" panose="020B0604020202020204" pitchFamily="34" charset="0"/>
              </a:rPr>
              <a:t>Click image to access</a:t>
            </a:r>
          </a:p>
        </p:txBody>
      </p:sp>
      <p:sp>
        <p:nvSpPr>
          <p:cNvPr id="6" name="Rectangle 5">
            <a:extLst>
              <a:ext uri="{FF2B5EF4-FFF2-40B4-BE49-F238E27FC236}">
                <a16:creationId xmlns:a16="http://schemas.microsoft.com/office/drawing/2014/main" id="{D73F87E6-BB1C-069E-7EFD-CFDF2005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77799F6-BEE5-B5F5-B671-6C301397A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1292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8BA608F-6C4C-9DD5-3C21-B3B928CD5C7D}"/>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751D1E25-D3ED-779F-F22C-FB2757D887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AC7856-88BC-DF94-A8C8-4C01539631FF}"/>
              </a:ext>
            </a:extLst>
          </p:cNvPr>
          <p:cNvSpPr>
            <a:spLocks noGrp="1"/>
          </p:cNvSpPr>
          <p:nvPr>
            <p:ph type="title"/>
          </p:nvPr>
        </p:nvSpPr>
        <p:spPr>
          <a:xfrm>
            <a:off x="838200" y="691182"/>
            <a:ext cx="9688296" cy="834805"/>
          </a:xfrm>
        </p:spPr>
        <p:txBody>
          <a:bodyPr anchor="b">
            <a:normAutofit/>
          </a:bodyPr>
          <a:lstStyle/>
          <a:p>
            <a:r>
              <a:rPr lang="en-GB" sz="4000" dirty="0">
                <a:latin typeface="Arial" panose="020B0604020202020204" pitchFamily="34" charset="0"/>
                <a:cs typeface="Arial" panose="020B0604020202020204" pitchFamily="34" charset="0"/>
              </a:rPr>
              <a:t>Integrated Neighbourhood Teams (INTs)</a:t>
            </a:r>
          </a:p>
        </p:txBody>
      </p:sp>
      <p:sp>
        <p:nvSpPr>
          <p:cNvPr id="6" name="Rectangle 5">
            <a:extLst>
              <a:ext uri="{FF2B5EF4-FFF2-40B4-BE49-F238E27FC236}">
                <a16:creationId xmlns:a16="http://schemas.microsoft.com/office/drawing/2014/main" id="{59556771-1318-5A2C-180C-2B824697D4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64EBCDB-426A-274D-0901-1DDF9C3A0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6C473FEA-65FF-B732-C174-4C095BA23885}"/>
              </a:ext>
            </a:extLst>
          </p:cNvPr>
          <p:cNvSpPr txBox="1"/>
          <p:nvPr/>
        </p:nvSpPr>
        <p:spPr>
          <a:xfrm>
            <a:off x="838200" y="1736206"/>
            <a:ext cx="9536053"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Integrated Neighbourhood Teams &amp; Neighbourhood Health </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sp>
        <p:nvSpPr>
          <p:cNvPr id="8" name="Content Placeholder 7">
            <a:extLst>
              <a:ext uri="{FF2B5EF4-FFF2-40B4-BE49-F238E27FC236}">
                <a16:creationId xmlns:a16="http://schemas.microsoft.com/office/drawing/2014/main" id="{C23A7DB7-94FC-7326-FF33-49406FA9B2E7}"/>
              </a:ext>
            </a:extLst>
          </p:cNvPr>
          <p:cNvSpPr>
            <a:spLocks noGrp="1"/>
          </p:cNvSpPr>
          <p:nvPr>
            <p:ph idx="1"/>
          </p:nvPr>
        </p:nvSpPr>
        <p:spPr>
          <a:xfrm>
            <a:off x="838200" y="2315757"/>
            <a:ext cx="10515600" cy="3002603"/>
          </a:xfrm>
        </p:spPr>
        <p:txBody>
          <a:bodyPr>
            <a:normAutofit fontScale="55000" lnSpcReduction="20000"/>
          </a:bodyPr>
          <a:lstStyle/>
          <a:p>
            <a:pPr>
              <a:lnSpc>
                <a:spcPct val="120000"/>
              </a:lnSpc>
            </a:pPr>
            <a:r>
              <a:rPr lang="en-GB" sz="2500" b="1" dirty="0">
                <a:latin typeface="Arial" panose="020B0604020202020204" pitchFamily="34" charset="0"/>
                <a:cs typeface="Arial" panose="020B0604020202020204" pitchFamily="34" charset="0"/>
              </a:rPr>
              <a:t>Integrated Neighbourhood Teams (INTs) </a:t>
            </a:r>
            <a:r>
              <a:rPr lang="en-GB" sz="2500" dirty="0">
                <a:latin typeface="Arial" panose="020B0604020202020204" pitchFamily="34" charset="0"/>
                <a:cs typeface="Arial" panose="020B0604020202020204" pitchFamily="34" charset="0"/>
              </a:rPr>
              <a:t>bring together professionals from across health, social care, and the voluntary sector to provide joined-up care for a defined local population. Core members typically include community services, social care, and community mental health, with representation from across ICS partner agencies.</a:t>
            </a:r>
          </a:p>
          <a:p>
            <a:pPr>
              <a:lnSpc>
                <a:spcPct val="120000"/>
              </a:lnSpc>
            </a:pPr>
            <a:r>
              <a:rPr lang="en-GB" sz="2500" b="1" dirty="0">
                <a:latin typeface="Arial" panose="020B0604020202020204" pitchFamily="34" charset="0"/>
                <a:cs typeface="Arial" panose="020B0604020202020204" pitchFamily="34" charset="0"/>
              </a:rPr>
              <a:t>Neighbourhood Health — the future direction</a:t>
            </a:r>
            <a:r>
              <a:rPr lang="en-GB" sz="2500" dirty="0">
                <a:latin typeface="Arial" panose="020B0604020202020204" pitchFamily="34" charset="0"/>
                <a:cs typeface="Arial" panose="020B0604020202020204" pitchFamily="34" charset="0"/>
              </a:rPr>
              <a:t> The NHS 10 Year Health Plan (July 2025) places neighbourhood health at the heart of NHS reform. The plan aims to shift care from hospitals into communities through the development of </a:t>
            </a:r>
            <a:r>
              <a:rPr lang="en-GB" sz="2500" b="1" dirty="0">
                <a:latin typeface="Arial" panose="020B0604020202020204" pitchFamily="34" charset="0"/>
                <a:cs typeface="Arial" panose="020B0604020202020204" pitchFamily="34" charset="0"/>
              </a:rPr>
              <a:t>Neighbourhood Health Centres</a:t>
            </a:r>
            <a:r>
              <a:rPr lang="en-GB" sz="2500" dirty="0">
                <a:latin typeface="Arial" panose="020B0604020202020204" pitchFamily="34" charset="0"/>
                <a:cs typeface="Arial" panose="020B0604020202020204" pitchFamily="34" charset="0"/>
              </a:rPr>
              <a:t> — local hubs co-locating GPs, community services, diagnostics, and mental health support, open at least 12 hours a day, six days a week.</a:t>
            </a:r>
          </a:p>
          <a:p>
            <a:pPr>
              <a:lnSpc>
                <a:spcPct val="120000"/>
              </a:lnSpc>
            </a:pPr>
            <a:r>
              <a:rPr lang="en-GB" sz="2500" dirty="0">
                <a:latin typeface="Arial" panose="020B0604020202020204" pitchFamily="34" charset="0"/>
                <a:cs typeface="Arial" panose="020B0604020202020204" pitchFamily="34" charset="0"/>
              </a:rPr>
              <a:t>These centres will </a:t>
            </a:r>
            <a:r>
              <a:rPr lang="en-GB" sz="2500" b="1" dirty="0">
                <a:latin typeface="Arial" panose="020B0604020202020204" pitchFamily="34" charset="0"/>
                <a:cs typeface="Arial" panose="020B0604020202020204" pitchFamily="34" charset="0"/>
              </a:rPr>
              <a:t>offer a wide range of services under one roof</a:t>
            </a:r>
            <a:r>
              <a:rPr lang="en-GB" sz="2500" dirty="0">
                <a:latin typeface="Arial" panose="020B0604020202020204" pitchFamily="34" charset="0"/>
                <a:cs typeface="Arial" panose="020B0604020202020204" pitchFamily="34" charset="0"/>
              </a:rPr>
              <a:t>, including preventative care, specialist clinics, pharmacy, physiotherapy, and wider support such as debt advice and employment services.</a:t>
            </a:r>
          </a:p>
          <a:p>
            <a:pPr>
              <a:lnSpc>
                <a:spcPct val="120000"/>
              </a:lnSpc>
            </a:pPr>
            <a:r>
              <a:rPr lang="en-GB" sz="2500" dirty="0">
                <a:latin typeface="Arial" panose="020B0604020202020204" pitchFamily="34" charset="0"/>
                <a:cs typeface="Arial" panose="020B0604020202020204" pitchFamily="34" charset="0"/>
              </a:rPr>
              <a:t>40+ pilot areas were announced in September 2025, with plans to </a:t>
            </a:r>
            <a:r>
              <a:rPr lang="en-GB" sz="2500" b="1" dirty="0">
                <a:latin typeface="Arial" panose="020B0604020202020204" pitchFamily="34" charset="0"/>
                <a:cs typeface="Arial" panose="020B0604020202020204" pitchFamily="34" charset="0"/>
              </a:rPr>
              <a:t>roll out to every community in England</a:t>
            </a:r>
            <a:r>
              <a:rPr lang="en-GB" sz="2500" dirty="0">
                <a:latin typeface="Arial" panose="020B0604020202020204" pitchFamily="34" charset="0"/>
                <a:cs typeface="Arial" panose="020B0604020202020204" pitchFamily="34" charset="0"/>
              </a:rPr>
              <a:t>, starting with areas where healthy life expectancy is lowest.</a:t>
            </a:r>
          </a:p>
          <a:p>
            <a:endParaRPr lang="en-GB" dirty="0"/>
          </a:p>
        </p:txBody>
      </p:sp>
      <p:sp>
        <p:nvSpPr>
          <p:cNvPr id="9" name="TextBox 8">
            <a:extLst>
              <a:ext uri="{FF2B5EF4-FFF2-40B4-BE49-F238E27FC236}">
                <a16:creationId xmlns:a16="http://schemas.microsoft.com/office/drawing/2014/main" id="{A5B2C48D-F467-D9DC-050C-577068C4865D}"/>
              </a:ext>
            </a:extLst>
          </p:cNvPr>
          <p:cNvSpPr txBox="1"/>
          <p:nvPr/>
        </p:nvSpPr>
        <p:spPr>
          <a:xfrm>
            <a:off x="2714171" y="5397914"/>
            <a:ext cx="7151925" cy="923330"/>
          </a:xfrm>
          <a:prstGeom prst="rect">
            <a:avLst/>
          </a:prstGeom>
          <a:solidFill>
            <a:srgbClr val="FFFF00"/>
          </a:solidFill>
        </p:spPr>
        <p:txBody>
          <a:bodyPr wrap="square" rtlCol="0">
            <a:spAutoFit/>
          </a:bodyPr>
          <a:lstStyle/>
          <a:p>
            <a:r>
              <a:rPr lang="en-GB" dirty="0">
                <a:latin typeface="Arial" panose="020B0604020202020204" pitchFamily="34" charset="0"/>
                <a:cs typeface="Arial" panose="020B0604020202020204" pitchFamily="34" charset="0"/>
              </a:rPr>
              <a:t>INTs and Primary Care Networks are being asked to align their boundaries with emerging neighbourhood health areas — this is an evolving area you will hear more about in your role.</a:t>
            </a:r>
          </a:p>
        </p:txBody>
      </p:sp>
      <p:pic>
        <p:nvPicPr>
          <p:cNvPr id="3" name="Picture 2">
            <a:extLst>
              <a:ext uri="{FF2B5EF4-FFF2-40B4-BE49-F238E27FC236}">
                <a16:creationId xmlns:a16="http://schemas.microsoft.com/office/drawing/2014/main" id="{7FC75E8B-4A6F-61D9-E673-596D8D9D72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3679466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8"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0C663DE-C641-1A89-8570-5B53914937BF}"/>
            </a:ext>
          </a:extLst>
        </p:cNvPr>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Top shot of a representation of networks with stick figures.">
            <a:extLst>
              <a:ext uri="{FF2B5EF4-FFF2-40B4-BE49-F238E27FC236}">
                <a16:creationId xmlns:a16="http://schemas.microsoft.com/office/drawing/2014/main" id="{3D9AEF95-F27C-CF05-A0DA-380F60FAB32A}"/>
              </a:ext>
            </a:extLst>
          </p:cNvPr>
          <p:cNvPicPr>
            <a:picLocks noChangeAspect="1"/>
          </p:cNvPicPr>
          <p:nvPr/>
        </p:nvPicPr>
        <p:blipFill>
          <a:blip r:embed="rId2" cstate="print">
            <a:extLst>
              <a:ext uri="{28A0092B-C50C-407E-A947-70E740481C1C}">
                <a14:useLocalDpi xmlns:a14="http://schemas.microsoft.com/office/drawing/2010/main" val="0"/>
              </a:ext>
            </a:extLst>
          </a:blip>
          <a:srcRect l="6236"/>
          <a:stretch/>
        </p:blipFill>
        <p:spPr>
          <a:xfrm>
            <a:off x="1" y="10"/>
            <a:ext cx="9669642" cy="6857990"/>
          </a:xfrm>
          <a:prstGeom prst="rect">
            <a:avLst/>
          </a:prstGeom>
        </p:spPr>
      </p:pic>
      <p:sp>
        <p:nvSpPr>
          <p:cNvPr id="19" name="Rectangle 1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6358243-B263-9273-E6E5-11BF44C7EF95}"/>
              </a:ext>
            </a:extLst>
          </p:cNvPr>
          <p:cNvSpPr>
            <a:spLocks noGrp="1"/>
          </p:cNvSpPr>
          <p:nvPr>
            <p:ph type="title"/>
          </p:nvPr>
        </p:nvSpPr>
        <p:spPr>
          <a:xfrm>
            <a:off x="7571654" y="1243748"/>
            <a:ext cx="3822189" cy="1899912"/>
          </a:xfrm>
        </p:spPr>
        <p:txBody>
          <a:bodyPr>
            <a:normAutofit/>
          </a:bodyPr>
          <a:lstStyle/>
          <a:p>
            <a:r>
              <a:rPr lang="en-GB" sz="4000" dirty="0">
                <a:latin typeface="Arial" panose="020B0604020202020204" pitchFamily="34" charset="0"/>
                <a:cs typeface="Arial" panose="020B0604020202020204" pitchFamily="34" charset="0"/>
              </a:rPr>
              <a:t>What are GP Federations?</a:t>
            </a:r>
          </a:p>
        </p:txBody>
      </p:sp>
      <p:sp>
        <p:nvSpPr>
          <p:cNvPr id="9" name="Content Placeholder 8">
            <a:extLst>
              <a:ext uri="{FF2B5EF4-FFF2-40B4-BE49-F238E27FC236}">
                <a16:creationId xmlns:a16="http://schemas.microsoft.com/office/drawing/2014/main" id="{A5413566-1512-00CA-DDDD-1C01D550FB6D}"/>
              </a:ext>
            </a:extLst>
          </p:cNvPr>
          <p:cNvSpPr>
            <a:spLocks noGrp="1"/>
          </p:cNvSpPr>
          <p:nvPr>
            <p:ph idx="1"/>
          </p:nvPr>
        </p:nvSpPr>
        <p:spPr>
          <a:xfrm>
            <a:off x="7023370" y="3216197"/>
            <a:ext cx="5029199" cy="2765503"/>
          </a:xfrm>
        </p:spPr>
        <p:txBody>
          <a:bodyPr>
            <a:normAutofit/>
          </a:bodyPr>
          <a:lstStyle/>
          <a:p>
            <a:pPr marL="0" indent="0">
              <a:buNone/>
            </a:pPr>
            <a:r>
              <a:rPr lang="en-GB" sz="1800" dirty="0">
                <a:effectLst/>
                <a:latin typeface="Arial" panose="020B0604020202020204" pitchFamily="34" charset="0"/>
                <a:ea typeface="Calibri" panose="020F0502020204030204" pitchFamily="34" charset="0"/>
                <a:cs typeface="Calibri" panose="020F0502020204030204" pitchFamily="34" charset="0"/>
              </a:rPr>
              <a:t>GP federations are </a:t>
            </a:r>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groups of primary care providers</a:t>
            </a:r>
            <a:r>
              <a:rPr lang="en-GB" sz="1800" dirty="0">
                <a:effectLst/>
                <a:latin typeface="Arial" panose="020B0604020202020204" pitchFamily="34" charset="0"/>
                <a:ea typeface="Calibri" panose="020F0502020204030204" pitchFamily="34" charset="0"/>
                <a:cs typeface="Calibri" panose="020F0502020204030204" pitchFamily="34" charset="0"/>
              </a:rPr>
              <a:t>, which form a single organisational entity and </a:t>
            </a:r>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work together </a:t>
            </a:r>
            <a:r>
              <a:rPr lang="en-GB" sz="1800" dirty="0">
                <a:effectLst/>
                <a:latin typeface="Arial" panose="020B0604020202020204" pitchFamily="34" charset="0"/>
                <a:ea typeface="Calibri" panose="020F0502020204030204" pitchFamily="34" charset="0"/>
                <a:cs typeface="Calibri" panose="020F0502020204030204" pitchFamily="34" charset="0"/>
              </a:rPr>
              <a:t>as economies of scale to deliver services for their combined patient communities (NHS Confederation, 2021).  </a:t>
            </a:r>
          </a:p>
          <a:p>
            <a:pPr marL="0" indent="0">
              <a:buNone/>
            </a:pPr>
            <a:endParaRPr lang="en-GB" sz="1800" dirty="0">
              <a:effectLst/>
              <a:latin typeface="Arial" panose="020B0604020202020204" pitchFamily="34" charset="0"/>
              <a:ea typeface="Calibri" panose="020F0502020204030204" pitchFamily="34" charset="0"/>
              <a:cs typeface="Calibri" panose="020F0502020204030204" pitchFamily="34" charset="0"/>
            </a:endParaRPr>
          </a:p>
          <a:p>
            <a:pPr marL="0" indent="0">
              <a:buNone/>
            </a:pPr>
            <a:r>
              <a:rPr lang="en-GB" sz="1800" dirty="0">
                <a:effectLst/>
                <a:latin typeface="Arial" panose="020B0604020202020204" pitchFamily="34" charset="0"/>
                <a:ea typeface="Calibri" panose="020F0502020204030204" pitchFamily="34" charset="0"/>
                <a:cs typeface="Calibri" panose="020F0502020204030204" pitchFamily="34" charset="0"/>
              </a:rPr>
              <a:t>There are many </a:t>
            </a:r>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GP federations </a:t>
            </a:r>
            <a:r>
              <a:rPr lang="en-GB" sz="1800" b="1" dirty="0">
                <a:solidFill>
                  <a:srgbClr val="C7417B"/>
                </a:solidFill>
                <a:latin typeface="Arial" panose="020B0604020202020204" pitchFamily="34" charset="0"/>
                <a:ea typeface="Calibri" panose="020F0502020204030204" pitchFamily="34" charset="0"/>
                <a:cs typeface="Calibri" panose="020F0502020204030204" pitchFamily="34" charset="0"/>
              </a:rPr>
              <a:t>across</a:t>
            </a:r>
            <a:r>
              <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rPr>
              <a:t> England</a:t>
            </a:r>
            <a:r>
              <a:rPr lang="en-GB" sz="1800" dirty="0">
                <a:effectLst/>
                <a:latin typeface="Arial" panose="020B0604020202020204" pitchFamily="34" charset="0"/>
                <a:ea typeface="Calibri" panose="020F0502020204030204" pitchFamily="34" charset="0"/>
                <a:cs typeface="Calibri" panose="020F0502020204030204" pitchFamily="34" charset="0"/>
              </a:rPr>
              <a:t> (NHSE, 2026). </a:t>
            </a:r>
          </a:p>
        </p:txBody>
      </p:sp>
      <p:pic>
        <p:nvPicPr>
          <p:cNvPr id="3" name="Picture 2">
            <a:extLst>
              <a:ext uri="{FF2B5EF4-FFF2-40B4-BE49-F238E27FC236}">
                <a16:creationId xmlns:a16="http://schemas.microsoft.com/office/drawing/2014/main" id="{90AFD166-B0F2-5A32-FE94-914950C704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880994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9EFDC74-9277-CB0C-DBE9-151BAC799A7D}"/>
            </a:ext>
          </a:extLst>
        </p:cNvPr>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C7EF7F0-399B-EA02-5B02-97E41435BF2B}"/>
              </a:ext>
            </a:extLst>
          </p:cNvPr>
          <p:cNvSpPr>
            <a:spLocks noGrp="1"/>
          </p:cNvSpPr>
          <p:nvPr>
            <p:ph type="title"/>
          </p:nvPr>
        </p:nvSpPr>
        <p:spPr>
          <a:xfrm>
            <a:off x="838200" y="713312"/>
            <a:ext cx="4038600" cy="2334688"/>
          </a:xfrm>
        </p:spPr>
        <p:txBody>
          <a:bodyPr vert="horz" lIns="91440" tIns="45720" rIns="91440" bIns="45720" rtlCol="0" anchor="ctr">
            <a:normAutofit/>
          </a:bodyPr>
          <a:lstStyle/>
          <a:p>
            <a:r>
              <a:rPr lang="en-US" b="1" kern="1200" dirty="0">
                <a:solidFill>
                  <a:schemeClr val="tx1"/>
                </a:solidFill>
                <a:latin typeface="+mj-lt"/>
                <a:ea typeface="+mj-ea"/>
                <a:cs typeface="+mj-cs"/>
              </a:rPr>
              <a:t>Suffolk GP Federation</a:t>
            </a:r>
          </a:p>
        </p:txBody>
      </p:sp>
      <p:sp>
        <p:nvSpPr>
          <p:cNvPr id="8" name="Content Placeholder 8">
            <a:extLst>
              <a:ext uri="{FF2B5EF4-FFF2-40B4-BE49-F238E27FC236}">
                <a16:creationId xmlns:a16="http://schemas.microsoft.com/office/drawing/2014/main" id="{881D6542-5840-67AA-4A8A-AF19C00077FD}"/>
              </a:ext>
            </a:extLst>
          </p:cNvPr>
          <p:cNvSpPr txBox="1">
            <a:spLocks/>
          </p:cNvSpPr>
          <p:nvPr/>
        </p:nvSpPr>
        <p:spPr>
          <a:xfrm>
            <a:off x="6095999" y="713313"/>
            <a:ext cx="5257801" cy="5431376"/>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1800" b="1" dirty="0">
                <a:effectLst/>
                <a:latin typeface="Arial" panose="020B0604020202020204" pitchFamily="34" charset="0"/>
                <a:cs typeface="Arial" panose="020B0604020202020204" pitchFamily="34" charset="0"/>
              </a:rPr>
              <a:t>GP Suffolk Federation is a not-for-profit </a:t>
            </a:r>
            <a:r>
              <a:rPr lang="en-US" sz="1800" b="1" dirty="0" err="1">
                <a:effectLst/>
                <a:latin typeface="Arial" panose="020B0604020202020204" pitchFamily="34" charset="0"/>
                <a:cs typeface="Arial" panose="020B0604020202020204" pitchFamily="34" charset="0"/>
              </a:rPr>
              <a:t>organisation</a:t>
            </a:r>
            <a:r>
              <a:rPr lang="en-US" sz="1800" b="1" dirty="0">
                <a:effectLst/>
                <a:latin typeface="Arial" panose="020B0604020202020204" pitchFamily="34" charset="0"/>
                <a:cs typeface="Arial" panose="020B0604020202020204" pitchFamily="34" charset="0"/>
              </a:rPr>
              <a:t> owned by 57 GP practices. </a:t>
            </a:r>
          </a:p>
          <a:p>
            <a:pPr marL="0">
              <a:lnSpc>
                <a:spcPct val="100000"/>
              </a:lnSpc>
            </a:pPr>
            <a:endParaRPr lang="en-US" sz="1800" dirty="0">
              <a:effectLst/>
              <a:latin typeface="Arial" panose="020B0604020202020204" pitchFamily="34" charset="0"/>
              <a:cs typeface="Arial" panose="020B0604020202020204" pitchFamily="34" charset="0"/>
            </a:endParaRPr>
          </a:p>
          <a:p>
            <a:pPr marL="0" indent="0">
              <a:lnSpc>
                <a:spcPct val="100000"/>
              </a:lnSpc>
              <a:buNone/>
            </a:pPr>
            <a:r>
              <a:rPr lang="en-US" sz="1800" dirty="0">
                <a:effectLst/>
                <a:latin typeface="Arial" panose="020B0604020202020204" pitchFamily="34" charset="0"/>
                <a:cs typeface="Arial" panose="020B0604020202020204" pitchFamily="34" charset="0"/>
              </a:rPr>
              <a:t>Their aim is to:</a:t>
            </a:r>
          </a:p>
          <a:p>
            <a:pPr marL="0" indent="0">
              <a:lnSpc>
                <a:spcPct val="100000"/>
              </a:lnSpc>
              <a:buNone/>
            </a:pPr>
            <a:r>
              <a:rPr lang="en-US" sz="1800" i="1" dirty="0">
                <a:effectLst/>
                <a:latin typeface="Arial" panose="020B0604020202020204" pitchFamily="34" charset="0"/>
                <a:cs typeface="Arial" panose="020B0604020202020204" pitchFamily="34" charset="0"/>
              </a:rPr>
              <a:t>‘find innovative solutions to the challenges currently faced by the NHS, while at the same time protecting the interests of general practice and ensuring that patients continue to receive the very best care.’</a:t>
            </a:r>
          </a:p>
          <a:p>
            <a:pPr marL="0">
              <a:lnSpc>
                <a:spcPct val="100000"/>
              </a:lnSpc>
            </a:pPr>
            <a:endParaRPr lang="en-US" sz="1800" dirty="0">
              <a:effectLst/>
              <a:latin typeface="Arial" panose="020B0604020202020204" pitchFamily="34" charset="0"/>
              <a:cs typeface="Arial" panose="020B0604020202020204" pitchFamily="34" charset="0"/>
            </a:endParaRPr>
          </a:p>
          <a:p>
            <a:pPr marL="0" indent="0">
              <a:lnSpc>
                <a:spcPct val="100000"/>
              </a:lnSpc>
              <a:buNone/>
            </a:pPr>
            <a:r>
              <a:rPr lang="en-US" sz="1800" dirty="0">
                <a:effectLst/>
                <a:latin typeface="Arial" panose="020B0604020202020204" pitchFamily="34" charset="0"/>
                <a:cs typeface="Arial" panose="020B0604020202020204" pitchFamily="34" charset="0"/>
              </a:rPr>
              <a:t>For further information please see: </a:t>
            </a:r>
            <a:r>
              <a:rPr lang="en-US" sz="1800" u="sng" dirty="0">
                <a:effectLst/>
                <a:latin typeface="Arial" panose="020B0604020202020204" pitchFamily="34" charset="0"/>
                <a:cs typeface="Arial" panose="020B0604020202020204" pitchFamily="34" charset="0"/>
                <a:hlinkClick r:id="rId2"/>
              </a:rPr>
              <a:t>https://suffolkfed.org.uk/</a:t>
            </a:r>
            <a:r>
              <a:rPr lang="en-US" sz="1800" u="sng" dirty="0">
                <a:effectLst/>
                <a:latin typeface="Arial" panose="020B0604020202020204" pitchFamily="34" charset="0"/>
                <a:cs typeface="Arial" panose="020B0604020202020204" pitchFamily="34" charset="0"/>
              </a:rPr>
              <a:t>.</a:t>
            </a:r>
            <a:endParaRPr lang="en-US" sz="18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A15A1BBD-9B30-8C8A-6304-8663AB9C1C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pic>
        <p:nvPicPr>
          <p:cNvPr id="6" name="Graphic 5" descr="Presentation with media with solid fill">
            <a:hlinkClick r:id="rId4"/>
            <a:extLst>
              <a:ext uri="{FF2B5EF4-FFF2-40B4-BE49-F238E27FC236}">
                <a16:creationId xmlns:a16="http://schemas.microsoft.com/office/drawing/2014/main" id="{8EBAC54C-B751-8CB2-25C4-5F4E6EE4694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558776" y="2871492"/>
            <a:ext cx="2010334" cy="2010334"/>
          </a:xfrm>
          <a:prstGeom prst="rect">
            <a:avLst/>
          </a:prstGeom>
        </p:spPr>
      </p:pic>
      <p:sp>
        <p:nvSpPr>
          <p:cNvPr id="7" name="TextBox 6">
            <a:extLst>
              <a:ext uri="{FF2B5EF4-FFF2-40B4-BE49-F238E27FC236}">
                <a16:creationId xmlns:a16="http://schemas.microsoft.com/office/drawing/2014/main" id="{95CC9344-3BF6-C144-FCA5-A15835700B84}"/>
              </a:ext>
            </a:extLst>
          </p:cNvPr>
          <p:cNvSpPr txBox="1"/>
          <p:nvPr/>
        </p:nvSpPr>
        <p:spPr>
          <a:xfrm>
            <a:off x="1558776" y="5004619"/>
            <a:ext cx="2403624" cy="369332"/>
          </a:xfrm>
          <a:prstGeom prst="rect">
            <a:avLst/>
          </a:prstGeom>
          <a:noFill/>
        </p:spPr>
        <p:txBody>
          <a:bodyPr wrap="square" rtlCol="0">
            <a:spAutoFit/>
          </a:bodyPr>
          <a:lstStyle/>
          <a:p>
            <a:r>
              <a:rPr lang="en-GB" dirty="0"/>
              <a:t>Click above for video</a:t>
            </a:r>
          </a:p>
        </p:txBody>
      </p:sp>
    </p:spTree>
    <p:extLst>
      <p:ext uri="{BB962C8B-B14F-4D97-AF65-F5344CB8AC3E}">
        <p14:creationId xmlns:p14="http://schemas.microsoft.com/office/powerpoint/2010/main" val="573328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6A2C1E0-B93B-D906-CAD8-DA34515671CC}"/>
            </a:ext>
          </a:extLst>
        </p:cNvPr>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F3641F5C-173D-0EAD-EC3C-E6797F848F27}"/>
              </a:ext>
            </a:extLst>
          </p:cNvPr>
          <p:cNvSpPr>
            <a:spLocks noGrp="1"/>
          </p:cNvSpPr>
          <p:nvPr>
            <p:ph type="title"/>
          </p:nvPr>
        </p:nvSpPr>
        <p:spPr>
          <a:xfrm>
            <a:off x="838200" y="713312"/>
            <a:ext cx="4038600" cy="5431376"/>
          </a:xfrm>
        </p:spPr>
        <p:txBody>
          <a:bodyPr vert="horz" lIns="91440" tIns="45720" rIns="91440" bIns="45720" rtlCol="0" anchor="ctr">
            <a:normAutofit/>
          </a:bodyPr>
          <a:lstStyle/>
          <a:p>
            <a:r>
              <a:rPr lang="en-US" b="1" kern="1200">
                <a:solidFill>
                  <a:schemeClr val="tx1"/>
                </a:solidFill>
                <a:latin typeface="+mj-lt"/>
                <a:ea typeface="+mj-ea"/>
                <a:cs typeface="+mj-cs"/>
              </a:rPr>
              <a:t>GP Primary Choice</a:t>
            </a:r>
            <a:endParaRPr lang="en-US" b="1" kern="1200">
              <a:solidFill>
                <a:schemeClr val="tx1"/>
              </a:solidFill>
              <a:effectLst/>
              <a:latin typeface="+mj-lt"/>
              <a:ea typeface="+mj-ea"/>
              <a:cs typeface="+mj-cs"/>
            </a:endParaRPr>
          </a:p>
        </p:txBody>
      </p:sp>
      <p:sp>
        <p:nvSpPr>
          <p:cNvPr id="8" name="Content Placeholder 8">
            <a:extLst>
              <a:ext uri="{FF2B5EF4-FFF2-40B4-BE49-F238E27FC236}">
                <a16:creationId xmlns:a16="http://schemas.microsoft.com/office/drawing/2014/main" id="{AD1B0AE8-8A81-31E5-2D7A-54F91F6A43E7}"/>
              </a:ext>
            </a:extLst>
          </p:cNvPr>
          <p:cNvSpPr txBox="1">
            <a:spLocks/>
          </p:cNvSpPr>
          <p:nvPr/>
        </p:nvSpPr>
        <p:spPr>
          <a:xfrm>
            <a:off x="6095999" y="1356394"/>
            <a:ext cx="5257801" cy="4950510"/>
          </a:xfrm>
          <a:prstGeom prst="rect">
            <a:avLst/>
          </a:prstGeom>
        </p:spPr>
        <p:txBody>
          <a:bodyPr vert="horz" lIns="91440" tIns="45720" rIns="91440" bIns="45720" rtlCol="0" anchor="ct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10000"/>
              </a:lnSpc>
              <a:buNone/>
            </a:pPr>
            <a:r>
              <a:rPr lang="en-US" sz="1800" b="1" dirty="0">
                <a:effectLst/>
                <a:latin typeface="Arial" panose="020B0604020202020204" pitchFamily="34" charset="0"/>
                <a:cs typeface="Arial" panose="020B0604020202020204" pitchFamily="34" charset="0"/>
              </a:rPr>
              <a:t>GP Primary Choice is a primary care provider company based in North east Essex owned by 32 GP Practices in the locality.</a:t>
            </a:r>
          </a:p>
          <a:p>
            <a:pPr marL="0" lvl="0" indent="0">
              <a:lnSpc>
                <a:spcPct val="110000"/>
              </a:lnSpc>
              <a:buNone/>
            </a:pPr>
            <a:endParaRPr lang="en-US" sz="1800" b="1" dirty="0">
              <a:effectLst/>
              <a:latin typeface="Arial" panose="020B0604020202020204" pitchFamily="34" charset="0"/>
              <a:cs typeface="Arial" panose="020B0604020202020204" pitchFamily="34" charset="0"/>
            </a:endParaRPr>
          </a:p>
          <a:p>
            <a:pPr marL="0" indent="0">
              <a:lnSpc>
                <a:spcPct val="110000"/>
              </a:lnSpc>
              <a:buNone/>
            </a:pPr>
            <a:r>
              <a:rPr lang="en-US" sz="1800" b="1" i="1" dirty="0">
                <a:effectLst/>
                <a:latin typeface="Arial" panose="020B0604020202020204" pitchFamily="34" charset="0"/>
                <a:cs typeface="Arial" panose="020B0604020202020204" pitchFamily="34" charset="0"/>
              </a:rPr>
              <a:t>Values:</a:t>
            </a:r>
            <a:r>
              <a:rPr lang="en-US" sz="1800" b="0" i="1" dirty="0">
                <a:effectLst/>
                <a:latin typeface="Arial" panose="020B0604020202020204" pitchFamily="34" charset="0"/>
                <a:cs typeface="Arial" panose="020B0604020202020204" pitchFamily="34" charset="0"/>
              </a:rPr>
              <a:t> </a:t>
            </a:r>
          </a:p>
          <a:p>
            <a:pPr marL="742950" lvl="1">
              <a:lnSpc>
                <a:spcPct val="110000"/>
              </a:lnSpc>
            </a:pPr>
            <a:r>
              <a:rPr lang="en-US" sz="1800" b="0" i="1" dirty="0">
                <a:effectLst/>
                <a:latin typeface="Arial" panose="020B0604020202020204" pitchFamily="34" charset="0"/>
                <a:cs typeface="Arial" panose="020B0604020202020204" pitchFamily="34" charset="0"/>
              </a:rPr>
              <a:t>Locally run to meet local needs;</a:t>
            </a:r>
          </a:p>
          <a:p>
            <a:pPr marL="742950" lvl="1">
              <a:lnSpc>
                <a:spcPct val="110000"/>
              </a:lnSpc>
            </a:pPr>
            <a:r>
              <a:rPr lang="en-US" sz="1800" b="0" i="1" dirty="0">
                <a:effectLst/>
                <a:latin typeface="Arial" panose="020B0604020202020204" pitchFamily="34" charset="0"/>
                <a:cs typeface="Arial" panose="020B0604020202020204" pitchFamily="34" charset="0"/>
              </a:rPr>
              <a:t>Securing quality for our patients;</a:t>
            </a:r>
          </a:p>
          <a:p>
            <a:pPr marL="742950" lvl="1">
              <a:lnSpc>
                <a:spcPct val="110000"/>
              </a:lnSpc>
            </a:pPr>
            <a:r>
              <a:rPr lang="en-US" sz="1800" b="0" i="1" dirty="0">
                <a:effectLst/>
                <a:latin typeface="Arial" panose="020B0604020202020204" pitchFamily="34" charset="0"/>
                <a:cs typeface="Arial" panose="020B0604020202020204" pitchFamily="34" charset="0"/>
              </a:rPr>
              <a:t>Trusted and based on patient preference;</a:t>
            </a:r>
          </a:p>
          <a:p>
            <a:pPr marL="742950" lvl="1">
              <a:lnSpc>
                <a:spcPct val="110000"/>
              </a:lnSpc>
            </a:pPr>
            <a:r>
              <a:rPr lang="en-US" sz="1800" b="0" i="1" dirty="0">
                <a:effectLst/>
                <a:latin typeface="Arial" panose="020B0604020202020204" pitchFamily="34" charset="0"/>
                <a:cs typeface="Arial" panose="020B0604020202020204" pitchFamily="34" charset="0"/>
              </a:rPr>
              <a:t>Sustainable and viable</a:t>
            </a:r>
          </a:p>
          <a:p>
            <a:pPr marL="0" indent="0">
              <a:lnSpc>
                <a:spcPct val="110000"/>
              </a:lnSpc>
              <a:buNone/>
            </a:pPr>
            <a:r>
              <a:rPr lang="en-US" sz="1800" b="1" i="1" dirty="0">
                <a:effectLst/>
                <a:latin typeface="Arial" panose="020B0604020202020204" pitchFamily="34" charset="0"/>
                <a:cs typeface="Arial" panose="020B0604020202020204" pitchFamily="34" charset="0"/>
              </a:rPr>
              <a:t>Aims: </a:t>
            </a:r>
            <a:endParaRPr lang="en-US" sz="1800" b="0" i="1" dirty="0">
              <a:effectLst/>
              <a:latin typeface="Arial" panose="020B0604020202020204" pitchFamily="34" charset="0"/>
              <a:cs typeface="Arial" panose="020B0604020202020204" pitchFamily="34" charset="0"/>
            </a:endParaRPr>
          </a:p>
          <a:p>
            <a:pPr marL="742950" lvl="1">
              <a:lnSpc>
                <a:spcPct val="110000"/>
              </a:lnSpc>
            </a:pPr>
            <a:r>
              <a:rPr lang="en-US" sz="1800" b="0" i="1" dirty="0">
                <a:effectLst/>
                <a:latin typeface="Arial" panose="020B0604020202020204" pitchFamily="34" charset="0"/>
                <a:cs typeface="Arial" panose="020B0604020202020204" pitchFamily="34" charset="0"/>
              </a:rPr>
              <a:t>Supporting Primary Care to be sustainable</a:t>
            </a:r>
          </a:p>
          <a:p>
            <a:pPr marL="742950" lvl="1">
              <a:lnSpc>
                <a:spcPct val="110000"/>
              </a:lnSpc>
            </a:pPr>
            <a:r>
              <a:rPr lang="en-US" sz="1800" b="0" i="1" dirty="0">
                <a:effectLst/>
                <a:latin typeface="Arial" panose="020B0604020202020204" pitchFamily="34" charset="0"/>
                <a:cs typeface="Arial" panose="020B0604020202020204" pitchFamily="34" charset="0"/>
              </a:rPr>
              <a:t>To reduce Health Inequalities</a:t>
            </a:r>
          </a:p>
          <a:p>
            <a:pPr marL="742950" lvl="1">
              <a:lnSpc>
                <a:spcPct val="110000"/>
              </a:lnSpc>
            </a:pPr>
            <a:r>
              <a:rPr lang="en-US" sz="1800" b="0" i="1" dirty="0">
                <a:effectLst/>
                <a:latin typeface="Arial" panose="020B0604020202020204" pitchFamily="34" charset="0"/>
                <a:cs typeface="Arial" panose="020B0604020202020204" pitchFamily="34" charset="0"/>
              </a:rPr>
              <a:t>To improve access to services within the local communities</a:t>
            </a:r>
            <a:endParaRPr lang="en-US" sz="1800" i="1" dirty="0">
              <a:effectLst/>
              <a:latin typeface="Arial" panose="020B0604020202020204" pitchFamily="34" charset="0"/>
              <a:cs typeface="Arial" panose="020B0604020202020204" pitchFamily="34" charset="0"/>
            </a:endParaRPr>
          </a:p>
          <a:p>
            <a:pPr marL="0" lvl="0" indent="0">
              <a:lnSpc>
                <a:spcPct val="110000"/>
              </a:lnSpc>
              <a:buNone/>
            </a:pPr>
            <a:endParaRPr lang="en-US" sz="1800" dirty="0">
              <a:effectLst/>
              <a:latin typeface="Arial" panose="020B0604020202020204" pitchFamily="34" charset="0"/>
              <a:cs typeface="Arial" panose="020B0604020202020204" pitchFamily="34" charset="0"/>
            </a:endParaRPr>
          </a:p>
          <a:p>
            <a:pPr marL="0" lvl="0" indent="0">
              <a:lnSpc>
                <a:spcPct val="110000"/>
              </a:lnSpc>
              <a:buNone/>
            </a:pPr>
            <a:r>
              <a:rPr lang="en-US" sz="1800" dirty="0">
                <a:effectLst/>
                <a:latin typeface="Arial" panose="020B0604020202020204" pitchFamily="34" charset="0"/>
                <a:cs typeface="Arial" panose="020B0604020202020204" pitchFamily="34" charset="0"/>
              </a:rPr>
              <a:t>For </a:t>
            </a:r>
            <a:r>
              <a:rPr lang="en-US" sz="1800" dirty="0">
                <a:latin typeface="Arial" panose="020B0604020202020204" pitchFamily="34" charset="0"/>
                <a:cs typeface="Arial" panose="020B0604020202020204" pitchFamily="34" charset="0"/>
              </a:rPr>
              <a:t>further information please visit</a:t>
            </a:r>
            <a:r>
              <a:rPr lang="en-US" sz="1800" dirty="0">
                <a:effectLst/>
                <a:latin typeface="Arial" panose="020B0604020202020204" pitchFamily="34" charset="0"/>
                <a:cs typeface="Arial" panose="020B0604020202020204" pitchFamily="34" charset="0"/>
              </a:rPr>
              <a:t>:  </a:t>
            </a:r>
            <a:r>
              <a:rPr lang="en-US" sz="1800" u="sng" dirty="0">
                <a:effectLst/>
                <a:latin typeface="Arial" panose="020B0604020202020204" pitchFamily="34" charset="0"/>
                <a:cs typeface="Arial" panose="020B0604020202020204" pitchFamily="34" charset="0"/>
                <a:hlinkClick r:id="rId2"/>
              </a:rPr>
              <a:t>https://www.gpprimarychoice.co.uk/</a:t>
            </a:r>
            <a:endParaRPr lang="en-US" sz="1800" dirty="0">
              <a:effectLst/>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893272CB-BF3A-9BEE-3318-DAB375B319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3693379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98EA2D-77B0-2A6E-F0C6-FD4A0C00BC0B}"/>
            </a:ext>
          </a:extLst>
        </p:cNvPr>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1F17172-6682-0ACE-697D-78E61181F2AB}"/>
              </a:ext>
            </a:extLst>
          </p:cNvPr>
          <p:cNvSpPr>
            <a:spLocks noGrp="1"/>
          </p:cNvSpPr>
          <p:nvPr>
            <p:ph type="title"/>
          </p:nvPr>
        </p:nvSpPr>
        <p:spPr>
          <a:xfrm>
            <a:off x="838200" y="713312"/>
            <a:ext cx="4038600" cy="5431376"/>
          </a:xfrm>
        </p:spPr>
        <p:txBody>
          <a:bodyPr vert="horz" lIns="91440" tIns="45720" rIns="91440" bIns="45720" rtlCol="0" anchor="ctr">
            <a:normAutofit/>
          </a:bodyPr>
          <a:lstStyle/>
          <a:p>
            <a:r>
              <a:rPr lang="en-US" b="1" kern="1200" dirty="0">
                <a:solidFill>
                  <a:schemeClr val="tx1"/>
                </a:solidFill>
                <a:latin typeface="+mj-lt"/>
                <a:ea typeface="+mj-ea"/>
                <a:cs typeface="+mj-cs"/>
              </a:rPr>
              <a:t>Norfolk Primary Care CIC</a:t>
            </a:r>
            <a:endParaRPr lang="en-US" b="1" kern="1200" dirty="0">
              <a:solidFill>
                <a:schemeClr val="tx1"/>
              </a:solidFill>
              <a:effectLst/>
              <a:latin typeface="+mj-lt"/>
              <a:ea typeface="+mj-ea"/>
              <a:cs typeface="+mj-cs"/>
            </a:endParaRPr>
          </a:p>
        </p:txBody>
      </p:sp>
      <p:sp>
        <p:nvSpPr>
          <p:cNvPr id="8" name="Content Placeholder 8">
            <a:extLst>
              <a:ext uri="{FF2B5EF4-FFF2-40B4-BE49-F238E27FC236}">
                <a16:creationId xmlns:a16="http://schemas.microsoft.com/office/drawing/2014/main" id="{68F53F70-9220-6AB0-7EEF-B4A649EA3627}"/>
              </a:ext>
            </a:extLst>
          </p:cNvPr>
          <p:cNvSpPr txBox="1">
            <a:spLocks/>
          </p:cNvSpPr>
          <p:nvPr/>
        </p:nvSpPr>
        <p:spPr>
          <a:xfrm>
            <a:off x="5714999" y="1523999"/>
            <a:ext cx="6159500" cy="4360339"/>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buNone/>
            </a:pPr>
            <a:r>
              <a:rPr lang="en-US" sz="1800" b="1" dirty="0">
                <a:effectLst/>
                <a:latin typeface="Arial" panose="020B0604020202020204" pitchFamily="34" charset="0"/>
                <a:cs typeface="Arial" panose="020B0604020202020204" pitchFamily="34" charset="0"/>
              </a:rPr>
              <a:t>Norfolk Primary care </a:t>
            </a:r>
            <a:r>
              <a:rPr lang="en-US" sz="1800" b="1" dirty="0">
                <a:latin typeface="Arial" panose="020B0604020202020204" pitchFamily="34" charset="0"/>
                <a:cs typeface="Arial" panose="020B0604020202020204" pitchFamily="34" charset="0"/>
              </a:rPr>
              <a:t>is Community Interest Company, proudly owned by member GP practices across Norfolk and Waveney.</a:t>
            </a:r>
          </a:p>
          <a:p>
            <a:pPr marL="0" lvl="0" indent="0">
              <a:lnSpc>
                <a:spcPct val="100000"/>
              </a:lnSpc>
              <a:buNone/>
            </a:pPr>
            <a:endParaRPr lang="en-US" sz="1800" dirty="0">
              <a:effectLst/>
              <a:latin typeface="Arial" panose="020B0604020202020204" pitchFamily="34" charset="0"/>
              <a:cs typeface="Arial" panose="020B0604020202020204" pitchFamily="34" charset="0"/>
            </a:endParaRPr>
          </a:p>
          <a:p>
            <a:pPr marL="0" lvl="0" indent="0">
              <a:lnSpc>
                <a:spcPct val="100000"/>
              </a:lnSpc>
              <a:buNone/>
            </a:pPr>
            <a:r>
              <a:rPr lang="en-US" sz="1800" i="1" dirty="0">
                <a:latin typeface="Arial" panose="020B0604020202020204" pitchFamily="34" charset="0"/>
                <a:cs typeface="Arial" panose="020B0604020202020204" pitchFamily="34" charset="0"/>
              </a:rPr>
              <a:t>They provide innovative, at-scale services designed to support the strength, resilience, and sustainability of primary care. By working closely with our member practices, they help deliver high-quality care to local communities while driving improvements through practical, forward-thinking solutions.</a:t>
            </a:r>
            <a:endParaRPr lang="en-US" sz="1800" i="1" dirty="0">
              <a:effectLst/>
              <a:latin typeface="Arial" panose="020B0604020202020204" pitchFamily="34" charset="0"/>
              <a:cs typeface="Arial" panose="020B0604020202020204" pitchFamily="34" charset="0"/>
            </a:endParaRPr>
          </a:p>
          <a:p>
            <a:pPr marL="0" lvl="0">
              <a:lnSpc>
                <a:spcPct val="100000"/>
              </a:lnSpc>
            </a:pPr>
            <a:endParaRPr lang="en-US" sz="1800" dirty="0">
              <a:latin typeface="Arial" panose="020B0604020202020204" pitchFamily="34" charset="0"/>
              <a:cs typeface="Arial" panose="020B0604020202020204" pitchFamily="34" charset="0"/>
            </a:endParaRPr>
          </a:p>
          <a:p>
            <a:pPr marL="0" lvl="0" indent="0">
              <a:lnSpc>
                <a:spcPct val="100000"/>
              </a:lnSpc>
              <a:buNone/>
            </a:pPr>
            <a:r>
              <a:rPr lang="en-US" sz="1800" dirty="0">
                <a:effectLst/>
                <a:latin typeface="Arial" panose="020B0604020202020204" pitchFamily="34" charset="0"/>
                <a:cs typeface="Arial" panose="020B0604020202020204" pitchFamily="34" charset="0"/>
              </a:rPr>
              <a:t>For </a:t>
            </a:r>
            <a:r>
              <a:rPr lang="en-US" sz="1800" dirty="0">
                <a:latin typeface="Arial" panose="020B0604020202020204" pitchFamily="34" charset="0"/>
                <a:cs typeface="Arial" panose="020B0604020202020204" pitchFamily="34" charset="0"/>
              </a:rPr>
              <a:t>further information please visit</a:t>
            </a:r>
            <a:r>
              <a:rPr lang="en-US" sz="1800" dirty="0">
                <a:effectLst/>
                <a:latin typeface="Arial" panose="020B0604020202020204" pitchFamily="34" charset="0"/>
                <a:cs typeface="Arial" panose="020B0604020202020204" pitchFamily="34" charset="0"/>
              </a:rPr>
              <a:t>:  </a:t>
            </a:r>
            <a:r>
              <a:rPr lang="en-US" sz="1800" dirty="0">
                <a:latin typeface="Arial" panose="020B0604020202020204" pitchFamily="34" charset="0"/>
                <a:cs typeface="Arial" panose="020B0604020202020204" pitchFamily="34" charset="0"/>
                <a:hlinkClick r:id="rId2"/>
              </a:rPr>
              <a:t>https://norfolkprimarycare.com/</a:t>
            </a:r>
            <a:endParaRPr lang="en-US" sz="1800" dirty="0">
              <a:latin typeface="Arial" panose="020B0604020202020204" pitchFamily="34" charset="0"/>
              <a:cs typeface="Arial" panose="020B0604020202020204" pitchFamily="34" charset="0"/>
            </a:endParaRPr>
          </a:p>
          <a:p>
            <a:pPr marL="0" lvl="0"/>
            <a:endParaRPr lang="en-US" sz="2000" dirty="0">
              <a:effectLst/>
            </a:endParaRPr>
          </a:p>
        </p:txBody>
      </p:sp>
      <p:pic>
        <p:nvPicPr>
          <p:cNvPr id="3" name="Picture 2">
            <a:extLst>
              <a:ext uri="{FF2B5EF4-FFF2-40B4-BE49-F238E27FC236}">
                <a16:creationId xmlns:a16="http://schemas.microsoft.com/office/drawing/2014/main" id="{D6877520-1D3D-75E3-7524-89CC85BC28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1386358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BFFEAC3-2111-4053-8379-CD6AC417BBA3}"/>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1231879-D98C-F690-AAEE-8357743AE4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3AE4E7-B0D0-81F6-48F0-D17BA91A5A8A}"/>
              </a:ext>
            </a:extLst>
          </p:cNvPr>
          <p:cNvSpPr>
            <a:spLocks noGrp="1"/>
          </p:cNvSpPr>
          <p:nvPr>
            <p:ph type="title"/>
          </p:nvPr>
        </p:nvSpPr>
        <p:spPr>
          <a:xfrm>
            <a:off x="838200" y="691182"/>
            <a:ext cx="9688296" cy="834805"/>
          </a:xfrm>
        </p:spPr>
        <p:txBody>
          <a:bodyPr anchor="b">
            <a:normAutofit/>
          </a:bodyPr>
          <a:lstStyle/>
          <a:p>
            <a:r>
              <a:rPr lang="en-GB" sz="4000" dirty="0">
                <a:latin typeface="Arial" panose="020B0604020202020204" pitchFamily="34" charset="0"/>
                <a:cs typeface="Arial" panose="020B0604020202020204" pitchFamily="34" charset="0"/>
              </a:rPr>
              <a:t>How Patients Access Services</a:t>
            </a:r>
          </a:p>
        </p:txBody>
      </p:sp>
      <p:sp>
        <p:nvSpPr>
          <p:cNvPr id="6" name="Rectangle 5">
            <a:extLst>
              <a:ext uri="{FF2B5EF4-FFF2-40B4-BE49-F238E27FC236}">
                <a16:creationId xmlns:a16="http://schemas.microsoft.com/office/drawing/2014/main" id="{068F48A1-9C97-36F4-7BFC-2B75450A96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1D45EADC-FE62-ACD0-5364-B07E043036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DF2E83E3-5795-FAA4-10C3-4660C086A5AC}"/>
              </a:ext>
            </a:extLst>
          </p:cNvPr>
          <p:cNvSpPr txBox="1"/>
          <p:nvPr/>
        </p:nvSpPr>
        <p:spPr>
          <a:xfrm>
            <a:off x="838200" y="1740900"/>
            <a:ext cx="5257800"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How do patients access primary care?</a:t>
            </a:r>
            <a:endParaRPr lang="en-GB" sz="1800" b="1" dirty="0">
              <a:solidFill>
                <a:srgbClr val="C7417B"/>
              </a:solidFill>
              <a:effectLst/>
              <a:latin typeface="Arial" panose="020B0604020202020204" pitchFamily="34" charset="0"/>
              <a:ea typeface="Calibri" panose="020F0502020204030204" pitchFamily="34" charset="0"/>
              <a:cs typeface="Calibri" panose="020F0502020204030204" pitchFamily="34" charset="0"/>
            </a:endParaRPr>
          </a:p>
        </p:txBody>
      </p:sp>
      <p:graphicFrame>
        <p:nvGraphicFramePr>
          <p:cNvPr id="10" name="Content Placeholder 9" descr="infographic">
            <a:extLst>
              <a:ext uri="{FF2B5EF4-FFF2-40B4-BE49-F238E27FC236}">
                <a16:creationId xmlns:a16="http://schemas.microsoft.com/office/drawing/2014/main" id="{BC9C50F1-03A8-2C8A-0985-B49B0549BBBA}"/>
              </a:ext>
            </a:extLst>
          </p:cNvPr>
          <p:cNvGraphicFramePr>
            <a:graphicFrameLocks noGrp="1"/>
          </p:cNvGraphicFramePr>
          <p:nvPr>
            <p:ph idx="1"/>
            <p:extLst>
              <p:ext uri="{D42A27DB-BD31-4B8C-83A1-F6EECF244321}">
                <p14:modId xmlns:p14="http://schemas.microsoft.com/office/powerpoint/2010/main" val="4287304382"/>
              </p:ext>
            </p:extLst>
          </p:nvPr>
        </p:nvGraphicFramePr>
        <p:xfrm>
          <a:off x="838200" y="2172316"/>
          <a:ext cx="8134350" cy="18810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818CA9D-B237-9EDC-AF58-DEB615573E69}"/>
              </a:ext>
            </a:extLst>
          </p:cNvPr>
          <p:cNvSpPr txBox="1"/>
          <p:nvPr/>
        </p:nvSpPr>
        <p:spPr>
          <a:xfrm>
            <a:off x="901701" y="4268292"/>
            <a:ext cx="5257800" cy="369332"/>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What this means for staff</a:t>
            </a:r>
          </a:p>
        </p:txBody>
      </p:sp>
      <p:graphicFrame>
        <p:nvGraphicFramePr>
          <p:cNvPr id="15" name="Diagram 14" descr="infographic">
            <a:extLst>
              <a:ext uri="{FF2B5EF4-FFF2-40B4-BE49-F238E27FC236}">
                <a16:creationId xmlns:a16="http://schemas.microsoft.com/office/drawing/2014/main" id="{8655D1D1-C1BF-7285-CFAA-689F096C0731}"/>
              </a:ext>
            </a:extLst>
          </p:cNvPr>
          <p:cNvGraphicFramePr/>
          <p:nvPr>
            <p:extLst>
              <p:ext uri="{D42A27DB-BD31-4B8C-83A1-F6EECF244321}">
                <p14:modId xmlns:p14="http://schemas.microsoft.com/office/powerpoint/2010/main" val="3608973906"/>
              </p:ext>
            </p:extLst>
          </p:nvPr>
        </p:nvGraphicFramePr>
        <p:xfrm>
          <a:off x="838200" y="4637625"/>
          <a:ext cx="8134350" cy="148377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7" name="Graphic 16" descr="Family with two children outline">
            <a:extLst>
              <a:ext uri="{FF2B5EF4-FFF2-40B4-BE49-F238E27FC236}">
                <a16:creationId xmlns:a16="http://schemas.microsoft.com/office/drawing/2014/main" id="{587AB87F-AF27-D435-5646-001A7E530939}"/>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9226302" y="2355976"/>
            <a:ext cx="2711946" cy="2711946"/>
          </a:xfrm>
          <a:prstGeom prst="rect">
            <a:avLst/>
          </a:prstGeom>
        </p:spPr>
      </p:pic>
      <p:pic>
        <p:nvPicPr>
          <p:cNvPr id="4" name="Picture 3">
            <a:extLst>
              <a:ext uri="{FF2B5EF4-FFF2-40B4-BE49-F238E27FC236}">
                <a16:creationId xmlns:a16="http://schemas.microsoft.com/office/drawing/2014/main" id="{4E71240B-04D1-F158-2685-1BF111B8BF5E}"/>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316667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Graphic spid="10" grpId="0">
        <p:bldAsOne/>
      </p:bldGraphic>
      <p:bldP spid="3" grpId="0"/>
      <p:bldGraphic spid="15"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EBEA8A5-A780-9CCC-2452-B499E46AECE1}"/>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63DA41F-CAB5-76CB-6BE4-F03635D31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CE4C9F-77BB-7668-B291-AFF3DBEFEB9C}"/>
              </a:ext>
            </a:extLst>
          </p:cNvPr>
          <p:cNvSpPr>
            <a:spLocks noGrp="1"/>
          </p:cNvSpPr>
          <p:nvPr>
            <p:ph type="title"/>
          </p:nvPr>
        </p:nvSpPr>
        <p:spPr>
          <a:xfrm>
            <a:off x="838200" y="691182"/>
            <a:ext cx="9688296" cy="834805"/>
          </a:xfrm>
        </p:spPr>
        <p:txBody>
          <a:bodyPr anchor="b">
            <a:normAutofit/>
          </a:bodyPr>
          <a:lstStyle/>
          <a:p>
            <a:r>
              <a:rPr lang="en-GB" sz="4000" dirty="0">
                <a:latin typeface="Arial" panose="020B0604020202020204" pitchFamily="34" charset="0"/>
                <a:cs typeface="Arial" panose="020B0604020202020204" pitchFamily="34" charset="0"/>
              </a:rPr>
              <a:t>Modern General Practice</a:t>
            </a:r>
          </a:p>
        </p:txBody>
      </p:sp>
      <p:sp>
        <p:nvSpPr>
          <p:cNvPr id="6" name="Rectangle 5">
            <a:extLst>
              <a:ext uri="{FF2B5EF4-FFF2-40B4-BE49-F238E27FC236}">
                <a16:creationId xmlns:a16="http://schemas.microsoft.com/office/drawing/2014/main" id="{A3A3A0EB-965B-84AF-E3AC-F5EA15311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6B7FC5A-8B4F-B343-1B92-D81809C58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830398E9-CADB-DA69-1FDE-96E3C009A86A}"/>
              </a:ext>
            </a:extLst>
          </p:cNvPr>
          <p:cNvSpPr txBox="1"/>
          <p:nvPr/>
        </p:nvSpPr>
        <p:spPr>
          <a:xfrm>
            <a:off x="838200" y="1781219"/>
            <a:ext cx="9372600" cy="1077218"/>
          </a:xfrm>
          <a:prstGeom prst="rect">
            <a:avLst/>
          </a:prstGeom>
          <a:noFill/>
        </p:spPr>
        <p:txBody>
          <a:bodyPr wrap="square" rtlCol="0">
            <a:spAutoFit/>
          </a:bodyPr>
          <a:lstStyle/>
          <a:p>
            <a:r>
              <a:rPr lang="en-GB" b="1" dirty="0">
                <a:solidFill>
                  <a:srgbClr val="C7417B"/>
                </a:solidFill>
                <a:latin typeface="Arial" panose="020B0604020202020204" pitchFamily="34" charset="0"/>
                <a:ea typeface="Calibri" panose="020F0502020204030204" pitchFamily="34" charset="0"/>
                <a:cs typeface="Calibri" panose="020F0502020204030204" pitchFamily="34" charset="0"/>
              </a:rPr>
              <a:t>How general practice has evolved:</a:t>
            </a:r>
          </a:p>
          <a:p>
            <a:endParaRPr lang="en-GB" b="1" dirty="0">
              <a:solidFill>
                <a:srgbClr val="C7417B"/>
              </a:solidFill>
              <a:latin typeface="Arial" panose="020B0604020202020204" pitchFamily="34" charset="0"/>
              <a:ea typeface="Calibri" panose="020F0502020204030204" pitchFamily="34" charset="0"/>
              <a:cs typeface="Calibri" panose="020F0502020204030204" pitchFamily="34" charset="0"/>
            </a:endParaRPr>
          </a:p>
          <a:p>
            <a:r>
              <a:rPr lang="en-GB" sz="1400" dirty="0">
                <a:effectLst/>
                <a:latin typeface="Arial" panose="020B0604020202020204" pitchFamily="34" charset="0"/>
                <a:ea typeface="Calibri" panose="020F0502020204030204" pitchFamily="34" charset="0"/>
                <a:cs typeface="Calibri" panose="020F0502020204030204" pitchFamily="34" charset="0"/>
              </a:rPr>
              <a:t>General practice has changed significantly to meet increasing demand and complexity.  General Practice is no longer GP only – it is a team-based model of care:</a:t>
            </a:r>
          </a:p>
        </p:txBody>
      </p:sp>
      <p:pic>
        <p:nvPicPr>
          <p:cNvPr id="17" name="Graphic 16" descr="Group outline">
            <a:extLst>
              <a:ext uri="{FF2B5EF4-FFF2-40B4-BE49-F238E27FC236}">
                <a16:creationId xmlns:a16="http://schemas.microsoft.com/office/drawing/2014/main" id="{18DD7A68-29B5-13E9-F47F-6B03F7EFF3F0}"/>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8322156" y="2823532"/>
            <a:ext cx="3343286" cy="3343286"/>
          </a:xfrm>
          <a:prstGeom prst="rect">
            <a:avLst/>
          </a:prstGeom>
        </p:spPr>
      </p:pic>
      <p:graphicFrame>
        <p:nvGraphicFramePr>
          <p:cNvPr id="8" name="Content Placeholder 7" descr="infographic of how general practice has evolved">
            <a:extLst>
              <a:ext uri="{FF2B5EF4-FFF2-40B4-BE49-F238E27FC236}">
                <a16:creationId xmlns:a16="http://schemas.microsoft.com/office/drawing/2014/main" id="{9A46B062-27FC-3C9E-01E5-BDF3A8B704FA}"/>
              </a:ext>
            </a:extLst>
          </p:cNvPr>
          <p:cNvGraphicFramePr>
            <a:graphicFrameLocks noGrp="1"/>
          </p:cNvGraphicFramePr>
          <p:nvPr>
            <p:ph idx="1"/>
            <p:extLst>
              <p:ext uri="{D42A27DB-BD31-4B8C-83A1-F6EECF244321}">
                <p14:modId xmlns:p14="http://schemas.microsoft.com/office/powerpoint/2010/main" val="2170947411"/>
              </p:ext>
            </p:extLst>
          </p:nvPr>
        </p:nvGraphicFramePr>
        <p:xfrm>
          <a:off x="702156" y="2930645"/>
          <a:ext cx="7620000" cy="32361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E5196E1E-2210-638E-5C5E-702416A860D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2537050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Graphic spid="8"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EEEF32A-C3D4-8B04-5239-8861D297F747}"/>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D4000140-D77F-289A-E829-6C459567C1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374988-3FFA-D7A4-1258-E6700FF55081}"/>
              </a:ext>
            </a:extLst>
          </p:cNvPr>
          <p:cNvSpPr>
            <a:spLocks noGrp="1"/>
          </p:cNvSpPr>
          <p:nvPr>
            <p:ph type="title"/>
          </p:nvPr>
        </p:nvSpPr>
        <p:spPr>
          <a:xfrm>
            <a:off x="838200" y="691182"/>
            <a:ext cx="9688296" cy="834805"/>
          </a:xfrm>
        </p:spPr>
        <p:txBody>
          <a:bodyPr anchor="b">
            <a:normAutofit/>
          </a:bodyPr>
          <a:lstStyle/>
          <a:p>
            <a:r>
              <a:rPr lang="en-GB" sz="4000" dirty="0">
                <a:latin typeface="Arial" panose="020B0604020202020204" pitchFamily="34" charset="0"/>
                <a:cs typeface="Arial" panose="020B0604020202020204" pitchFamily="34" charset="0"/>
              </a:rPr>
              <a:t>The Modern General Practice Model</a:t>
            </a:r>
          </a:p>
        </p:txBody>
      </p:sp>
      <p:sp>
        <p:nvSpPr>
          <p:cNvPr id="6" name="Rectangle 5">
            <a:extLst>
              <a:ext uri="{FF2B5EF4-FFF2-40B4-BE49-F238E27FC236}">
                <a16:creationId xmlns:a16="http://schemas.microsoft.com/office/drawing/2014/main" id="{B4661EE0-F1C7-6DC3-06F8-A0297E579C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B529D26-E7CA-DFFC-52A7-224F66ED3C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descr="infographic of the modern generalpractice model">
            <a:extLst>
              <a:ext uri="{FF2B5EF4-FFF2-40B4-BE49-F238E27FC236}">
                <a16:creationId xmlns:a16="http://schemas.microsoft.com/office/drawing/2014/main" id="{775E6A26-1AF6-92F7-E991-505A314B3429}"/>
              </a:ext>
            </a:extLst>
          </p:cNvPr>
          <p:cNvGraphicFramePr>
            <a:graphicFrameLocks noGrp="1"/>
          </p:cNvGraphicFramePr>
          <p:nvPr>
            <p:ph idx="1"/>
            <p:extLst>
              <p:ext uri="{D42A27DB-BD31-4B8C-83A1-F6EECF244321}">
                <p14:modId xmlns:p14="http://schemas.microsoft.com/office/powerpoint/2010/main" val="3770245011"/>
              </p:ext>
            </p:extLst>
          </p:nvPr>
        </p:nvGraphicFramePr>
        <p:xfrm>
          <a:off x="-1407497" y="1932228"/>
          <a:ext cx="8756176" cy="4062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Diagram 9" descr="infographic of the effects of the modern general practice model on staff">
            <a:extLst>
              <a:ext uri="{FF2B5EF4-FFF2-40B4-BE49-F238E27FC236}">
                <a16:creationId xmlns:a16="http://schemas.microsoft.com/office/drawing/2014/main" id="{09247904-9710-447B-7E35-28A830B6AB68}"/>
              </a:ext>
            </a:extLst>
          </p:cNvPr>
          <p:cNvGraphicFramePr/>
          <p:nvPr>
            <p:extLst>
              <p:ext uri="{D42A27DB-BD31-4B8C-83A1-F6EECF244321}">
                <p14:modId xmlns:p14="http://schemas.microsoft.com/office/powerpoint/2010/main" val="2335227130"/>
              </p:ext>
            </p:extLst>
          </p:nvPr>
        </p:nvGraphicFramePr>
        <p:xfrm>
          <a:off x="6096000" y="2762519"/>
          <a:ext cx="5508136" cy="223894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3" name="Picture 2">
            <a:extLst>
              <a:ext uri="{FF2B5EF4-FFF2-40B4-BE49-F238E27FC236}">
                <a16:creationId xmlns:a16="http://schemas.microsoft.com/office/drawing/2014/main" id="{1EABEAAF-B101-4D49-8770-2FA2DD5C1C8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160411" y="122959"/>
            <a:ext cx="1902280" cy="616307"/>
          </a:xfrm>
          <a:prstGeom prst="rect">
            <a:avLst/>
          </a:prstGeom>
        </p:spPr>
      </p:pic>
    </p:spTree>
    <p:extLst>
      <p:ext uri="{BB962C8B-B14F-4D97-AF65-F5344CB8AC3E}">
        <p14:creationId xmlns:p14="http://schemas.microsoft.com/office/powerpoint/2010/main" val="2986716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08F2633-7A22-EAAD-4D0A-E0E100C0D6C3}"/>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F4583D0-EC5D-A937-7A48-C8E7FC88E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CCDD24C-4425-EA5B-10EE-AD2C6C3C21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634A942-D584-B4AF-FF0A-62F07A3E6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8594518-E6AC-D51A-A62E-F3B7C2EA1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71EEF3-C435-2AA2-CD58-82DDED1AFE72}"/>
              </a:ext>
            </a:extLst>
          </p:cNvPr>
          <p:cNvSpPr>
            <a:spLocks noGrp="1"/>
          </p:cNvSpPr>
          <p:nvPr>
            <p:ph type="ctrTitle"/>
          </p:nvPr>
        </p:nvSpPr>
        <p:spPr>
          <a:xfrm>
            <a:off x="950207" y="1801880"/>
            <a:ext cx="4747280" cy="2106040"/>
          </a:xfrm>
        </p:spPr>
        <p:txBody>
          <a:bodyPr rtlCol="0" anchor="b">
            <a:normAutofit/>
          </a:bodyPr>
          <a:lstStyle/>
          <a:p>
            <a:pPr algn="l" rtl="0"/>
            <a:r>
              <a:rPr lang="en-GB" sz="4800" dirty="0">
                <a:solidFill>
                  <a:srgbClr val="FFFFFF"/>
                </a:solidFill>
                <a:latin typeface="Arial" panose="020B0604020202020204" pitchFamily="34" charset="0"/>
                <a:cs typeface="Arial" panose="020B0604020202020204" pitchFamily="34" charset="0"/>
              </a:rPr>
              <a:t>Module completed</a:t>
            </a:r>
            <a:br>
              <a:rPr lang="en-GB" sz="4800" dirty="0">
                <a:solidFill>
                  <a:srgbClr val="FFFFFF"/>
                </a:solidFill>
              </a:rPr>
            </a:br>
            <a:endParaRPr lang="en-GB" sz="4800" dirty="0">
              <a:solidFill>
                <a:srgbClr val="FFFFFF"/>
              </a:solidFill>
            </a:endParaRPr>
          </a:p>
        </p:txBody>
      </p:sp>
      <p:sp>
        <p:nvSpPr>
          <p:cNvPr id="18" name="Rectangle 17">
            <a:extLst>
              <a:ext uri="{FF2B5EF4-FFF2-40B4-BE49-F238E27FC236}">
                <a16:creationId xmlns:a16="http://schemas.microsoft.com/office/drawing/2014/main" id="{DCED531A-01BB-8D65-8F47-404FDF85F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52EB90A4-D746-BF6C-42BD-F615055F03DA}"/>
              </a:ext>
            </a:extLst>
          </p:cNvPr>
          <p:cNvSpPr>
            <a:spLocks noGrp="1"/>
          </p:cNvSpPr>
          <p:nvPr>
            <p:ph type="subTitle" idx="1"/>
          </p:nvPr>
        </p:nvSpPr>
        <p:spPr>
          <a:xfrm>
            <a:off x="952062" y="4767439"/>
            <a:ext cx="4849350" cy="1244483"/>
          </a:xfrm>
        </p:spPr>
        <p:txBody>
          <a:bodyPr rtlCol="0" anchor="t">
            <a:normAutofit/>
          </a:bodyPr>
          <a:lstStyle/>
          <a:p>
            <a:pPr algn="l" rtl="0"/>
            <a:r>
              <a:rPr lang="en-GB" sz="2800" dirty="0">
                <a:solidFill>
                  <a:srgbClr val="FFFFFF"/>
                </a:solidFill>
                <a:latin typeface="Arial" panose="020B0604020202020204" pitchFamily="34" charset="0"/>
                <a:cs typeface="Arial" panose="020B0604020202020204" pitchFamily="34" charset="0"/>
              </a:rPr>
              <a:t>The NHS and Primary care</a:t>
            </a:r>
          </a:p>
        </p:txBody>
      </p:sp>
      <p:sp>
        <p:nvSpPr>
          <p:cNvPr id="20" name="Oval 19">
            <a:extLst>
              <a:ext uri="{FF2B5EF4-FFF2-40B4-BE49-F238E27FC236}">
                <a16:creationId xmlns:a16="http://schemas.microsoft.com/office/drawing/2014/main" id="{5309224C-D60E-7870-38FD-E37FBAF882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A48435D-9196-3566-D803-96436A10650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323714" y="1544572"/>
            <a:ext cx="2823175" cy="1411588"/>
          </a:xfrm>
          <a:prstGeom prst="rect">
            <a:avLst/>
          </a:prstGeom>
        </p:spPr>
      </p:pic>
      <p:pic>
        <p:nvPicPr>
          <p:cNvPr id="4" name="Picture 3">
            <a:extLst>
              <a:ext uri="{FF2B5EF4-FFF2-40B4-BE49-F238E27FC236}">
                <a16:creationId xmlns:a16="http://schemas.microsoft.com/office/drawing/2014/main" id="{98F05859-F84B-E47C-24B8-98134A3023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2306" y="2950080"/>
            <a:ext cx="4338202" cy="1405505"/>
          </a:xfrm>
          <a:prstGeom prst="rect">
            <a:avLst/>
          </a:prstGeom>
        </p:spPr>
      </p:pic>
    </p:spTree>
    <p:extLst>
      <p:ext uri="{BB962C8B-B14F-4D97-AF65-F5344CB8AC3E}">
        <p14:creationId xmlns:p14="http://schemas.microsoft.com/office/powerpoint/2010/main" val="94209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3801</TotalTime>
  <Words>2365</Words>
  <Application>Microsoft Office PowerPoint</Application>
  <PresentationFormat>Widescreen</PresentationFormat>
  <Paragraphs>166</Paragraphs>
  <Slides>22</Slides>
  <Notes>4</Notes>
  <HiddenSlides>0</HiddenSlides>
  <MMClips>2</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22</vt:i4>
      </vt:variant>
    </vt:vector>
  </HeadingPairs>
  <TitlesOfParts>
    <vt:vector size="29" baseType="lpstr">
      <vt:lpstr>Aptos</vt:lpstr>
      <vt:lpstr>Aptos Display</vt:lpstr>
      <vt:lpstr>Arial</vt:lpstr>
      <vt:lpstr>Calibri</vt:lpstr>
      <vt:lpstr>Symbol</vt:lpstr>
      <vt:lpstr>Office Theme</vt:lpstr>
      <vt:lpstr>Custom Design</vt:lpstr>
      <vt:lpstr>Primary Care Induction Programme</vt:lpstr>
      <vt:lpstr>Important Information</vt:lpstr>
      <vt:lpstr>The NHS</vt:lpstr>
      <vt:lpstr>VIDEO: How does the NHS in England work and how is it changing?</vt:lpstr>
      <vt:lpstr>NHS Structure</vt:lpstr>
      <vt:lpstr>What is an Integrated Care System (ICS)?</vt:lpstr>
      <vt:lpstr>What is an Integrated Care System (ICS)?</vt:lpstr>
      <vt:lpstr>Your Local Integrated Care System</vt:lpstr>
      <vt:lpstr>What is an ICB?</vt:lpstr>
      <vt:lpstr>Local NHS ICB’s </vt:lpstr>
      <vt:lpstr>Introduction to Primary care</vt:lpstr>
      <vt:lpstr>What are Primary Care Networks?</vt:lpstr>
      <vt:lpstr>VIDEO: Primary care Networks Animation</vt:lpstr>
      <vt:lpstr>Integrated Neighbourhood Teams (INTs)</vt:lpstr>
      <vt:lpstr>What are GP Federations?</vt:lpstr>
      <vt:lpstr>Suffolk GP Federation</vt:lpstr>
      <vt:lpstr>GP Primary Choice</vt:lpstr>
      <vt:lpstr>Norfolk Primary Care CIC</vt:lpstr>
      <vt:lpstr>How Patients Access Services</vt:lpstr>
      <vt:lpstr>Modern General Practice</vt:lpstr>
      <vt:lpstr>The Modern General Practice Model</vt:lpstr>
      <vt:lpstr>Module completed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Allen, Olivia (SNEE ICB)</dc:creator>
  <cp:lastModifiedBy>Anderson, Phyllis (SNEE ICB)</cp:lastModifiedBy>
  <cp:revision>3</cp:revision>
  <dcterms:created xsi:type="dcterms:W3CDTF">2025-01-09T19:31:01Z</dcterms:created>
  <dcterms:modified xsi:type="dcterms:W3CDTF">2026-06-10T14:00:34Z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ies>
</file>