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45" r:id="rId1"/>
  </p:sldMasterIdLst>
  <p:notesMasterIdLst>
    <p:notesMasterId r:id="rId50"/>
  </p:notesMasterIdLst>
  <p:sldIdLst>
    <p:sldId id="257" r:id="rId2"/>
    <p:sldId id="258" r:id="rId3"/>
    <p:sldId id="260" r:id="rId4"/>
    <p:sldId id="262" r:id="rId5"/>
    <p:sldId id="261" r:id="rId6"/>
    <p:sldId id="265" r:id="rId7"/>
    <p:sldId id="264" r:id="rId8"/>
    <p:sldId id="266" r:id="rId9"/>
    <p:sldId id="267" r:id="rId10"/>
    <p:sldId id="268" r:id="rId11"/>
    <p:sldId id="269" r:id="rId12"/>
    <p:sldId id="270" r:id="rId13"/>
    <p:sldId id="271" r:id="rId14"/>
    <p:sldId id="272" r:id="rId15"/>
    <p:sldId id="274" r:id="rId16"/>
    <p:sldId id="275" r:id="rId17"/>
    <p:sldId id="276" r:id="rId18"/>
    <p:sldId id="277" r:id="rId19"/>
    <p:sldId id="278" r:id="rId20"/>
    <p:sldId id="279" r:id="rId21"/>
    <p:sldId id="280" r:id="rId22"/>
    <p:sldId id="281" r:id="rId23"/>
    <p:sldId id="282" r:id="rId24"/>
    <p:sldId id="283" r:id="rId25"/>
    <p:sldId id="284" r:id="rId26"/>
    <p:sldId id="285" r:id="rId27"/>
    <p:sldId id="286" r:id="rId28"/>
    <p:sldId id="287" r:id="rId29"/>
    <p:sldId id="288" r:id="rId30"/>
    <p:sldId id="289" r:id="rId31"/>
    <p:sldId id="290" r:id="rId32"/>
    <p:sldId id="291" r:id="rId33"/>
    <p:sldId id="292" r:id="rId34"/>
    <p:sldId id="293" r:id="rId35"/>
    <p:sldId id="294" r:id="rId36"/>
    <p:sldId id="295" r:id="rId37"/>
    <p:sldId id="296" r:id="rId38"/>
    <p:sldId id="297" r:id="rId39"/>
    <p:sldId id="298" r:id="rId40"/>
    <p:sldId id="299" r:id="rId41"/>
    <p:sldId id="300" r:id="rId42"/>
    <p:sldId id="301" r:id="rId43"/>
    <p:sldId id="302" r:id="rId44"/>
    <p:sldId id="303" r:id="rId45"/>
    <p:sldId id="304" r:id="rId46"/>
    <p:sldId id="305" r:id="rId47"/>
    <p:sldId id="306" r:id="rId48"/>
    <p:sldId id="259"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7417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89A0C35-CCE7-4377-A5DC-C0D08374BBA6}" v="2" dt="2025-07-22T10:06:22.820"/>
    <p1510:client id="{E29C0687-F71F-4A6E-9C6C-ADEEE8B06A2F}" v="1" dt="2025-07-22T09:27:32.10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78" d="100"/>
          <a:sy n="78" d="100"/>
        </p:scale>
        <p:origin x="878"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diagrams/_rels/data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g"/><Relationship Id="rId1" Type="http://schemas.openxmlformats.org/officeDocument/2006/relationships/image" Target="../media/image7.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g"/><Relationship Id="rId1" Type="http://schemas.openxmlformats.org/officeDocument/2006/relationships/image" Target="../media/image7.jpeg"/></Relationships>
</file>

<file path=ppt/diagrams/colors1.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6976D88-7324-46A5-8832-DA8A5B90EFB2}" type="doc">
      <dgm:prSet loTypeId="urn:microsoft.com/office/officeart/2005/8/layout/default" loCatId="list" qsTypeId="urn:microsoft.com/office/officeart/2005/8/quickstyle/simple1" qsCatId="simple" csTypeId="urn:microsoft.com/office/officeart/2005/8/colors/accent1_5" csCatId="accent1" phldr="1"/>
      <dgm:spPr/>
      <dgm:t>
        <a:bodyPr/>
        <a:lstStyle/>
        <a:p>
          <a:endParaRPr lang="en-GB"/>
        </a:p>
      </dgm:t>
    </dgm:pt>
    <dgm:pt modelId="{D3DB1493-2867-4327-9477-2965027D7ECA}">
      <dgm:prSet phldrT="[Text]"/>
      <dgm:spPr/>
      <dgm:t>
        <a:bodyPr/>
        <a:lstStyle/>
        <a:p>
          <a:r>
            <a:rPr lang="en-GB" dirty="0"/>
            <a:t>Pharmacy Technician</a:t>
          </a:r>
        </a:p>
      </dgm:t>
    </dgm:pt>
    <dgm:pt modelId="{BEDB2F29-41A3-424D-959D-FD59C1F323D9}" type="parTrans" cxnId="{207A54E4-76C9-42F3-A096-65DB6E956C04}">
      <dgm:prSet/>
      <dgm:spPr/>
      <dgm:t>
        <a:bodyPr/>
        <a:lstStyle/>
        <a:p>
          <a:endParaRPr lang="en-GB"/>
        </a:p>
      </dgm:t>
    </dgm:pt>
    <dgm:pt modelId="{E72632FD-744D-425C-A66F-A0ED2E335789}" type="sibTrans" cxnId="{207A54E4-76C9-42F3-A096-65DB6E956C04}">
      <dgm:prSet/>
      <dgm:spPr/>
      <dgm:t>
        <a:bodyPr/>
        <a:lstStyle/>
        <a:p>
          <a:endParaRPr lang="en-GB"/>
        </a:p>
      </dgm:t>
    </dgm:pt>
    <dgm:pt modelId="{7D80A1FB-5026-4DCF-B9A3-063778E71CFC}">
      <dgm:prSet phldrT="[Text]"/>
      <dgm:spPr/>
      <dgm:t>
        <a:bodyPr/>
        <a:lstStyle/>
        <a:p>
          <a:r>
            <a:rPr lang="en-GB" dirty="0"/>
            <a:t>Physiotherapist</a:t>
          </a:r>
        </a:p>
      </dgm:t>
    </dgm:pt>
    <dgm:pt modelId="{0FD7F4A3-FEB9-40DB-B597-F76B92F7C06F}" type="parTrans" cxnId="{2018B08A-3979-4232-9F10-5CDA780D45E2}">
      <dgm:prSet/>
      <dgm:spPr/>
      <dgm:t>
        <a:bodyPr/>
        <a:lstStyle/>
        <a:p>
          <a:endParaRPr lang="en-GB"/>
        </a:p>
      </dgm:t>
    </dgm:pt>
    <dgm:pt modelId="{A7B8E8EF-63FF-448A-BB98-59992274B81C}" type="sibTrans" cxnId="{2018B08A-3979-4232-9F10-5CDA780D45E2}">
      <dgm:prSet/>
      <dgm:spPr/>
      <dgm:t>
        <a:bodyPr/>
        <a:lstStyle/>
        <a:p>
          <a:endParaRPr lang="en-GB"/>
        </a:p>
      </dgm:t>
    </dgm:pt>
    <dgm:pt modelId="{61CD1A87-18BD-4FDC-8EE1-092C5614C95D}">
      <dgm:prSet phldrT="[Text]"/>
      <dgm:spPr/>
      <dgm:t>
        <a:bodyPr/>
        <a:lstStyle/>
        <a:p>
          <a:r>
            <a:rPr lang="en-GB" dirty="0"/>
            <a:t>Paramedic</a:t>
          </a:r>
        </a:p>
      </dgm:t>
    </dgm:pt>
    <dgm:pt modelId="{8D22CC96-2EA8-4FA1-8868-879EF62B394B}" type="parTrans" cxnId="{32775C95-CA44-47E9-B09E-A2A823E1477A}">
      <dgm:prSet/>
      <dgm:spPr/>
      <dgm:t>
        <a:bodyPr/>
        <a:lstStyle/>
        <a:p>
          <a:endParaRPr lang="en-GB"/>
        </a:p>
      </dgm:t>
    </dgm:pt>
    <dgm:pt modelId="{E4251E98-FD81-41E2-A585-F255BB207F04}" type="sibTrans" cxnId="{32775C95-CA44-47E9-B09E-A2A823E1477A}">
      <dgm:prSet/>
      <dgm:spPr/>
      <dgm:t>
        <a:bodyPr/>
        <a:lstStyle/>
        <a:p>
          <a:endParaRPr lang="en-GB"/>
        </a:p>
      </dgm:t>
    </dgm:pt>
    <dgm:pt modelId="{A37F8E9F-885C-4E58-B9EF-402C1B88F1BF}">
      <dgm:prSet phldrT="[Text]"/>
      <dgm:spPr/>
      <dgm:t>
        <a:bodyPr/>
        <a:lstStyle/>
        <a:p>
          <a:r>
            <a:rPr lang="en-GB" dirty="0"/>
            <a:t>GP</a:t>
          </a:r>
        </a:p>
      </dgm:t>
    </dgm:pt>
    <dgm:pt modelId="{B1395265-D8F7-4B8E-AEF1-07FB04E34C0D}" type="parTrans" cxnId="{F77D2BBA-485B-4100-9D89-4D1BA71C3C30}">
      <dgm:prSet/>
      <dgm:spPr/>
      <dgm:t>
        <a:bodyPr/>
        <a:lstStyle/>
        <a:p>
          <a:endParaRPr lang="en-GB"/>
        </a:p>
      </dgm:t>
    </dgm:pt>
    <dgm:pt modelId="{F1DC9D05-E75C-478A-ABBA-29D6BD129F27}" type="sibTrans" cxnId="{F77D2BBA-485B-4100-9D89-4D1BA71C3C30}">
      <dgm:prSet/>
      <dgm:spPr/>
      <dgm:t>
        <a:bodyPr/>
        <a:lstStyle/>
        <a:p>
          <a:endParaRPr lang="en-GB"/>
        </a:p>
      </dgm:t>
    </dgm:pt>
    <dgm:pt modelId="{1C1A8113-FA5D-4386-80E9-6C1804C12CD0}">
      <dgm:prSet phldrT="[Text]"/>
      <dgm:spPr/>
      <dgm:t>
        <a:bodyPr/>
        <a:lstStyle/>
        <a:p>
          <a:r>
            <a:rPr lang="en-GB" dirty="0"/>
            <a:t>Nurse</a:t>
          </a:r>
        </a:p>
      </dgm:t>
    </dgm:pt>
    <dgm:pt modelId="{18B8642D-FD10-4D21-8289-F32D9C077E10}" type="parTrans" cxnId="{414E6143-17AF-418D-9E28-FBFC4207B862}">
      <dgm:prSet/>
      <dgm:spPr/>
      <dgm:t>
        <a:bodyPr/>
        <a:lstStyle/>
        <a:p>
          <a:endParaRPr lang="en-GB"/>
        </a:p>
      </dgm:t>
    </dgm:pt>
    <dgm:pt modelId="{84F229A9-C0E4-4655-B983-AC0ABCBD3A60}" type="sibTrans" cxnId="{414E6143-17AF-418D-9E28-FBFC4207B862}">
      <dgm:prSet/>
      <dgm:spPr/>
      <dgm:t>
        <a:bodyPr/>
        <a:lstStyle/>
        <a:p>
          <a:endParaRPr lang="en-GB"/>
        </a:p>
      </dgm:t>
    </dgm:pt>
    <dgm:pt modelId="{33F81564-2DC1-455B-9074-C6293E7FB316}">
      <dgm:prSet phldrT="[Text]"/>
      <dgm:spPr/>
      <dgm:t>
        <a:bodyPr/>
        <a:lstStyle/>
        <a:p>
          <a:r>
            <a:rPr lang="en-GB" dirty="0"/>
            <a:t>Reception Team</a:t>
          </a:r>
        </a:p>
      </dgm:t>
    </dgm:pt>
    <dgm:pt modelId="{17C71A49-440B-4E2A-841E-B65ADE6172C1}" type="parTrans" cxnId="{C28258B0-DB66-48D3-A8B4-F5608AC492BA}">
      <dgm:prSet/>
      <dgm:spPr/>
      <dgm:t>
        <a:bodyPr/>
        <a:lstStyle/>
        <a:p>
          <a:endParaRPr lang="en-GB"/>
        </a:p>
      </dgm:t>
    </dgm:pt>
    <dgm:pt modelId="{D31960FC-EB71-4AC4-A594-5C35C83DCD62}" type="sibTrans" cxnId="{C28258B0-DB66-48D3-A8B4-F5608AC492BA}">
      <dgm:prSet/>
      <dgm:spPr/>
      <dgm:t>
        <a:bodyPr/>
        <a:lstStyle/>
        <a:p>
          <a:endParaRPr lang="en-GB"/>
        </a:p>
      </dgm:t>
    </dgm:pt>
    <dgm:pt modelId="{A0CC2DEF-7DF6-4A8E-A8CF-A440B8EB6892}">
      <dgm:prSet phldrT="[Text]"/>
      <dgm:spPr/>
      <dgm:t>
        <a:bodyPr/>
        <a:lstStyle/>
        <a:p>
          <a:r>
            <a:rPr lang="en-GB" dirty="0"/>
            <a:t>Clinical Pharmacist</a:t>
          </a:r>
        </a:p>
      </dgm:t>
    </dgm:pt>
    <dgm:pt modelId="{74723DFD-7BCC-4793-9339-6799F2DAF572}" type="parTrans" cxnId="{5E597C7A-1941-4C11-959B-774F59C0327E}">
      <dgm:prSet/>
      <dgm:spPr/>
      <dgm:t>
        <a:bodyPr/>
        <a:lstStyle/>
        <a:p>
          <a:endParaRPr lang="en-GB"/>
        </a:p>
      </dgm:t>
    </dgm:pt>
    <dgm:pt modelId="{9A4F0190-4882-42BE-BA15-56D0E6B7D989}" type="sibTrans" cxnId="{5E597C7A-1941-4C11-959B-774F59C0327E}">
      <dgm:prSet/>
      <dgm:spPr/>
      <dgm:t>
        <a:bodyPr/>
        <a:lstStyle/>
        <a:p>
          <a:endParaRPr lang="en-GB"/>
        </a:p>
      </dgm:t>
    </dgm:pt>
    <dgm:pt modelId="{A73787A3-1130-4808-A2C2-0C7F16AE4E4A}">
      <dgm:prSet phldrT="[Text]"/>
      <dgm:spPr/>
      <dgm:t>
        <a:bodyPr/>
        <a:lstStyle/>
        <a:p>
          <a:r>
            <a:rPr lang="en-GB" dirty="0"/>
            <a:t>Physician Assistant</a:t>
          </a:r>
        </a:p>
      </dgm:t>
    </dgm:pt>
    <dgm:pt modelId="{E46890BE-78E2-4D3B-9D31-E1F715262254}" type="parTrans" cxnId="{CDD94F49-8D7B-4147-AADE-69FAAE853D1F}">
      <dgm:prSet/>
      <dgm:spPr/>
      <dgm:t>
        <a:bodyPr/>
        <a:lstStyle/>
        <a:p>
          <a:endParaRPr lang="en-GB"/>
        </a:p>
      </dgm:t>
    </dgm:pt>
    <dgm:pt modelId="{BB663004-0815-482C-B9FE-082A2102E862}" type="sibTrans" cxnId="{CDD94F49-8D7B-4147-AADE-69FAAE853D1F}">
      <dgm:prSet/>
      <dgm:spPr/>
      <dgm:t>
        <a:bodyPr/>
        <a:lstStyle/>
        <a:p>
          <a:endParaRPr lang="en-GB"/>
        </a:p>
      </dgm:t>
    </dgm:pt>
    <dgm:pt modelId="{CCBEBD0C-F128-4009-B600-34C449A84E03}">
      <dgm:prSet phldrT="[Text]"/>
      <dgm:spPr/>
      <dgm:t>
        <a:bodyPr/>
        <a:lstStyle/>
        <a:p>
          <a:r>
            <a:rPr lang="en-GB" dirty="0"/>
            <a:t>Mental Health therapist</a:t>
          </a:r>
        </a:p>
      </dgm:t>
    </dgm:pt>
    <dgm:pt modelId="{AD651412-C2D5-44A2-884A-987F46144270}" type="parTrans" cxnId="{B628D7DB-BB4F-48D1-A6F4-5B194F81E6D7}">
      <dgm:prSet/>
      <dgm:spPr/>
      <dgm:t>
        <a:bodyPr/>
        <a:lstStyle/>
        <a:p>
          <a:endParaRPr lang="en-GB"/>
        </a:p>
      </dgm:t>
    </dgm:pt>
    <dgm:pt modelId="{FE68C11E-271A-4048-B641-C1902086F023}" type="sibTrans" cxnId="{B628D7DB-BB4F-48D1-A6F4-5B194F81E6D7}">
      <dgm:prSet/>
      <dgm:spPr/>
      <dgm:t>
        <a:bodyPr/>
        <a:lstStyle/>
        <a:p>
          <a:endParaRPr lang="en-GB"/>
        </a:p>
      </dgm:t>
    </dgm:pt>
    <dgm:pt modelId="{337BF414-43F5-48DE-ABBC-06AB56C23457}">
      <dgm:prSet phldrT="[Text]"/>
      <dgm:spPr/>
      <dgm:t>
        <a:bodyPr/>
        <a:lstStyle/>
        <a:p>
          <a:r>
            <a:rPr lang="en-GB" dirty="0"/>
            <a:t>Occupational Therapist</a:t>
          </a:r>
        </a:p>
      </dgm:t>
    </dgm:pt>
    <dgm:pt modelId="{5F72E29F-5E0A-4E9B-95C7-D4436550DFA4}" type="parTrans" cxnId="{2BFE5A91-3870-48E0-8097-F04AFAE8E701}">
      <dgm:prSet/>
      <dgm:spPr/>
      <dgm:t>
        <a:bodyPr/>
        <a:lstStyle/>
        <a:p>
          <a:endParaRPr lang="en-GB"/>
        </a:p>
      </dgm:t>
    </dgm:pt>
    <dgm:pt modelId="{441268B8-03FD-43F5-8A02-40A00A49C175}" type="sibTrans" cxnId="{2BFE5A91-3870-48E0-8097-F04AFAE8E701}">
      <dgm:prSet/>
      <dgm:spPr/>
      <dgm:t>
        <a:bodyPr/>
        <a:lstStyle/>
        <a:p>
          <a:endParaRPr lang="en-GB"/>
        </a:p>
      </dgm:t>
    </dgm:pt>
    <dgm:pt modelId="{0764B1C7-3A2B-4798-B20A-52A8680A09CD}">
      <dgm:prSet phldrT="[Text]"/>
      <dgm:spPr/>
      <dgm:t>
        <a:bodyPr/>
        <a:lstStyle/>
        <a:p>
          <a:r>
            <a:rPr lang="en-GB" dirty="0"/>
            <a:t>Dietitian</a:t>
          </a:r>
        </a:p>
      </dgm:t>
    </dgm:pt>
    <dgm:pt modelId="{3571A6B8-8971-4E56-BB22-35259B2A0D0B}" type="parTrans" cxnId="{3CCDD67D-B9BC-4655-A2AB-EF88922EE294}">
      <dgm:prSet/>
      <dgm:spPr/>
      <dgm:t>
        <a:bodyPr/>
        <a:lstStyle/>
        <a:p>
          <a:endParaRPr lang="en-GB"/>
        </a:p>
      </dgm:t>
    </dgm:pt>
    <dgm:pt modelId="{AE8FC69C-C16B-4D9C-8769-DFADFF3C21E9}" type="sibTrans" cxnId="{3CCDD67D-B9BC-4655-A2AB-EF88922EE294}">
      <dgm:prSet/>
      <dgm:spPr/>
      <dgm:t>
        <a:bodyPr/>
        <a:lstStyle/>
        <a:p>
          <a:endParaRPr lang="en-GB"/>
        </a:p>
      </dgm:t>
    </dgm:pt>
    <dgm:pt modelId="{2551F479-BC63-40D7-B8B1-096228EE2B8A}">
      <dgm:prSet phldrT="[Text]"/>
      <dgm:spPr/>
      <dgm:t>
        <a:bodyPr/>
        <a:lstStyle/>
        <a:p>
          <a:r>
            <a:rPr lang="en-GB" dirty="0"/>
            <a:t>Personalised care roles</a:t>
          </a:r>
        </a:p>
      </dgm:t>
    </dgm:pt>
    <dgm:pt modelId="{795CED0B-3B4E-4D31-A593-615829817718}" type="parTrans" cxnId="{326E7B56-F810-458E-A916-8F352B345CC0}">
      <dgm:prSet/>
      <dgm:spPr/>
      <dgm:t>
        <a:bodyPr/>
        <a:lstStyle/>
        <a:p>
          <a:endParaRPr lang="en-GB"/>
        </a:p>
      </dgm:t>
    </dgm:pt>
    <dgm:pt modelId="{BBD57719-2E10-43DD-983D-6C6884DECD5F}" type="sibTrans" cxnId="{326E7B56-F810-458E-A916-8F352B345CC0}">
      <dgm:prSet/>
      <dgm:spPr/>
      <dgm:t>
        <a:bodyPr/>
        <a:lstStyle/>
        <a:p>
          <a:endParaRPr lang="en-GB"/>
        </a:p>
      </dgm:t>
    </dgm:pt>
    <dgm:pt modelId="{6E2B5AC0-E62D-43DF-82D7-5178BEF2F485}">
      <dgm:prSet phldrT="[Text]"/>
      <dgm:spPr/>
      <dgm:t>
        <a:bodyPr/>
        <a:lstStyle/>
        <a:p>
          <a:r>
            <a:rPr lang="en-GB" dirty="0"/>
            <a:t>Advanced Practitioners</a:t>
          </a:r>
        </a:p>
      </dgm:t>
    </dgm:pt>
    <dgm:pt modelId="{ED9755A4-C42B-42EE-B3A0-E02787C3ADD5}" type="parTrans" cxnId="{C1EFB715-A882-4197-AB34-B06ECE47E67F}">
      <dgm:prSet/>
      <dgm:spPr/>
      <dgm:t>
        <a:bodyPr/>
        <a:lstStyle/>
        <a:p>
          <a:endParaRPr lang="en-GB"/>
        </a:p>
      </dgm:t>
    </dgm:pt>
    <dgm:pt modelId="{0E9C1317-330E-4706-9122-09F7FB00D2D4}" type="sibTrans" cxnId="{C1EFB715-A882-4197-AB34-B06ECE47E67F}">
      <dgm:prSet/>
      <dgm:spPr/>
      <dgm:t>
        <a:bodyPr/>
        <a:lstStyle/>
        <a:p>
          <a:endParaRPr lang="en-GB"/>
        </a:p>
      </dgm:t>
    </dgm:pt>
    <dgm:pt modelId="{91351B37-C59D-4C28-A1F6-BE27467C98CA}">
      <dgm:prSet phldrT="[Text]"/>
      <dgm:spPr/>
      <dgm:t>
        <a:bodyPr/>
        <a:lstStyle/>
        <a:p>
          <a:r>
            <a:rPr lang="en-GB" dirty="0"/>
            <a:t>Healthcare Assistant</a:t>
          </a:r>
        </a:p>
      </dgm:t>
    </dgm:pt>
    <dgm:pt modelId="{06A31B75-3259-4D6E-BCD0-02F8DDAE7354}" type="parTrans" cxnId="{378A9DE9-D260-4EC2-9BDE-442EF4AFF2B4}">
      <dgm:prSet/>
      <dgm:spPr/>
      <dgm:t>
        <a:bodyPr/>
        <a:lstStyle/>
        <a:p>
          <a:endParaRPr lang="en-GB"/>
        </a:p>
      </dgm:t>
    </dgm:pt>
    <dgm:pt modelId="{7CA9D125-D5C5-4AB6-A124-318FFFEC2F62}" type="sibTrans" cxnId="{378A9DE9-D260-4EC2-9BDE-442EF4AFF2B4}">
      <dgm:prSet/>
      <dgm:spPr/>
      <dgm:t>
        <a:bodyPr/>
        <a:lstStyle/>
        <a:p>
          <a:endParaRPr lang="en-GB"/>
        </a:p>
      </dgm:t>
    </dgm:pt>
    <dgm:pt modelId="{885F68B1-F336-4069-8DCD-89E9AA47C057}" type="pres">
      <dgm:prSet presAssocID="{26976D88-7324-46A5-8832-DA8A5B90EFB2}" presName="diagram" presStyleCnt="0">
        <dgm:presLayoutVars>
          <dgm:dir/>
          <dgm:resizeHandles val="exact"/>
        </dgm:presLayoutVars>
      </dgm:prSet>
      <dgm:spPr/>
    </dgm:pt>
    <dgm:pt modelId="{3D2E22AE-7C17-4877-93C4-58ECCD23BC30}" type="pres">
      <dgm:prSet presAssocID="{D3DB1493-2867-4327-9477-2965027D7ECA}" presName="node" presStyleLbl="node1" presStyleIdx="0" presStyleCnt="14">
        <dgm:presLayoutVars>
          <dgm:bulletEnabled val="1"/>
        </dgm:presLayoutVars>
      </dgm:prSet>
      <dgm:spPr/>
    </dgm:pt>
    <dgm:pt modelId="{40AD8484-022D-4820-92FD-F4A91B6F514A}" type="pres">
      <dgm:prSet presAssocID="{E72632FD-744D-425C-A66F-A0ED2E335789}" presName="sibTrans" presStyleCnt="0"/>
      <dgm:spPr/>
    </dgm:pt>
    <dgm:pt modelId="{1C7FD170-2083-449F-B243-53762FAE85B8}" type="pres">
      <dgm:prSet presAssocID="{7D80A1FB-5026-4DCF-B9A3-063778E71CFC}" presName="node" presStyleLbl="node1" presStyleIdx="1" presStyleCnt="14">
        <dgm:presLayoutVars>
          <dgm:bulletEnabled val="1"/>
        </dgm:presLayoutVars>
      </dgm:prSet>
      <dgm:spPr/>
    </dgm:pt>
    <dgm:pt modelId="{FA7734D8-32E2-4BC1-8B12-E2BCD4063953}" type="pres">
      <dgm:prSet presAssocID="{A7B8E8EF-63FF-448A-BB98-59992274B81C}" presName="sibTrans" presStyleCnt="0"/>
      <dgm:spPr/>
    </dgm:pt>
    <dgm:pt modelId="{7C966637-2037-49F2-81AB-38127710CAE8}" type="pres">
      <dgm:prSet presAssocID="{61CD1A87-18BD-4FDC-8EE1-092C5614C95D}" presName="node" presStyleLbl="node1" presStyleIdx="2" presStyleCnt="14">
        <dgm:presLayoutVars>
          <dgm:bulletEnabled val="1"/>
        </dgm:presLayoutVars>
      </dgm:prSet>
      <dgm:spPr/>
    </dgm:pt>
    <dgm:pt modelId="{10513023-7276-42A2-85BC-D78D621417EE}" type="pres">
      <dgm:prSet presAssocID="{E4251E98-FD81-41E2-A585-F255BB207F04}" presName="sibTrans" presStyleCnt="0"/>
      <dgm:spPr/>
    </dgm:pt>
    <dgm:pt modelId="{85F33313-CC65-4F9B-B4FA-5AB3DD637A4B}" type="pres">
      <dgm:prSet presAssocID="{A37F8E9F-885C-4E58-B9EF-402C1B88F1BF}" presName="node" presStyleLbl="node1" presStyleIdx="3" presStyleCnt="14">
        <dgm:presLayoutVars>
          <dgm:bulletEnabled val="1"/>
        </dgm:presLayoutVars>
      </dgm:prSet>
      <dgm:spPr/>
    </dgm:pt>
    <dgm:pt modelId="{B738FC0C-BA6A-47C6-A207-ED96BB41C079}" type="pres">
      <dgm:prSet presAssocID="{F1DC9D05-E75C-478A-ABBA-29D6BD129F27}" presName="sibTrans" presStyleCnt="0"/>
      <dgm:spPr/>
    </dgm:pt>
    <dgm:pt modelId="{FAD8727A-9ADC-4CDD-BFB9-D3EBB69E0DE7}" type="pres">
      <dgm:prSet presAssocID="{1C1A8113-FA5D-4386-80E9-6C1804C12CD0}" presName="node" presStyleLbl="node1" presStyleIdx="4" presStyleCnt="14">
        <dgm:presLayoutVars>
          <dgm:bulletEnabled val="1"/>
        </dgm:presLayoutVars>
      </dgm:prSet>
      <dgm:spPr/>
    </dgm:pt>
    <dgm:pt modelId="{352547C8-CB5B-4980-B691-58FDF01BCC78}" type="pres">
      <dgm:prSet presAssocID="{84F229A9-C0E4-4655-B983-AC0ABCBD3A60}" presName="sibTrans" presStyleCnt="0"/>
      <dgm:spPr/>
    </dgm:pt>
    <dgm:pt modelId="{AD95BF58-5144-4F2A-886C-A1D6B4644476}" type="pres">
      <dgm:prSet presAssocID="{33F81564-2DC1-455B-9074-C6293E7FB316}" presName="node" presStyleLbl="node1" presStyleIdx="5" presStyleCnt="14">
        <dgm:presLayoutVars>
          <dgm:bulletEnabled val="1"/>
        </dgm:presLayoutVars>
      </dgm:prSet>
      <dgm:spPr/>
    </dgm:pt>
    <dgm:pt modelId="{7E1407DB-EE0C-4A5E-A69F-907A9D5676CE}" type="pres">
      <dgm:prSet presAssocID="{D31960FC-EB71-4AC4-A594-5C35C83DCD62}" presName="sibTrans" presStyleCnt="0"/>
      <dgm:spPr/>
    </dgm:pt>
    <dgm:pt modelId="{370EFF9C-A0C7-4B04-B92C-8DB9B317BE0C}" type="pres">
      <dgm:prSet presAssocID="{A0CC2DEF-7DF6-4A8E-A8CF-A440B8EB6892}" presName="node" presStyleLbl="node1" presStyleIdx="6" presStyleCnt="14">
        <dgm:presLayoutVars>
          <dgm:bulletEnabled val="1"/>
        </dgm:presLayoutVars>
      </dgm:prSet>
      <dgm:spPr/>
    </dgm:pt>
    <dgm:pt modelId="{4FF12721-152C-488A-899C-14A8ACD9D638}" type="pres">
      <dgm:prSet presAssocID="{9A4F0190-4882-42BE-BA15-56D0E6B7D989}" presName="sibTrans" presStyleCnt="0"/>
      <dgm:spPr/>
    </dgm:pt>
    <dgm:pt modelId="{FA5F123F-D77F-417B-881B-E33A2D5EB97A}" type="pres">
      <dgm:prSet presAssocID="{A73787A3-1130-4808-A2C2-0C7F16AE4E4A}" presName="node" presStyleLbl="node1" presStyleIdx="7" presStyleCnt="14">
        <dgm:presLayoutVars>
          <dgm:bulletEnabled val="1"/>
        </dgm:presLayoutVars>
      </dgm:prSet>
      <dgm:spPr/>
    </dgm:pt>
    <dgm:pt modelId="{77E0CAB4-81EA-4A1C-9222-3FE26195C06E}" type="pres">
      <dgm:prSet presAssocID="{BB663004-0815-482C-B9FE-082A2102E862}" presName="sibTrans" presStyleCnt="0"/>
      <dgm:spPr/>
    </dgm:pt>
    <dgm:pt modelId="{0C7C06CD-BEF3-4F4D-B80D-9EB6A4550C79}" type="pres">
      <dgm:prSet presAssocID="{CCBEBD0C-F128-4009-B600-34C449A84E03}" presName="node" presStyleLbl="node1" presStyleIdx="8" presStyleCnt="14">
        <dgm:presLayoutVars>
          <dgm:bulletEnabled val="1"/>
        </dgm:presLayoutVars>
      </dgm:prSet>
      <dgm:spPr/>
    </dgm:pt>
    <dgm:pt modelId="{0F0DA241-6645-45A4-A378-39EDB91003B5}" type="pres">
      <dgm:prSet presAssocID="{FE68C11E-271A-4048-B641-C1902086F023}" presName="sibTrans" presStyleCnt="0"/>
      <dgm:spPr/>
    </dgm:pt>
    <dgm:pt modelId="{BA115762-F820-447F-A233-3C46A104C515}" type="pres">
      <dgm:prSet presAssocID="{337BF414-43F5-48DE-ABBC-06AB56C23457}" presName="node" presStyleLbl="node1" presStyleIdx="9" presStyleCnt="14">
        <dgm:presLayoutVars>
          <dgm:bulletEnabled val="1"/>
        </dgm:presLayoutVars>
      </dgm:prSet>
      <dgm:spPr/>
    </dgm:pt>
    <dgm:pt modelId="{5E08211F-CE48-47C1-9B60-2BBB5B806095}" type="pres">
      <dgm:prSet presAssocID="{441268B8-03FD-43F5-8A02-40A00A49C175}" presName="sibTrans" presStyleCnt="0"/>
      <dgm:spPr/>
    </dgm:pt>
    <dgm:pt modelId="{572128CE-0297-4F1D-B80B-55C03B93ACD5}" type="pres">
      <dgm:prSet presAssocID="{0764B1C7-3A2B-4798-B20A-52A8680A09CD}" presName="node" presStyleLbl="node1" presStyleIdx="10" presStyleCnt="14">
        <dgm:presLayoutVars>
          <dgm:bulletEnabled val="1"/>
        </dgm:presLayoutVars>
      </dgm:prSet>
      <dgm:spPr/>
    </dgm:pt>
    <dgm:pt modelId="{9F4F4C9A-EBCA-4A82-AF2D-730EEE8E3C06}" type="pres">
      <dgm:prSet presAssocID="{AE8FC69C-C16B-4D9C-8769-DFADFF3C21E9}" presName="sibTrans" presStyleCnt="0"/>
      <dgm:spPr/>
    </dgm:pt>
    <dgm:pt modelId="{F0189757-1147-4C21-A823-9EF2FAF9D001}" type="pres">
      <dgm:prSet presAssocID="{2551F479-BC63-40D7-B8B1-096228EE2B8A}" presName="node" presStyleLbl="node1" presStyleIdx="11" presStyleCnt="14">
        <dgm:presLayoutVars>
          <dgm:bulletEnabled val="1"/>
        </dgm:presLayoutVars>
      </dgm:prSet>
      <dgm:spPr/>
    </dgm:pt>
    <dgm:pt modelId="{FC883D9D-632B-4717-AC7F-28A8B2BB2D81}" type="pres">
      <dgm:prSet presAssocID="{BBD57719-2E10-43DD-983D-6C6884DECD5F}" presName="sibTrans" presStyleCnt="0"/>
      <dgm:spPr/>
    </dgm:pt>
    <dgm:pt modelId="{DB56ACAA-D544-4798-8730-B29608A7392B}" type="pres">
      <dgm:prSet presAssocID="{6E2B5AC0-E62D-43DF-82D7-5178BEF2F485}" presName="node" presStyleLbl="node1" presStyleIdx="12" presStyleCnt="14">
        <dgm:presLayoutVars>
          <dgm:bulletEnabled val="1"/>
        </dgm:presLayoutVars>
      </dgm:prSet>
      <dgm:spPr/>
    </dgm:pt>
    <dgm:pt modelId="{2D30A073-CA24-4504-879D-7E5FAF9BC1AB}" type="pres">
      <dgm:prSet presAssocID="{0E9C1317-330E-4706-9122-09F7FB00D2D4}" presName="sibTrans" presStyleCnt="0"/>
      <dgm:spPr/>
    </dgm:pt>
    <dgm:pt modelId="{5524FF78-6063-496E-8D1E-20D047A3B5BB}" type="pres">
      <dgm:prSet presAssocID="{91351B37-C59D-4C28-A1F6-BE27467C98CA}" presName="node" presStyleLbl="node1" presStyleIdx="13" presStyleCnt="14">
        <dgm:presLayoutVars>
          <dgm:bulletEnabled val="1"/>
        </dgm:presLayoutVars>
      </dgm:prSet>
      <dgm:spPr/>
    </dgm:pt>
  </dgm:ptLst>
  <dgm:cxnLst>
    <dgm:cxn modelId="{C1EFB715-A882-4197-AB34-B06ECE47E67F}" srcId="{26976D88-7324-46A5-8832-DA8A5B90EFB2}" destId="{6E2B5AC0-E62D-43DF-82D7-5178BEF2F485}" srcOrd="12" destOrd="0" parTransId="{ED9755A4-C42B-42EE-B3A0-E02787C3ADD5}" sibTransId="{0E9C1317-330E-4706-9122-09F7FB00D2D4}"/>
    <dgm:cxn modelId="{D561AB16-6944-465E-B751-3B2CF27F84CD}" type="presOf" srcId="{26976D88-7324-46A5-8832-DA8A5B90EFB2}" destId="{885F68B1-F336-4069-8DCD-89E9AA47C057}" srcOrd="0" destOrd="0" presId="urn:microsoft.com/office/officeart/2005/8/layout/default"/>
    <dgm:cxn modelId="{7CEEF520-6496-4A0C-8E7A-08B2B7FC8E27}" type="presOf" srcId="{A37F8E9F-885C-4E58-B9EF-402C1B88F1BF}" destId="{85F33313-CC65-4F9B-B4FA-5AB3DD637A4B}" srcOrd="0" destOrd="0" presId="urn:microsoft.com/office/officeart/2005/8/layout/default"/>
    <dgm:cxn modelId="{57F74937-4B63-4FBC-9E56-4F2125197C96}" type="presOf" srcId="{1C1A8113-FA5D-4386-80E9-6C1804C12CD0}" destId="{FAD8727A-9ADC-4CDD-BFB9-D3EBB69E0DE7}" srcOrd="0" destOrd="0" presId="urn:microsoft.com/office/officeart/2005/8/layout/default"/>
    <dgm:cxn modelId="{6127CF3D-EDAC-470E-832D-572DCA0C4924}" type="presOf" srcId="{A73787A3-1130-4808-A2C2-0C7F16AE4E4A}" destId="{FA5F123F-D77F-417B-881B-E33A2D5EB97A}" srcOrd="0" destOrd="0" presId="urn:microsoft.com/office/officeart/2005/8/layout/default"/>
    <dgm:cxn modelId="{414E6143-17AF-418D-9E28-FBFC4207B862}" srcId="{26976D88-7324-46A5-8832-DA8A5B90EFB2}" destId="{1C1A8113-FA5D-4386-80E9-6C1804C12CD0}" srcOrd="4" destOrd="0" parTransId="{18B8642D-FD10-4D21-8289-F32D9C077E10}" sibTransId="{84F229A9-C0E4-4655-B983-AC0ABCBD3A60}"/>
    <dgm:cxn modelId="{F298A646-BFAA-4151-A733-2AF5C8E84EF1}" type="presOf" srcId="{61CD1A87-18BD-4FDC-8EE1-092C5614C95D}" destId="{7C966637-2037-49F2-81AB-38127710CAE8}" srcOrd="0" destOrd="0" presId="urn:microsoft.com/office/officeart/2005/8/layout/default"/>
    <dgm:cxn modelId="{7E084F68-76F3-4964-AD69-110A386F548F}" type="presOf" srcId="{337BF414-43F5-48DE-ABBC-06AB56C23457}" destId="{BA115762-F820-447F-A233-3C46A104C515}" srcOrd="0" destOrd="0" presId="urn:microsoft.com/office/officeart/2005/8/layout/default"/>
    <dgm:cxn modelId="{CDD94F49-8D7B-4147-AADE-69FAAE853D1F}" srcId="{26976D88-7324-46A5-8832-DA8A5B90EFB2}" destId="{A73787A3-1130-4808-A2C2-0C7F16AE4E4A}" srcOrd="7" destOrd="0" parTransId="{E46890BE-78E2-4D3B-9D31-E1F715262254}" sibTransId="{BB663004-0815-482C-B9FE-082A2102E862}"/>
    <dgm:cxn modelId="{2B5FD64A-B6A3-4413-A2CA-C959A64C95EB}" type="presOf" srcId="{33F81564-2DC1-455B-9074-C6293E7FB316}" destId="{AD95BF58-5144-4F2A-886C-A1D6B4644476}" srcOrd="0" destOrd="0" presId="urn:microsoft.com/office/officeart/2005/8/layout/default"/>
    <dgm:cxn modelId="{ED69E46A-7C7D-46F9-B8C3-5C2B24E7941B}" type="presOf" srcId="{D3DB1493-2867-4327-9477-2965027D7ECA}" destId="{3D2E22AE-7C17-4877-93C4-58ECCD23BC30}" srcOrd="0" destOrd="0" presId="urn:microsoft.com/office/officeart/2005/8/layout/default"/>
    <dgm:cxn modelId="{ACB6126C-28A8-4577-80B8-AD2627DA8156}" type="presOf" srcId="{0764B1C7-3A2B-4798-B20A-52A8680A09CD}" destId="{572128CE-0297-4F1D-B80B-55C03B93ACD5}" srcOrd="0" destOrd="0" presId="urn:microsoft.com/office/officeart/2005/8/layout/default"/>
    <dgm:cxn modelId="{326E7B56-F810-458E-A916-8F352B345CC0}" srcId="{26976D88-7324-46A5-8832-DA8A5B90EFB2}" destId="{2551F479-BC63-40D7-B8B1-096228EE2B8A}" srcOrd="11" destOrd="0" parTransId="{795CED0B-3B4E-4D31-A593-615829817718}" sibTransId="{BBD57719-2E10-43DD-983D-6C6884DECD5F}"/>
    <dgm:cxn modelId="{9158EF77-6702-4C80-9D3B-8FB768D88067}" type="presOf" srcId="{A0CC2DEF-7DF6-4A8E-A8CF-A440B8EB6892}" destId="{370EFF9C-A0C7-4B04-B92C-8DB9B317BE0C}" srcOrd="0" destOrd="0" presId="urn:microsoft.com/office/officeart/2005/8/layout/default"/>
    <dgm:cxn modelId="{5E597C7A-1941-4C11-959B-774F59C0327E}" srcId="{26976D88-7324-46A5-8832-DA8A5B90EFB2}" destId="{A0CC2DEF-7DF6-4A8E-A8CF-A440B8EB6892}" srcOrd="6" destOrd="0" parTransId="{74723DFD-7BCC-4793-9339-6799F2DAF572}" sibTransId="{9A4F0190-4882-42BE-BA15-56D0E6B7D989}"/>
    <dgm:cxn modelId="{3CCDD67D-B9BC-4655-A2AB-EF88922EE294}" srcId="{26976D88-7324-46A5-8832-DA8A5B90EFB2}" destId="{0764B1C7-3A2B-4798-B20A-52A8680A09CD}" srcOrd="10" destOrd="0" parTransId="{3571A6B8-8971-4E56-BB22-35259B2A0D0B}" sibTransId="{AE8FC69C-C16B-4D9C-8769-DFADFF3C21E9}"/>
    <dgm:cxn modelId="{2018B08A-3979-4232-9F10-5CDA780D45E2}" srcId="{26976D88-7324-46A5-8832-DA8A5B90EFB2}" destId="{7D80A1FB-5026-4DCF-B9A3-063778E71CFC}" srcOrd="1" destOrd="0" parTransId="{0FD7F4A3-FEB9-40DB-B597-F76B92F7C06F}" sibTransId="{A7B8E8EF-63FF-448A-BB98-59992274B81C}"/>
    <dgm:cxn modelId="{2BFE5A91-3870-48E0-8097-F04AFAE8E701}" srcId="{26976D88-7324-46A5-8832-DA8A5B90EFB2}" destId="{337BF414-43F5-48DE-ABBC-06AB56C23457}" srcOrd="9" destOrd="0" parTransId="{5F72E29F-5E0A-4E9B-95C7-D4436550DFA4}" sibTransId="{441268B8-03FD-43F5-8A02-40A00A49C175}"/>
    <dgm:cxn modelId="{32775C95-CA44-47E9-B09E-A2A823E1477A}" srcId="{26976D88-7324-46A5-8832-DA8A5B90EFB2}" destId="{61CD1A87-18BD-4FDC-8EE1-092C5614C95D}" srcOrd="2" destOrd="0" parTransId="{8D22CC96-2EA8-4FA1-8868-879EF62B394B}" sibTransId="{E4251E98-FD81-41E2-A585-F255BB207F04}"/>
    <dgm:cxn modelId="{C28258B0-DB66-48D3-A8B4-F5608AC492BA}" srcId="{26976D88-7324-46A5-8832-DA8A5B90EFB2}" destId="{33F81564-2DC1-455B-9074-C6293E7FB316}" srcOrd="5" destOrd="0" parTransId="{17C71A49-440B-4E2A-841E-B65ADE6172C1}" sibTransId="{D31960FC-EB71-4AC4-A594-5C35C83DCD62}"/>
    <dgm:cxn modelId="{0107A4B2-58EF-457B-8665-8F5B1783BED7}" type="presOf" srcId="{CCBEBD0C-F128-4009-B600-34C449A84E03}" destId="{0C7C06CD-BEF3-4F4D-B80D-9EB6A4550C79}" srcOrd="0" destOrd="0" presId="urn:microsoft.com/office/officeart/2005/8/layout/default"/>
    <dgm:cxn modelId="{CD4E00B8-F3A2-4493-9D7C-820CBB4F16B8}" type="presOf" srcId="{2551F479-BC63-40D7-B8B1-096228EE2B8A}" destId="{F0189757-1147-4C21-A823-9EF2FAF9D001}" srcOrd="0" destOrd="0" presId="urn:microsoft.com/office/officeart/2005/8/layout/default"/>
    <dgm:cxn modelId="{F77D2BBA-485B-4100-9D89-4D1BA71C3C30}" srcId="{26976D88-7324-46A5-8832-DA8A5B90EFB2}" destId="{A37F8E9F-885C-4E58-B9EF-402C1B88F1BF}" srcOrd="3" destOrd="0" parTransId="{B1395265-D8F7-4B8E-AEF1-07FB04E34C0D}" sibTransId="{F1DC9D05-E75C-478A-ABBA-29D6BD129F27}"/>
    <dgm:cxn modelId="{5D9934BC-A011-47EB-8DB8-C924F3D6CA17}" type="presOf" srcId="{7D80A1FB-5026-4DCF-B9A3-063778E71CFC}" destId="{1C7FD170-2083-449F-B243-53762FAE85B8}" srcOrd="0" destOrd="0" presId="urn:microsoft.com/office/officeart/2005/8/layout/default"/>
    <dgm:cxn modelId="{30543BD6-98DF-4F0D-A389-9A8E9C9EE69D}" type="presOf" srcId="{91351B37-C59D-4C28-A1F6-BE27467C98CA}" destId="{5524FF78-6063-496E-8D1E-20D047A3B5BB}" srcOrd="0" destOrd="0" presId="urn:microsoft.com/office/officeart/2005/8/layout/default"/>
    <dgm:cxn modelId="{B628D7DB-BB4F-48D1-A6F4-5B194F81E6D7}" srcId="{26976D88-7324-46A5-8832-DA8A5B90EFB2}" destId="{CCBEBD0C-F128-4009-B600-34C449A84E03}" srcOrd="8" destOrd="0" parTransId="{AD651412-C2D5-44A2-884A-987F46144270}" sibTransId="{FE68C11E-271A-4048-B641-C1902086F023}"/>
    <dgm:cxn modelId="{AB6C6FDE-3D21-4C11-82A9-D942DFA91530}" type="presOf" srcId="{6E2B5AC0-E62D-43DF-82D7-5178BEF2F485}" destId="{DB56ACAA-D544-4798-8730-B29608A7392B}" srcOrd="0" destOrd="0" presId="urn:microsoft.com/office/officeart/2005/8/layout/default"/>
    <dgm:cxn modelId="{207A54E4-76C9-42F3-A096-65DB6E956C04}" srcId="{26976D88-7324-46A5-8832-DA8A5B90EFB2}" destId="{D3DB1493-2867-4327-9477-2965027D7ECA}" srcOrd="0" destOrd="0" parTransId="{BEDB2F29-41A3-424D-959D-FD59C1F323D9}" sibTransId="{E72632FD-744D-425C-A66F-A0ED2E335789}"/>
    <dgm:cxn modelId="{378A9DE9-D260-4EC2-9BDE-442EF4AFF2B4}" srcId="{26976D88-7324-46A5-8832-DA8A5B90EFB2}" destId="{91351B37-C59D-4C28-A1F6-BE27467C98CA}" srcOrd="13" destOrd="0" parTransId="{06A31B75-3259-4D6E-BCD0-02F8DDAE7354}" sibTransId="{7CA9D125-D5C5-4AB6-A124-318FFFEC2F62}"/>
    <dgm:cxn modelId="{C9CCDF2F-2E38-4879-9C8B-0A121EACFC6A}" type="presParOf" srcId="{885F68B1-F336-4069-8DCD-89E9AA47C057}" destId="{3D2E22AE-7C17-4877-93C4-58ECCD23BC30}" srcOrd="0" destOrd="0" presId="urn:microsoft.com/office/officeart/2005/8/layout/default"/>
    <dgm:cxn modelId="{8AF2645A-AED8-4DDE-B21E-581B6A432053}" type="presParOf" srcId="{885F68B1-F336-4069-8DCD-89E9AA47C057}" destId="{40AD8484-022D-4820-92FD-F4A91B6F514A}" srcOrd="1" destOrd="0" presId="urn:microsoft.com/office/officeart/2005/8/layout/default"/>
    <dgm:cxn modelId="{0DF69C7B-F2CF-4F21-B5AC-34B636939EAC}" type="presParOf" srcId="{885F68B1-F336-4069-8DCD-89E9AA47C057}" destId="{1C7FD170-2083-449F-B243-53762FAE85B8}" srcOrd="2" destOrd="0" presId="urn:microsoft.com/office/officeart/2005/8/layout/default"/>
    <dgm:cxn modelId="{F91A512D-0789-4112-B706-D05A8E85454E}" type="presParOf" srcId="{885F68B1-F336-4069-8DCD-89E9AA47C057}" destId="{FA7734D8-32E2-4BC1-8B12-E2BCD4063953}" srcOrd="3" destOrd="0" presId="urn:microsoft.com/office/officeart/2005/8/layout/default"/>
    <dgm:cxn modelId="{1C50E408-0EE4-40D6-82C6-F25877CD0DA9}" type="presParOf" srcId="{885F68B1-F336-4069-8DCD-89E9AA47C057}" destId="{7C966637-2037-49F2-81AB-38127710CAE8}" srcOrd="4" destOrd="0" presId="urn:microsoft.com/office/officeart/2005/8/layout/default"/>
    <dgm:cxn modelId="{B225D855-1E5B-4935-8A3B-26F3125A2724}" type="presParOf" srcId="{885F68B1-F336-4069-8DCD-89E9AA47C057}" destId="{10513023-7276-42A2-85BC-D78D621417EE}" srcOrd="5" destOrd="0" presId="urn:microsoft.com/office/officeart/2005/8/layout/default"/>
    <dgm:cxn modelId="{E98DA776-D1FB-4BB9-8571-076691A29183}" type="presParOf" srcId="{885F68B1-F336-4069-8DCD-89E9AA47C057}" destId="{85F33313-CC65-4F9B-B4FA-5AB3DD637A4B}" srcOrd="6" destOrd="0" presId="urn:microsoft.com/office/officeart/2005/8/layout/default"/>
    <dgm:cxn modelId="{926451E3-33D2-4B82-81B1-A68FE36BBE8A}" type="presParOf" srcId="{885F68B1-F336-4069-8DCD-89E9AA47C057}" destId="{B738FC0C-BA6A-47C6-A207-ED96BB41C079}" srcOrd="7" destOrd="0" presId="urn:microsoft.com/office/officeart/2005/8/layout/default"/>
    <dgm:cxn modelId="{7DA0EE6D-87E6-45AF-9D40-0CDB11C844DA}" type="presParOf" srcId="{885F68B1-F336-4069-8DCD-89E9AA47C057}" destId="{FAD8727A-9ADC-4CDD-BFB9-D3EBB69E0DE7}" srcOrd="8" destOrd="0" presId="urn:microsoft.com/office/officeart/2005/8/layout/default"/>
    <dgm:cxn modelId="{EFFB0F82-0D6B-4DC1-A02F-808E4911551A}" type="presParOf" srcId="{885F68B1-F336-4069-8DCD-89E9AA47C057}" destId="{352547C8-CB5B-4980-B691-58FDF01BCC78}" srcOrd="9" destOrd="0" presId="urn:microsoft.com/office/officeart/2005/8/layout/default"/>
    <dgm:cxn modelId="{BEE03C3B-734B-4E3D-A6F6-E11C52EA2F37}" type="presParOf" srcId="{885F68B1-F336-4069-8DCD-89E9AA47C057}" destId="{AD95BF58-5144-4F2A-886C-A1D6B4644476}" srcOrd="10" destOrd="0" presId="urn:microsoft.com/office/officeart/2005/8/layout/default"/>
    <dgm:cxn modelId="{F38389F6-1E6B-44E1-AF2A-AB65B6F7493E}" type="presParOf" srcId="{885F68B1-F336-4069-8DCD-89E9AA47C057}" destId="{7E1407DB-EE0C-4A5E-A69F-907A9D5676CE}" srcOrd="11" destOrd="0" presId="urn:microsoft.com/office/officeart/2005/8/layout/default"/>
    <dgm:cxn modelId="{C6657FD1-132C-4327-97A0-ED21C79232A0}" type="presParOf" srcId="{885F68B1-F336-4069-8DCD-89E9AA47C057}" destId="{370EFF9C-A0C7-4B04-B92C-8DB9B317BE0C}" srcOrd="12" destOrd="0" presId="urn:microsoft.com/office/officeart/2005/8/layout/default"/>
    <dgm:cxn modelId="{8714D74D-8040-43A9-B4EA-91E19DF4ED2A}" type="presParOf" srcId="{885F68B1-F336-4069-8DCD-89E9AA47C057}" destId="{4FF12721-152C-488A-899C-14A8ACD9D638}" srcOrd="13" destOrd="0" presId="urn:microsoft.com/office/officeart/2005/8/layout/default"/>
    <dgm:cxn modelId="{A82D9FA9-4DF8-42AE-A214-3AC3FF256392}" type="presParOf" srcId="{885F68B1-F336-4069-8DCD-89E9AA47C057}" destId="{FA5F123F-D77F-417B-881B-E33A2D5EB97A}" srcOrd="14" destOrd="0" presId="urn:microsoft.com/office/officeart/2005/8/layout/default"/>
    <dgm:cxn modelId="{E296E9D3-19DD-43AC-A4EF-2EE7AFD27AC9}" type="presParOf" srcId="{885F68B1-F336-4069-8DCD-89E9AA47C057}" destId="{77E0CAB4-81EA-4A1C-9222-3FE26195C06E}" srcOrd="15" destOrd="0" presId="urn:microsoft.com/office/officeart/2005/8/layout/default"/>
    <dgm:cxn modelId="{E0FF20E4-2BAD-4750-A052-910F86B76B7C}" type="presParOf" srcId="{885F68B1-F336-4069-8DCD-89E9AA47C057}" destId="{0C7C06CD-BEF3-4F4D-B80D-9EB6A4550C79}" srcOrd="16" destOrd="0" presId="urn:microsoft.com/office/officeart/2005/8/layout/default"/>
    <dgm:cxn modelId="{4829A62A-C075-4105-BCE6-106723EB225A}" type="presParOf" srcId="{885F68B1-F336-4069-8DCD-89E9AA47C057}" destId="{0F0DA241-6645-45A4-A378-39EDB91003B5}" srcOrd="17" destOrd="0" presId="urn:microsoft.com/office/officeart/2005/8/layout/default"/>
    <dgm:cxn modelId="{2CF3A42F-6F20-4B80-9068-1BE57F29328A}" type="presParOf" srcId="{885F68B1-F336-4069-8DCD-89E9AA47C057}" destId="{BA115762-F820-447F-A233-3C46A104C515}" srcOrd="18" destOrd="0" presId="urn:microsoft.com/office/officeart/2005/8/layout/default"/>
    <dgm:cxn modelId="{74638404-D52C-4E80-A605-96E876781B0E}" type="presParOf" srcId="{885F68B1-F336-4069-8DCD-89E9AA47C057}" destId="{5E08211F-CE48-47C1-9B60-2BBB5B806095}" srcOrd="19" destOrd="0" presId="urn:microsoft.com/office/officeart/2005/8/layout/default"/>
    <dgm:cxn modelId="{7FA2B72C-347A-402F-9ED3-4F4D9D0A2713}" type="presParOf" srcId="{885F68B1-F336-4069-8DCD-89E9AA47C057}" destId="{572128CE-0297-4F1D-B80B-55C03B93ACD5}" srcOrd="20" destOrd="0" presId="urn:microsoft.com/office/officeart/2005/8/layout/default"/>
    <dgm:cxn modelId="{2B04C62A-3C49-45DA-8746-D89A728E57CD}" type="presParOf" srcId="{885F68B1-F336-4069-8DCD-89E9AA47C057}" destId="{9F4F4C9A-EBCA-4A82-AF2D-730EEE8E3C06}" srcOrd="21" destOrd="0" presId="urn:microsoft.com/office/officeart/2005/8/layout/default"/>
    <dgm:cxn modelId="{3C672CC5-4518-4A6D-8070-D00BA48937CB}" type="presParOf" srcId="{885F68B1-F336-4069-8DCD-89E9AA47C057}" destId="{F0189757-1147-4C21-A823-9EF2FAF9D001}" srcOrd="22" destOrd="0" presId="urn:microsoft.com/office/officeart/2005/8/layout/default"/>
    <dgm:cxn modelId="{ADA3AAF8-1488-4A14-99D9-AD6F7F2BFD21}" type="presParOf" srcId="{885F68B1-F336-4069-8DCD-89E9AA47C057}" destId="{FC883D9D-632B-4717-AC7F-28A8B2BB2D81}" srcOrd="23" destOrd="0" presId="urn:microsoft.com/office/officeart/2005/8/layout/default"/>
    <dgm:cxn modelId="{7C836284-6AD8-4259-B793-9666682E2B17}" type="presParOf" srcId="{885F68B1-F336-4069-8DCD-89E9AA47C057}" destId="{DB56ACAA-D544-4798-8730-B29608A7392B}" srcOrd="24" destOrd="0" presId="urn:microsoft.com/office/officeart/2005/8/layout/default"/>
    <dgm:cxn modelId="{DFF5FDCF-5B0F-4C41-A936-0DC5228EF11E}" type="presParOf" srcId="{885F68B1-F336-4069-8DCD-89E9AA47C057}" destId="{2D30A073-CA24-4504-879D-7E5FAF9BC1AB}" srcOrd="25" destOrd="0" presId="urn:microsoft.com/office/officeart/2005/8/layout/default"/>
    <dgm:cxn modelId="{0E4F4037-B94B-46B8-B05D-22D2F9843986}" type="presParOf" srcId="{885F68B1-F336-4069-8DCD-89E9AA47C057}" destId="{5524FF78-6063-496E-8D1E-20D047A3B5BB}" srcOrd="26"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07C88F6-A00A-48CB-84A1-CF154CABB82D}" type="doc">
      <dgm:prSet loTypeId="urn:microsoft.com/office/officeart/2005/8/layout/vList4" loCatId="picture" qsTypeId="urn:microsoft.com/office/officeart/2005/8/quickstyle/simple1" qsCatId="simple" csTypeId="urn:microsoft.com/office/officeart/2005/8/colors/accent1_2" csCatId="accent1" phldr="1"/>
      <dgm:spPr/>
      <dgm:t>
        <a:bodyPr/>
        <a:lstStyle/>
        <a:p>
          <a:endParaRPr lang="en-GB"/>
        </a:p>
      </dgm:t>
    </dgm:pt>
    <dgm:pt modelId="{5695E45D-3FCA-42B5-805A-63E96079AA26}">
      <dgm:prSet phldrT="[Text]"/>
      <dgm:spPr/>
      <dgm:t>
        <a:bodyPr/>
        <a:lstStyle/>
        <a:p>
          <a:r>
            <a:rPr lang="en-GB" b="1" dirty="0">
              <a:solidFill>
                <a:schemeClr val="bg1"/>
              </a:solidFill>
            </a:rPr>
            <a:t>General Practitioner (GP)</a:t>
          </a:r>
        </a:p>
        <a:p>
          <a:r>
            <a:rPr lang="en-GB" dirty="0"/>
            <a:t>GP's are experts in their patients. They provide the first point of contact with the NHS for most people in their communities - there are approximately 1 million GP consultations in the UK every day.  GPs are vital to their local community and contribute hugely to keeping the nation healthy. They deal with a wide range of medical conditions and will treat patients throughout their lives. (Royal College of General Practitioners, 2023).  </a:t>
          </a:r>
        </a:p>
      </dgm:t>
    </dgm:pt>
    <dgm:pt modelId="{241E27AC-2150-4E70-AF37-C191516FD7F5}" type="parTrans" cxnId="{2E21EB5E-EA8E-49A4-B611-DB29F5C1EBF8}">
      <dgm:prSet/>
      <dgm:spPr/>
      <dgm:t>
        <a:bodyPr/>
        <a:lstStyle/>
        <a:p>
          <a:endParaRPr lang="en-GB"/>
        </a:p>
      </dgm:t>
    </dgm:pt>
    <dgm:pt modelId="{3389E8C0-A705-4C03-945E-54D17FF01BCF}" type="sibTrans" cxnId="{2E21EB5E-EA8E-49A4-B611-DB29F5C1EBF8}">
      <dgm:prSet/>
      <dgm:spPr/>
      <dgm:t>
        <a:bodyPr/>
        <a:lstStyle/>
        <a:p>
          <a:endParaRPr lang="en-GB"/>
        </a:p>
      </dgm:t>
    </dgm:pt>
    <dgm:pt modelId="{D37707D0-3D28-470A-B65A-265E15405AE1}">
      <dgm:prSet phldrT="[Text]"/>
      <dgm:spPr/>
      <dgm:t>
        <a:bodyPr/>
        <a:lstStyle/>
        <a:p>
          <a:r>
            <a:rPr lang="en-GB" b="1" dirty="0"/>
            <a:t>GP Partner</a:t>
          </a:r>
        </a:p>
        <a:p>
          <a:r>
            <a:rPr lang="en-GB" dirty="0"/>
            <a:t>GP's are experts in their patients. They provide the first point of contact with the NHS for most people in their communities - there are approximately 1 million GP consultations in the UK every day.  GPs are vital to their local community and contribute hugely to keeping the nation healthy. They deal with a wide range of medical conditions and will treat patients throughout their lives. (Royal College of General Practitioners, 2023).  </a:t>
          </a:r>
        </a:p>
      </dgm:t>
    </dgm:pt>
    <dgm:pt modelId="{06B51296-9C32-40CF-B075-9FC631A9C17C}" type="parTrans" cxnId="{2336FC86-68F1-4D4C-AF31-57166D161B4F}">
      <dgm:prSet/>
      <dgm:spPr/>
      <dgm:t>
        <a:bodyPr/>
        <a:lstStyle/>
        <a:p>
          <a:endParaRPr lang="en-GB"/>
        </a:p>
      </dgm:t>
    </dgm:pt>
    <dgm:pt modelId="{C6855A75-4D90-46FE-B39A-57A564ABF7B5}" type="sibTrans" cxnId="{2336FC86-68F1-4D4C-AF31-57166D161B4F}">
      <dgm:prSet/>
      <dgm:spPr/>
      <dgm:t>
        <a:bodyPr/>
        <a:lstStyle/>
        <a:p>
          <a:endParaRPr lang="en-GB"/>
        </a:p>
      </dgm:t>
    </dgm:pt>
    <dgm:pt modelId="{EFB78EF3-7F7D-436D-B40E-C579A372A0E5}">
      <dgm:prSet phldrT="[Text]"/>
      <dgm:spPr/>
      <dgm:t>
        <a:bodyPr/>
        <a:lstStyle/>
        <a:p>
          <a:r>
            <a:rPr lang="en-GB" b="1" dirty="0"/>
            <a:t>Salaried GP</a:t>
          </a:r>
        </a:p>
        <a:p>
          <a:r>
            <a:rPr lang="en-GB" dirty="0"/>
            <a:t>An NHS salaried GP is a fully-qualified GP who is employed by a practice (under contract) or an out-of-hours provider. (British Medical Association 2022).  For more information (add link to BMA) </a:t>
          </a:r>
        </a:p>
      </dgm:t>
    </dgm:pt>
    <dgm:pt modelId="{F9479F09-DAA6-4013-8395-5EF3B8F4875F}" type="parTrans" cxnId="{171C57B6-38D0-4C4E-BCC2-A4F8F878F8F1}">
      <dgm:prSet/>
      <dgm:spPr/>
      <dgm:t>
        <a:bodyPr/>
        <a:lstStyle/>
        <a:p>
          <a:endParaRPr lang="en-GB"/>
        </a:p>
      </dgm:t>
    </dgm:pt>
    <dgm:pt modelId="{A7CA64B7-17BB-4B29-80DE-B3AA0F9D2777}" type="sibTrans" cxnId="{171C57B6-38D0-4C4E-BCC2-A4F8F878F8F1}">
      <dgm:prSet/>
      <dgm:spPr/>
      <dgm:t>
        <a:bodyPr/>
        <a:lstStyle/>
        <a:p>
          <a:endParaRPr lang="en-GB"/>
        </a:p>
      </dgm:t>
    </dgm:pt>
    <dgm:pt modelId="{26BB9583-65F4-4D5B-8B3D-21024196D4FB}" type="pres">
      <dgm:prSet presAssocID="{A07C88F6-A00A-48CB-84A1-CF154CABB82D}" presName="linear" presStyleCnt="0">
        <dgm:presLayoutVars>
          <dgm:dir/>
          <dgm:resizeHandles val="exact"/>
        </dgm:presLayoutVars>
      </dgm:prSet>
      <dgm:spPr/>
    </dgm:pt>
    <dgm:pt modelId="{873BD0BC-059E-4957-94BF-0D5080B8589A}" type="pres">
      <dgm:prSet presAssocID="{5695E45D-3FCA-42B5-805A-63E96079AA26}" presName="comp" presStyleCnt="0"/>
      <dgm:spPr/>
    </dgm:pt>
    <dgm:pt modelId="{45A1B116-A382-402F-85A5-33422026296C}" type="pres">
      <dgm:prSet presAssocID="{5695E45D-3FCA-42B5-805A-63E96079AA26}" presName="box" presStyleLbl="node1" presStyleIdx="0" presStyleCnt="3"/>
      <dgm:spPr/>
    </dgm:pt>
    <dgm:pt modelId="{4DED86CD-91E4-4291-892A-5FF04D56F2AA}" type="pres">
      <dgm:prSet presAssocID="{5695E45D-3FCA-42B5-805A-63E96079AA26}" presName="img"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t="-9000" b="-9000"/>
          </a:stretch>
        </a:blipFill>
      </dgm:spPr>
      <dgm:extLst>
        <a:ext uri="{E40237B7-FDA0-4F09-8148-C483321AD2D9}">
          <dgm14:cNvPr xmlns:dgm14="http://schemas.microsoft.com/office/drawing/2010/diagram" id="0" name="" descr="Doctor looking at tablet"/>
        </a:ext>
      </dgm:extLst>
    </dgm:pt>
    <dgm:pt modelId="{FF2A55E7-28E6-40D5-9BE2-F6D6F627E7E4}" type="pres">
      <dgm:prSet presAssocID="{5695E45D-3FCA-42B5-805A-63E96079AA26}" presName="text" presStyleLbl="node1" presStyleIdx="0" presStyleCnt="3">
        <dgm:presLayoutVars>
          <dgm:bulletEnabled val="1"/>
        </dgm:presLayoutVars>
      </dgm:prSet>
      <dgm:spPr/>
    </dgm:pt>
    <dgm:pt modelId="{41DA5AD2-9F50-41CF-BB84-81656C4CD50A}" type="pres">
      <dgm:prSet presAssocID="{3389E8C0-A705-4C03-945E-54D17FF01BCF}" presName="spacer" presStyleCnt="0"/>
      <dgm:spPr/>
    </dgm:pt>
    <dgm:pt modelId="{5D51F1A9-2BE9-4D5D-87A8-9876824E0847}" type="pres">
      <dgm:prSet presAssocID="{D37707D0-3D28-470A-B65A-265E15405AE1}" presName="comp" presStyleCnt="0"/>
      <dgm:spPr/>
    </dgm:pt>
    <dgm:pt modelId="{E5949D81-446D-4C82-B567-C7A88F7E00B1}" type="pres">
      <dgm:prSet presAssocID="{D37707D0-3D28-470A-B65A-265E15405AE1}" presName="box" presStyleLbl="node1" presStyleIdx="1" presStyleCnt="3"/>
      <dgm:spPr/>
    </dgm:pt>
    <dgm:pt modelId="{02394804-0F51-453C-885E-58FEDDB69438}" type="pres">
      <dgm:prSet presAssocID="{D37707D0-3D28-470A-B65A-265E15405AE1}" presName="img" presStyleLbl="f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t="-9000" b="-9000"/>
          </a:stretch>
        </a:blipFill>
      </dgm:spPr>
      <dgm:extLst>
        <a:ext uri="{E40237B7-FDA0-4F09-8148-C483321AD2D9}">
          <dgm14:cNvPr xmlns:dgm14="http://schemas.microsoft.com/office/drawing/2010/diagram" id="0" name="" descr="Stethoscope"/>
        </a:ext>
      </dgm:extLst>
    </dgm:pt>
    <dgm:pt modelId="{63545310-30DD-45CA-AC6E-BE52989A6264}" type="pres">
      <dgm:prSet presAssocID="{D37707D0-3D28-470A-B65A-265E15405AE1}" presName="text" presStyleLbl="node1" presStyleIdx="1" presStyleCnt="3">
        <dgm:presLayoutVars>
          <dgm:bulletEnabled val="1"/>
        </dgm:presLayoutVars>
      </dgm:prSet>
      <dgm:spPr/>
    </dgm:pt>
    <dgm:pt modelId="{1AA81036-6264-4096-9269-34D2CF97BBD0}" type="pres">
      <dgm:prSet presAssocID="{C6855A75-4D90-46FE-B39A-57A564ABF7B5}" presName="spacer" presStyleCnt="0"/>
      <dgm:spPr/>
    </dgm:pt>
    <dgm:pt modelId="{885A5151-BF03-40C2-B038-B1B265479DB3}" type="pres">
      <dgm:prSet presAssocID="{EFB78EF3-7F7D-436D-B40E-C579A372A0E5}" presName="comp" presStyleCnt="0"/>
      <dgm:spPr/>
    </dgm:pt>
    <dgm:pt modelId="{902348C4-899B-404E-937C-69C301431C33}" type="pres">
      <dgm:prSet presAssocID="{EFB78EF3-7F7D-436D-B40E-C579A372A0E5}" presName="box" presStyleLbl="node1" presStyleIdx="2" presStyleCnt="3"/>
      <dgm:spPr/>
    </dgm:pt>
    <dgm:pt modelId="{CFA82B08-27A6-47DA-BEE9-0915355AEB1F}" type="pres">
      <dgm:prSet presAssocID="{EFB78EF3-7F7D-436D-B40E-C579A372A0E5}" presName="img" presStyleLbl="fgImgPlac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t="-9000" b="-9000"/>
          </a:stretch>
        </a:blipFill>
      </dgm:spPr>
      <dgm:extLst>
        <a:ext uri="{E40237B7-FDA0-4F09-8148-C483321AD2D9}">
          <dgm14:cNvPr xmlns:dgm14="http://schemas.microsoft.com/office/drawing/2010/diagram" id="0" name="" descr="Healthcare worker speaking with patient"/>
        </a:ext>
      </dgm:extLst>
    </dgm:pt>
    <dgm:pt modelId="{6F116797-D0FF-48AB-890F-9347C8937D6D}" type="pres">
      <dgm:prSet presAssocID="{EFB78EF3-7F7D-436D-B40E-C579A372A0E5}" presName="text" presStyleLbl="node1" presStyleIdx="2" presStyleCnt="3">
        <dgm:presLayoutVars>
          <dgm:bulletEnabled val="1"/>
        </dgm:presLayoutVars>
      </dgm:prSet>
      <dgm:spPr/>
    </dgm:pt>
  </dgm:ptLst>
  <dgm:cxnLst>
    <dgm:cxn modelId="{0F002E1A-73E1-4746-967A-CF8015121844}" type="presOf" srcId="{EFB78EF3-7F7D-436D-B40E-C579A372A0E5}" destId="{6F116797-D0FF-48AB-890F-9347C8937D6D}" srcOrd="1" destOrd="0" presId="urn:microsoft.com/office/officeart/2005/8/layout/vList4"/>
    <dgm:cxn modelId="{2E21EB5E-EA8E-49A4-B611-DB29F5C1EBF8}" srcId="{A07C88F6-A00A-48CB-84A1-CF154CABB82D}" destId="{5695E45D-3FCA-42B5-805A-63E96079AA26}" srcOrd="0" destOrd="0" parTransId="{241E27AC-2150-4E70-AF37-C191516FD7F5}" sibTransId="{3389E8C0-A705-4C03-945E-54D17FF01BCF}"/>
    <dgm:cxn modelId="{78682872-A70F-4C43-8605-2A472AE73BE8}" type="presOf" srcId="{5695E45D-3FCA-42B5-805A-63E96079AA26}" destId="{FF2A55E7-28E6-40D5-9BE2-F6D6F627E7E4}" srcOrd="1" destOrd="0" presId="urn:microsoft.com/office/officeart/2005/8/layout/vList4"/>
    <dgm:cxn modelId="{6119EF55-E646-4746-8EE4-FA34D033718C}" type="presOf" srcId="{EFB78EF3-7F7D-436D-B40E-C579A372A0E5}" destId="{902348C4-899B-404E-937C-69C301431C33}" srcOrd="0" destOrd="0" presId="urn:microsoft.com/office/officeart/2005/8/layout/vList4"/>
    <dgm:cxn modelId="{2336FC86-68F1-4D4C-AF31-57166D161B4F}" srcId="{A07C88F6-A00A-48CB-84A1-CF154CABB82D}" destId="{D37707D0-3D28-470A-B65A-265E15405AE1}" srcOrd="1" destOrd="0" parTransId="{06B51296-9C32-40CF-B075-9FC631A9C17C}" sibTransId="{C6855A75-4D90-46FE-B39A-57A564ABF7B5}"/>
    <dgm:cxn modelId="{88CE819C-6679-4EAB-AECB-708CDC7876BC}" type="presOf" srcId="{D37707D0-3D28-470A-B65A-265E15405AE1}" destId="{E5949D81-446D-4C82-B567-C7A88F7E00B1}" srcOrd="0" destOrd="0" presId="urn:microsoft.com/office/officeart/2005/8/layout/vList4"/>
    <dgm:cxn modelId="{171C57B6-38D0-4C4E-BCC2-A4F8F878F8F1}" srcId="{A07C88F6-A00A-48CB-84A1-CF154CABB82D}" destId="{EFB78EF3-7F7D-436D-B40E-C579A372A0E5}" srcOrd="2" destOrd="0" parTransId="{F9479F09-DAA6-4013-8395-5EF3B8F4875F}" sibTransId="{A7CA64B7-17BB-4B29-80DE-B3AA0F9D2777}"/>
    <dgm:cxn modelId="{B453B9C0-47C3-42E4-BEA6-F27177747EC9}" type="presOf" srcId="{A07C88F6-A00A-48CB-84A1-CF154CABB82D}" destId="{26BB9583-65F4-4D5B-8B3D-21024196D4FB}" srcOrd="0" destOrd="0" presId="urn:microsoft.com/office/officeart/2005/8/layout/vList4"/>
    <dgm:cxn modelId="{E2A5C8E1-B729-4F84-AE61-34F0C4BB0E3F}" type="presOf" srcId="{D37707D0-3D28-470A-B65A-265E15405AE1}" destId="{63545310-30DD-45CA-AC6E-BE52989A6264}" srcOrd="1" destOrd="0" presId="urn:microsoft.com/office/officeart/2005/8/layout/vList4"/>
    <dgm:cxn modelId="{08422EE4-B018-45A5-9123-1AC30018587C}" type="presOf" srcId="{5695E45D-3FCA-42B5-805A-63E96079AA26}" destId="{45A1B116-A382-402F-85A5-33422026296C}" srcOrd="0" destOrd="0" presId="urn:microsoft.com/office/officeart/2005/8/layout/vList4"/>
    <dgm:cxn modelId="{06E476BD-3060-4A14-88FC-E0C52D213512}" type="presParOf" srcId="{26BB9583-65F4-4D5B-8B3D-21024196D4FB}" destId="{873BD0BC-059E-4957-94BF-0D5080B8589A}" srcOrd="0" destOrd="0" presId="urn:microsoft.com/office/officeart/2005/8/layout/vList4"/>
    <dgm:cxn modelId="{168AC74B-F21A-4888-B44F-67E6FE8E6768}" type="presParOf" srcId="{873BD0BC-059E-4957-94BF-0D5080B8589A}" destId="{45A1B116-A382-402F-85A5-33422026296C}" srcOrd="0" destOrd="0" presId="urn:microsoft.com/office/officeart/2005/8/layout/vList4"/>
    <dgm:cxn modelId="{05AE1266-085D-4B2E-86E9-C2E7D10D9E92}" type="presParOf" srcId="{873BD0BC-059E-4957-94BF-0D5080B8589A}" destId="{4DED86CD-91E4-4291-892A-5FF04D56F2AA}" srcOrd="1" destOrd="0" presId="urn:microsoft.com/office/officeart/2005/8/layout/vList4"/>
    <dgm:cxn modelId="{73BD15CC-787C-4039-92B1-A950C0EDC3AB}" type="presParOf" srcId="{873BD0BC-059E-4957-94BF-0D5080B8589A}" destId="{FF2A55E7-28E6-40D5-9BE2-F6D6F627E7E4}" srcOrd="2" destOrd="0" presId="urn:microsoft.com/office/officeart/2005/8/layout/vList4"/>
    <dgm:cxn modelId="{CC3ABA06-DA3D-481C-9A19-E8F67DA44663}" type="presParOf" srcId="{26BB9583-65F4-4D5B-8B3D-21024196D4FB}" destId="{41DA5AD2-9F50-41CF-BB84-81656C4CD50A}" srcOrd="1" destOrd="0" presId="urn:microsoft.com/office/officeart/2005/8/layout/vList4"/>
    <dgm:cxn modelId="{817D8B1F-DEE6-4C98-8D1A-B2E1DFFAD897}" type="presParOf" srcId="{26BB9583-65F4-4D5B-8B3D-21024196D4FB}" destId="{5D51F1A9-2BE9-4D5D-87A8-9876824E0847}" srcOrd="2" destOrd="0" presId="urn:microsoft.com/office/officeart/2005/8/layout/vList4"/>
    <dgm:cxn modelId="{ACC5376D-746E-4C9D-9086-230E3FBE172D}" type="presParOf" srcId="{5D51F1A9-2BE9-4D5D-87A8-9876824E0847}" destId="{E5949D81-446D-4C82-B567-C7A88F7E00B1}" srcOrd="0" destOrd="0" presId="urn:microsoft.com/office/officeart/2005/8/layout/vList4"/>
    <dgm:cxn modelId="{356B14CA-C284-4088-A761-8205564F506A}" type="presParOf" srcId="{5D51F1A9-2BE9-4D5D-87A8-9876824E0847}" destId="{02394804-0F51-453C-885E-58FEDDB69438}" srcOrd="1" destOrd="0" presId="urn:microsoft.com/office/officeart/2005/8/layout/vList4"/>
    <dgm:cxn modelId="{27B358A9-F6DB-4F65-A792-966CF23C7D81}" type="presParOf" srcId="{5D51F1A9-2BE9-4D5D-87A8-9876824E0847}" destId="{63545310-30DD-45CA-AC6E-BE52989A6264}" srcOrd="2" destOrd="0" presId="urn:microsoft.com/office/officeart/2005/8/layout/vList4"/>
    <dgm:cxn modelId="{9D1D4EEC-3AC6-4127-9230-9917CB24F7A8}" type="presParOf" srcId="{26BB9583-65F4-4D5B-8B3D-21024196D4FB}" destId="{1AA81036-6264-4096-9269-34D2CF97BBD0}" srcOrd="3" destOrd="0" presId="urn:microsoft.com/office/officeart/2005/8/layout/vList4"/>
    <dgm:cxn modelId="{6E49C512-5003-418C-AC3E-2E93BAA03E20}" type="presParOf" srcId="{26BB9583-65F4-4D5B-8B3D-21024196D4FB}" destId="{885A5151-BF03-40C2-B038-B1B265479DB3}" srcOrd="4" destOrd="0" presId="urn:microsoft.com/office/officeart/2005/8/layout/vList4"/>
    <dgm:cxn modelId="{37861C35-7DDB-4FA3-9522-019DC4F828F0}" type="presParOf" srcId="{885A5151-BF03-40C2-B038-B1B265479DB3}" destId="{902348C4-899B-404E-937C-69C301431C33}" srcOrd="0" destOrd="0" presId="urn:microsoft.com/office/officeart/2005/8/layout/vList4"/>
    <dgm:cxn modelId="{4488121C-C034-46F1-B543-959850D264F8}" type="presParOf" srcId="{885A5151-BF03-40C2-B038-B1B265479DB3}" destId="{CFA82B08-27A6-47DA-BEE9-0915355AEB1F}" srcOrd="1" destOrd="0" presId="urn:microsoft.com/office/officeart/2005/8/layout/vList4"/>
    <dgm:cxn modelId="{D1B689A6-1CA7-42F3-9FBE-5FBE2901CF7B}" type="presParOf" srcId="{885A5151-BF03-40C2-B038-B1B265479DB3}" destId="{6F116797-D0FF-48AB-890F-9347C8937D6D}" srcOrd="2" destOrd="0" presId="urn:microsoft.com/office/officeart/2005/8/layout/vList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2E22AE-7C17-4877-93C4-58ECCD23BC30}">
      <dsp:nvSpPr>
        <dsp:cNvPr id="0" name=""/>
        <dsp:cNvSpPr/>
      </dsp:nvSpPr>
      <dsp:spPr>
        <a:xfrm>
          <a:off x="7143" y="100116"/>
          <a:ext cx="1067593" cy="640556"/>
        </a:xfrm>
        <a:prstGeom prst="rect">
          <a:avLst/>
        </a:prstGeom>
        <a:solidFill>
          <a:schemeClr val="accent1">
            <a:alpha val="9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GB" sz="1100" kern="1200" dirty="0"/>
            <a:t>Pharmacy Technician</a:t>
          </a:r>
        </a:p>
      </dsp:txBody>
      <dsp:txXfrm>
        <a:off x="7143" y="100116"/>
        <a:ext cx="1067593" cy="640556"/>
      </dsp:txXfrm>
    </dsp:sp>
    <dsp:sp modelId="{1C7FD170-2083-449F-B243-53762FAE85B8}">
      <dsp:nvSpPr>
        <dsp:cNvPr id="0" name=""/>
        <dsp:cNvSpPr/>
      </dsp:nvSpPr>
      <dsp:spPr>
        <a:xfrm>
          <a:off x="1181496" y="100116"/>
          <a:ext cx="1067593" cy="640556"/>
        </a:xfrm>
        <a:prstGeom prst="rect">
          <a:avLst/>
        </a:prstGeom>
        <a:solidFill>
          <a:schemeClr val="accent1">
            <a:alpha val="90000"/>
            <a:hueOff val="0"/>
            <a:satOff val="0"/>
            <a:lumOff val="0"/>
            <a:alphaOff val="-3077"/>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GB" sz="1100" kern="1200" dirty="0"/>
            <a:t>Physiotherapist</a:t>
          </a:r>
        </a:p>
      </dsp:txBody>
      <dsp:txXfrm>
        <a:off x="1181496" y="100116"/>
        <a:ext cx="1067593" cy="640556"/>
      </dsp:txXfrm>
    </dsp:sp>
    <dsp:sp modelId="{7C966637-2037-49F2-81AB-38127710CAE8}">
      <dsp:nvSpPr>
        <dsp:cNvPr id="0" name=""/>
        <dsp:cNvSpPr/>
      </dsp:nvSpPr>
      <dsp:spPr>
        <a:xfrm>
          <a:off x="2355850" y="100116"/>
          <a:ext cx="1067593" cy="640556"/>
        </a:xfrm>
        <a:prstGeom prst="rect">
          <a:avLst/>
        </a:prstGeom>
        <a:solidFill>
          <a:schemeClr val="accent1">
            <a:alpha val="90000"/>
            <a:hueOff val="0"/>
            <a:satOff val="0"/>
            <a:lumOff val="0"/>
            <a:alphaOff val="-6154"/>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GB" sz="1100" kern="1200" dirty="0"/>
            <a:t>Paramedic</a:t>
          </a:r>
        </a:p>
      </dsp:txBody>
      <dsp:txXfrm>
        <a:off x="2355850" y="100116"/>
        <a:ext cx="1067593" cy="640556"/>
      </dsp:txXfrm>
    </dsp:sp>
    <dsp:sp modelId="{85F33313-CC65-4F9B-B4FA-5AB3DD637A4B}">
      <dsp:nvSpPr>
        <dsp:cNvPr id="0" name=""/>
        <dsp:cNvSpPr/>
      </dsp:nvSpPr>
      <dsp:spPr>
        <a:xfrm>
          <a:off x="3530203" y="100116"/>
          <a:ext cx="1067593" cy="640556"/>
        </a:xfrm>
        <a:prstGeom prst="rect">
          <a:avLst/>
        </a:prstGeom>
        <a:solidFill>
          <a:schemeClr val="accent1">
            <a:alpha val="90000"/>
            <a:hueOff val="0"/>
            <a:satOff val="0"/>
            <a:lumOff val="0"/>
            <a:alphaOff val="-9231"/>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GB" sz="1100" kern="1200" dirty="0"/>
            <a:t>GP</a:t>
          </a:r>
        </a:p>
      </dsp:txBody>
      <dsp:txXfrm>
        <a:off x="3530203" y="100116"/>
        <a:ext cx="1067593" cy="640556"/>
      </dsp:txXfrm>
    </dsp:sp>
    <dsp:sp modelId="{FAD8727A-9ADC-4CDD-BFB9-D3EBB69E0DE7}">
      <dsp:nvSpPr>
        <dsp:cNvPr id="0" name=""/>
        <dsp:cNvSpPr/>
      </dsp:nvSpPr>
      <dsp:spPr>
        <a:xfrm>
          <a:off x="4704556" y="100116"/>
          <a:ext cx="1067593" cy="640556"/>
        </a:xfrm>
        <a:prstGeom prst="rect">
          <a:avLst/>
        </a:prstGeom>
        <a:solidFill>
          <a:schemeClr val="accent1">
            <a:alpha val="90000"/>
            <a:hueOff val="0"/>
            <a:satOff val="0"/>
            <a:lumOff val="0"/>
            <a:alphaOff val="-12308"/>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GB" sz="1100" kern="1200" dirty="0"/>
            <a:t>Nurse</a:t>
          </a:r>
        </a:p>
      </dsp:txBody>
      <dsp:txXfrm>
        <a:off x="4704556" y="100116"/>
        <a:ext cx="1067593" cy="640556"/>
      </dsp:txXfrm>
    </dsp:sp>
    <dsp:sp modelId="{AD95BF58-5144-4F2A-886C-A1D6B4644476}">
      <dsp:nvSpPr>
        <dsp:cNvPr id="0" name=""/>
        <dsp:cNvSpPr/>
      </dsp:nvSpPr>
      <dsp:spPr>
        <a:xfrm>
          <a:off x="5878909" y="100116"/>
          <a:ext cx="1067593" cy="640556"/>
        </a:xfrm>
        <a:prstGeom prst="rect">
          <a:avLst/>
        </a:prstGeom>
        <a:solidFill>
          <a:schemeClr val="accent1">
            <a:alpha val="90000"/>
            <a:hueOff val="0"/>
            <a:satOff val="0"/>
            <a:lumOff val="0"/>
            <a:alphaOff val="-15385"/>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GB" sz="1100" kern="1200" dirty="0"/>
            <a:t>Reception Team</a:t>
          </a:r>
        </a:p>
      </dsp:txBody>
      <dsp:txXfrm>
        <a:off x="5878909" y="100116"/>
        <a:ext cx="1067593" cy="640556"/>
      </dsp:txXfrm>
    </dsp:sp>
    <dsp:sp modelId="{370EFF9C-A0C7-4B04-B92C-8DB9B317BE0C}">
      <dsp:nvSpPr>
        <dsp:cNvPr id="0" name=""/>
        <dsp:cNvSpPr/>
      </dsp:nvSpPr>
      <dsp:spPr>
        <a:xfrm>
          <a:off x="7053262" y="100116"/>
          <a:ext cx="1067593" cy="640556"/>
        </a:xfrm>
        <a:prstGeom prst="rect">
          <a:avLst/>
        </a:prstGeom>
        <a:solidFill>
          <a:schemeClr val="accent1">
            <a:alpha val="90000"/>
            <a:hueOff val="0"/>
            <a:satOff val="0"/>
            <a:lumOff val="0"/>
            <a:alphaOff val="-18462"/>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GB" sz="1100" kern="1200" dirty="0"/>
            <a:t>Clinical Pharmacist</a:t>
          </a:r>
        </a:p>
      </dsp:txBody>
      <dsp:txXfrm>
        <a:off x="7053262" y="100116"/>
        <a:ext cx="1067593" cy="640556"/>
      </dsp:txXfrm>
    </dsp:sp>
    <dsp:sp modelId="{FA5F123F-D77F-417B-881B-E33A2D5EB97A}">
      <dsp:nvSpPr>
        <dsp:cNvPr id="0" name=""/>
        <dsp:cNvSpPr/>
      </dsp:nvSpPr>
      <dsp:spPr>
        <a:xfrm>
          <a:off x="7143" y="847431"/>
          <a:ext cx="1067593" cy="640556"/>
        </a:xfrm>
        <a:prstGeom prst="rect">
          <a:avLst/>
        </a:prstGeom>
        <a:solidFill>
          <a:schemeClr val="accent1">
            <a:alpha val="90000"/>
            <a:hueOff val="0"/>
            <a:satOff val="0"/>
            <a:lumOff val="0"/>
            <a:alphaOff val="-21538"/>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GB" sz="1100" kern="1200" dirty="0"/>
            <a:t>Physician Assistant</a:t>
          </a:r>
        </a:p>
      </dsp:txBody>
      <dsp:txXfrm>
        <a:off x="7143" y="847431"/>
        <a:ext cx="1067593" cy="640556"/>
      </dsp:txXfrm>
    </dsp:sp>
    <dsp:sp modelId="{0C7C06CD-BEF3-4F4D-B80D-9EB6A4550C79}">
      <dsp:nvSpPr>
        <dsp:cNvPr id="0" name=""/>
        <dsp:cNvSpPr/>
      </dsp:nvSpPr>
      <dsp:spPr>
        <a:xfrm>
          <a:off x="1181496" y="847431"/>
          <a:ext cx="1067593" cy="640556"/>
        </a:xfrm>
        <a:prstGeom prst="rect">
          <a:avLst/>
        </a:prstGeom>
        <a:solidFill>
          <a:schemeClr val="accent1">
            <a:alpha val="90000"/>
            <a:hueOff val="0"/>
            <a:satOff val="0"/>
            <a:lumOff val="0"/>
            <a:alphaOff val="-24615"/>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GB" sz="1100" kern="1200" dirty="0"/>
            <a:t>Mental Health therapist</a:t>
          </a:r>
        </a:p>
      </dsp:txBody>
      <dsp:txXfrm>
        <a:off x="1181496" y="847431"/>
        <a:ext cx="1067593" cy="640556"/>
      </dsp:txXfrm>
    </dsp:sp>
    <dsp:sp modelId="{BA115762-F820-447F-A233-3C46A104C515}">
      <dsp:nvSpPr>
        <dsp:cNvPr id="0" name=""/>
        <dsp:cNvSpPr/>
      </dsp:nvSpPr>
      <dsp:spPr>
        <a:xfrm>
          <a:off x="2355850" y="847431"/>
          <a:ext cx="1067593" cy="640556"/>
        </a:xfrm>
        <a:prstGeom prst="rect">
          <a:avLst/>
        </a:prstGeom>
        <a:solidFill>
          <a:schemeClr val="accent1">
            <a:alpha val="90000"/>
            <a:hueOff val="0"/>
            <a:satOff val="0"/>
            <a:lumOff val="0"/>
            <a:alphaOff val="-27692"/>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GB" sz="1100" kern="1200" dirty="0"/>
            <a:t>Occupational Therapist</a:t>
          </a:r>
        </a:p>
      </dsp:txBody>
      <dsp:txXfrm>
        <a:off x="2355850" y="847431"/>
        <a:ext cx="1067593" cy="640556"/>
      </dsp:txXfrm>
    </dsp:sp>
    <dsp:sp modelId="{572128CE-0297-4F1D-B80B-55C03B93ACD5}">
      <dsp:nvSpPr>
        <dsp:cNvPr id="0" name=""/>
        <dsp:cNvSpPr/>
      </dsp:nvSpPr>
      <dsp:spPr>
        <a:xfrm>
          <a:off x="3530203" y="847431"/>
          <a:ext cx="1067593" cy="640556"/>
        </a:xfrm>
        <a:prstGeom prst="rect">
          <a:avLst/>
        </a:prstGeom>
        <a:solidFill>
          <a:schemeClr val="accent1">
            <a:alpha val="90000"/>
            <a:hueOff val="0"/>
            <a:satOff val="0"/>
            <a:lumOff val="0"/>
            <a:alphaOff val="-30769"/>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GB" sz="1100" kern="1200" dirty="0"/>
            <a:t>Dietitian</a:t>
          </a:r>
        </a:p>
      </dsp:txBody>
      <dsp:txXfrm>
        <a:off x="3530203" y="847431"/>
        <a:ext cx="1067593" cy="640556"/>
      </dsp:txXfrm>
    </dsp:sp>
    <dsp:sp modelId="{F0189757-1147-4C21-A823-9EF2FAF9D001}">
      <dsp:nvSpPr>
        <dsp:cNvPr id="0" name=""/>
        <dsp:cNvSpPr/>
      </dsp:nvSpPr>
      <dsp:spPr>
        <a:xfrm>
          <a:off x="4704556" y="847431"/>
          <a:ext cx="1067593" cy="640556"/>
        </a:xfrm>
        <a:prstGeom prst="rect">
          <a:avLst/>
        </a:prstGeom>
        <a:solidFill>
          <a:schemeClr val="accent1">
            <a:alpha val="90000"/>
            <a:hueOff val="0"/>
            <a:satOff val="0"/>
            <a:lumOff val="0"/>
            <a:alphaOff val="-33846"/>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GB" sz="1100" kern="1200" dirty="0"/>
            <a:t>Personalised care roles</a:t>
          </a:r>
        </a:p>
      </dsp:txBody>
      <dsp:txXfrm>
        <a:off x="4704556" y="847431"/>
        <a:ext cx="1067593" cy="640556"/>
      </dsp:txXfrm>
    </dsp:sp>
    <dsp:sp modelId="{DB56ACAA-D544-4798-8730-B29608A7392B}">
      <dsp:nvSpPr>
        <dsp:cNvPr id="0" name=""/>
        <dsp:cNvSpPr/>
      </dsp:nvSpPr>
      <dsp:spPr>
        <a:xfrm>
          <a:off x="5878909" y="847431"/>
          <a:ext cx="1067593" cy="640556"/>
        </a:xfrm>
        <a:prstGeom prst="rect">
          <a:avLst/>
        </a:prstGeom>
        <a:solidFill>
          <a:schemeClr val="accent1">
            <a:alpha val="90000"/>
            <a:hueOff val="0"/>
            <a:satOff val="0"/>
            <a:lumOff val="0"/>
            <a:alphaOff val="-36923"/>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GB" sz="1100" kern="1200" dirty="0"/>
            <a:t>Advanced Practitioners</a:t>
          </a:r>
        </a:p>
      </dsp:txBody>
      <dsp:txXfrm>
        <a:off x="5878909" y="847431"/>
        <a:ext cx="1067593" cy="640556"/>
      </dsp:txXfrm>
    </dsp:sp>
    <dsp:sp modelId="{5524FF78-6063-496E-8D1E-20D047A3B5BB}">
      <dsp:nvSpPr>
        <dsp:cNvPr id="0" name=""/>
        <dsp:cNvSpPr/>
      </dsp:nvSpPr>
      <dsp:spPr>
        <a:xfrm>
          <a:off x="7053262" y="847431"/>
          <a:ext cx="1067593" cy="640556"/>
        </a:xfrm>
        <a:prstGeom prst="rect">
          <a:avLst/>
        </a:prstGeom>
        <a:solidFill>
          <a:schemeClr val="accent1">
            <a:alpha val="90000"/>
            <a:hueOff val="0"/>
            <a:satOff val="0"/>
            <a:lumOff val="0"/>
            <a:alphaOff val="-4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GB" sz="1100" kern="1200" dirty="0"/>
            <a:t>Healthcare Assistant</a:t>
          </a:r>
        </a:p>
      </dsp:txBody>
      <dsp:txXfrm>
        <a:off x="7053262" y="847431"/>
        <a:ext cx="1067593" cy="64055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A1B116-A382-402F-85A5-33422026296C}">
      <dsp:nvSpPr>
        <dsp:cNvPr id="0" name=""/>
        <dsp:cNvSpPr/>
      </dsp:nvSpPr>
      <dsp:spPr>
        <a:xfrm>
          <a:off x="0" y="0"/>
          <a:ext cx="10981829" cy="1523040"/>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GB" sz="1500" b="1" kern="1200" dirty="0">
              <a:solidFill>
                <a:schemeClr val="bg1"/>
              </a:solidFill>
            </a:rPr>
            <a:t>General Practitioner (GP)</a:t>
          </a:r>
        </a:p>
        <a:p>
          <a:pPr marL="0" lvl="0" indent="0" algn="l" defTabSz="666750">
            <a:lnSpc>
              <a:spcPct val="90000"/>
            </a:lnSpc>
            <a:spcBef>
              <a:spcPct val="0"/>
            </a:spcBef>
            <a:spcAft>
              <a:spcPct val="35000"/>
            </a:spcAft>
            <a:buNone/>
          </a:pPr>
          <a:r>
            <a:rPr lang="en-GB" sz="1500" kern="1200" dirty="0"/>
            <a:t>GP's are experts in their patients. They provide the first point of contact with the NHS for most people in their communities - there are approximately 1 million GP consultations in the UK every day.  GPs are vital to their local community and contribute hugely to keeping the nation healthy. They deal with a wide range of medical conditions and will treat patients throughout their lives. (Royal College of General Practitioners, 2023).  </a:t>
          </a:r>
        </a:p>
      </dsp:txBody>
      <dsp:txXfrm>
        <a:off x="2348669" y="0"/>
        <a:ext cx="8633159" cy="1523040"/>
      </dsp:txXfrm>
    </dsp:sp>
    <dsp:sp modelId="{4DED86CD-91E4-4291-892A-5FF04D56F2AA}">
      <dsp:nvSpPr>
        <dsp:cNvPr id="0" name=""/>
        <dsp:cNvSpPr/>
      </dsp:nvSpPr>
      <dsp:spPr>
        <a:xfrm>
          <a:off x="152304" y="152304"/>
          <a:ext cx="2196365" cy="1218432"/>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9000" b="-9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5949D81-446D-4C82-B567-C7A88F7E00B1}">
      <dsp:nvSpPr>
        <dsp:cNvPr id="0" name=""/>
        <dsp:cNvSpPr/>
      </dsp:nvSpPr>
      <dsp:spPr>
        <a:xfrm>
          <a:off x="0" y="1675344"/>
          <a:ext cx="10981829" cy="1523040"/>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GB" sz="1500" b="1" kern="1200" dirty="0"/>
            <a:t>GP Partner</a:t>
          </a:r>
        </a:p>
        <a:p>
          <a:pPr marL="0" lvl="0" indent="0" algn="l" defTabSz="666750">
            <a:lnSpc>
              <a:spcPct val="90000"/>
            </a:lnSpc>
            <a:spcBef>
              <a:spcPct val="0"/>
            </a:spcBef>
            <a:spcAft>
              <a:spcPct val="35000"/>
            </a:spcAft>
            <a:buNone/>
          </a:pPr>
          <a:r>
            <a:rPr lang="en-GB" sz="1500" kern="1200" dirty="0"/>
            <a:t>GP's are experts in their patients. They provide the first point of contact with the NHS for most people in their communities - there are approximately 1 million GP consultations in the UK every day.  GPs are vital to their local community and contribute hugely to keeping the nation healthy. They deal with a wide range of medical conditions and will treat patients throughout their lives. (Royal College of General Practitioners, 2023).  </a:t>
          </a:r>
        </a:p>
      </dsp:txBody>
      <dsp:txXfrm>
        <a:off x="2348669" y="1675344"/>
        <a:ext cx="8633159" cy="1523040"/>
      </dsp:txXfrm>
    </dsp:sp>
    <dsp:sp modelId="{02394804-0F51-453C-885E-58FEDDB69438}">
      <dsp:nvSpPr>
        <dsp:cNvPr id="0" name=""/>
        <dsp:cNvSpPr/>
      </dsp:nvSpPr>
      <dsp:spPr>
        <a:xfrm>
          <a:off x="152304" y="1827648"/>
          <a:ext cx="2196365" cy="1218432"/>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9000" b="-9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02348C4-899B-404E-937C-69C301431C33}">
      <dsp:nvSpPr>
        <dsp:cNvPr id="0" name=""/>
        <dsp:cNvSpPr/>
      </dsp:nvSpPr>
      <dsp:spPr>
        <a:xfrm>
          <a:off x="0" y="3350688"/>
          <a:ext cx="10981829" cy="1523040"/>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GB" sz="1500" b="1" kern="1200" dirty="0"/>
            <a:t>Salaried GP</a:t>
          </a:r>
        </a:p>
        <a:p>
          <a:pPr marL="0" lvl="0" indent="0" algn="l" defTabSz="666750">
            <a:lnSpc>
              <a:spcPct val="90000"/>
            </a:lnSpc>
            <a:spcBef>
              <a:spcPct val="0"/>
            </a:spcBef>
            <a:spcAft>
              <a:spcPct val="35000"/>
            </a:spcAft>
            <a:buNone/>
          </a:pPr>
          <a:r>
            <a:rPr lang="en-GB" sz="1500" kern="1200" dirty="0"/>
            <a:t>An NHS salaried GP is a fully-qualified GP who is employed by a practice (under contract) or an out-of-hours provider. (British Medical Association 2022).  For more information (add link to BMA) </a:t>
          </a:r>
        </a:p>
      </dsp:txBody>
      <dsp:txXfrm>
        <a:off x="2348669" y="3350688"/>
        <a:ext cx="8633159" cy="1523040"/>
      </dsp:txXfrm>
    </dsp:sp>
    <dsp:sp modelId="{CFA82B08-27A6-47DA-BEE9-0915355AEB1F}">
      <dsp:nvSpPr>
        <dsp:cNvPr id="0" name=""/>
        <dsp:cNvSpPr/>
      </dsp:nvSpPr>
      <dsp:spPr>
        <a:xfrm>
          <a:off x="152304" y="3502992"/>
          <a:ext cx="2196365" cy="1218432"/>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9000" b="-9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D328C0-EB6C-42E0-BEF6-44C00C98F62D}" type="datetimeFigureOut">
              <a:rPr lang="en-GB" smtClean="0"/>
              <a:t>22/07/2025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295F6E-0E96-44A4-B02B-E74A538AE212}" type="slidenum">
              <a:rPr lang="en-GB" smtClean="0"/>
              <a:t>‹#›</a:t>
            </a:fld>
            <a:endParaRPr lang="en-GB"/>
          </a:p>
        </p:txBody>
      </p:sp>
    </p:spTree>
    <p:extLst>
      <p:ext uri="{BB962C8B-B14F-4D97-AF65-F5344CB8AC3E}">
        <p14:creationId xmlns:p14="http://schemas.microsoft.com/office/powerpoint/2010/main" val="14058987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dirty="0"/>
          </a:p>
        </p:txBody>
      </p:sp>
      <p:sp>
        <p:nvSpPr>
          <p:cNvPr id="4" name="Slide Number Placeholder 3"/>
          <p:cNvSpPr>
            <a:spLocks noGrp="1"/>
          </p:cNvSpPr>
          <p:nvPr>
            <p:ph type="sldNum" sz="quarter" idx="10"/>
          </p:nvPr>
        </p:nvSpPr>
        <p:spPr/>
        <p:txBody>
          <a:bodyPr rtlCol="0"/>
          <a:lstStyle/>
          <a:p>
            <a:pPr rtl="0"/>
            <a:fld id="{32674CE4-FBD8-4481-AEFB-CA53E599A745}" type="slidenum">
              <a:rPr lang="en-GB" smtClean="0"/>
              <a:t>1</a:t>
            </a:fld>
            <a:endParaRPr lang="en-GB" dirty="0"/>
          </a:p>
        </p:txBody>
      </p:sp>
    </p:spTree>
    <p:extLst>
      <p:ext uri="{BB962C8B-B14F-4D97-AF65-F5344CB8AC3E}">
        <p14:creationId xmlns:p14="http://schemas.microsoft.com/office/powerpoint/2010/main" val="21479742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C295F6E-0E96-44A4-B02B-E74A538AE212}" type="slidenum">
              <a:rPr lang="en-GB" smtClean="0"/>
              <a:t>12</a:t>
            </a:fld>
            <a:endParaRPr lang="en-GB"/>
          </a:p>
        </p:txBody>
      </p:sp>
    </p:spTree>
    <p:extLst>
      <p:ext uri="{BB962C8B-B14F-4D97-AF65-F5344CB8AC3E}">
        <p14:creationId xmlns:p14="http://schemas.microsoft.com/office/powerpoint/2010/main" val="21730626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F74841-5146-F88C-E33B-22F11849FB3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E798FB8-9D36-45C4-9C33-5B583A76C6A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823320F-BFB7-E608-40C3-358232833165}"/>
              </a:ext>
            </a:extLst>
          </p:cNvPr>
          <p:cNvSpPr>
            <a:spLocks noGrp="1"/>
          </p:cNvSpPr>
          <p:nvPr>
            <p:ph type="body" idx="1"/>
          </p:nvPr>
        </p:nvSpPr>
        <p:spPr/>
        <p:txBody>
          <a:bodyPr rtlCol="0"/>
          <a:lstStyle/>
          <a:p>
            <a:pPr marL="171450" indent="-171450" rtl="0">
              <a:buFont typeface="Arial" panose="020B0604020202020204" pitchFamily="34" charset="0"/>
              <a:buChar char="•"/>
            </a:pPr>
            <a:endParaRPr lang="en-GB" dirty="0"/>
          </a:p>
        </p:txBody>
      </p:sp>
      <p:sp>
        <p:nvSpPr>
          <p:cNvPr id="4" name="Slide Number Placeholder 3">
            <a:extLst>
              <a:ext uri="{FF2B5EF4-FFF2-40B4-BE49-F238E27FC236}">
                <a16:creationId xmlns:a16="http://schemas.microsoft.com/office/drawing/2014/main" id="{D35D8A50-2335-F13F-7525-1447F9D0D7D7}"/>
              </a:ext>
            </a:extLst>
          </p:cNvPr>
          <p:cNvSpPr>
            <a:spLocks noGrp="1"/>
          </p:cNvSpPr>
          <p:nvPr>
            <p:ph type="sldNum" sz="quarter" idx="10"/>
          </p:nvPr>
        </p:nvSpPr>
        <p:spPr/>
        <p:txBody>
          <a:bodyPr rtlCol="0"/>
          <a:lstStyle/>
          <a:p>
            <a:pPr rtl="0"/>
            <a:fld id="{CF2FD335-6D8E-486A-8F5F-DFC7325903FF}" type="slidenum">
              <a:rPr lang="en-GB" smtClean="0"/>
              <a:t>13</a:t>
            </a:fld>
            <a:endParaRPr lang="en-GB"/>
          </a:p>
        </p:txBody>
      </p:sp>
    </p:spTree>
    <p:extLst>
      <p:ext uri="{BB962C8B-B14F-4D97-AF65-F5344CB8AC3E}">
        <p14:creationId xmlns:p14="http://schemas.microsoft.com/office/powerpoint/2010/main" val="32249757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C295F6E-0E96-44A4-B02B-E74A538AE212}" type="slidenum">
              <a:rPr lang="en-GB" smtClean="0"/>
              <a:t>14</a:t>
            </a:fld>
            <a:endParaRPr lang="en-GB"/>
          </a:p>
        </p:txBody>
      </p:sp>
    </p:spTree>
    <p:extLst>
      <p:ext uri="{BB962C8B-B14F-4D97-AF65-F5344CB8AC3E}">
        <p14:creationId xmlns:p14="http://schemas.microsoft.com/office/powerpoint/2010/main" val="7651027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2F96FF-2B87-AF5D-4319-499B7062D28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3031739-4552-0AFD-FBED-4998D5656B6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D4F35B7-AB6A-E908-34CB-2700409DAA58}"/>
              </a:ext>
            </a:extLst>
          </p:cNvPr>
          <p:cNvSpPr>
            <a:spLocks noGrp="1"/>
          </p:cNvSpPr>
          <p:nvPr>
            <p:ph type="body" idx="1"/>
          </p:nvPr>
        </p:nvSpPr>
        <p:spPr/>
        <p:txBody>
          <a:bodyPr rtlCol="0"/>
          <a:lstStyle/>
          <a:p>
            <a:pPr marL="171450" indent="-171450" rtl="0">
              <a:buFont typeface="Arial" panose="020B0604020202020204" pitchFamily="34" charset="0"/>
              <a:buChar char="•"/>
            </a:pPr>
            <a:endParaRPr lang="en-GB" dirty="0"/>
          </a:p>
        </p:txBody>
      </p:sp>
      <p:sp>
        <p:nvSpPr>
          <p:cNvPr id="4" name="Slide Number Placeholder 3">
            <a:extLst>
              <a:ext uri="{FF2B5EF4-FFF2-40B4-BE49-F238E27FC236}">
                <a16:creationId xmlns:a16="http://schemas.microsoft.com/office/drawing/2014/main" id="{B7F6AF8D-8A8B-9F39-11A2-1C0D4CE19123}"/>
              </a:ext>
            </a:extLst>
          </p:cNvPr>
          <p:cNvSpPr>
            <a:spLocks noGrp="1"/>
          </p:cNvSpPr>
          <p:nvPr>
            <p:ph type="sldNum" sz="quarter" idx="10"/>
          </p:nvPr>
        </p:nvSpPr>
        <p:spPr/>
        <p:txBody>
          <a:bodyPr rtlCol="0"/>
          <a:lstStyle/>
          <a:p>
            <a:pPr rtl="0"/>
            <a:fld id="{CF2FD335-6D8E-486A-8F5F-DFC7325903FF}" type="slidenum">
              <a:rPr lang="en-GB" smtClean="0"/>
              <a:t>15</a:t>
            </a:fld>
            <a:endParaRPr lang="en-GB"/>
          </a:p>
        </p:txBody>
      </p:sp>
    </p:spTree>
    <p:extLst>
      <p:ext uri="{BB962C8B-B14F-4D97-AF65-F5344CB8AC3E}">
        <p14:creationId xmlns:p14="http://schemas.microsoft.com/office/powerpoint/2010/main" val="16506825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C295F6E-0E96-44A4-B02B-E74A538AE212}" type="slidenum">
              <a:rPr lang="en-GB" smtClean="0"/>
              <a:t>16</a:t>
            </a:fld>
            <a:endParaRPr lang="en-GB"/>
          </a:p>
        </p:txBody>
      </p:sp>
    </p:spTree>
    <p:extLst>
      <p:ext uri="{BB962C8B-B14F-4D97-AF65-F5344CB8AC3E}">
        <p14:creationId xmlns:p14="http://schemas.microsoft.com/office/powerpoint/2010/main" val="20657455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E524D9-800C-E39C-5DAA-4A5E4EA524D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5E1FFE5-EDEF-3668-B9E1-05411E10402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FE44DA7-54B7-F982-B0A6-6D43869FD177}"/>
              </a:ext>
            </a:extLst>
          </p:cNvPr>
          <p:cNvSpPr>
            <a:spLocks noGrp="1"/>
          </p:cNvSpPr>
          <p:nvPr>
            <p:ph type="body" idx="1"/>
          </p:nvPr>
        </p:nvSpPr>
        <p:spPr/>
        <p:txBody>
          <a:bodyPr rtlCol="0"/>
          <a:lstStyle/>
          <a:p>
            <a:pPr marL="171450" indent="-171450" rtl="0">
              <a:buFont typeface="Arial" panose="020B0604020202020204" pitchFamily="34" charset="0"/>
              <a:buChar char="•"/>
            </a:pPr>
            <a:endParaRPr lang="en-GB" dirty="0"/>
          </a:p>
        </p:txBody>
      </p:sp>
      <p:sp>
        <p:nvSpPr>
          <p:cNvPr id="4" name="Slide Number Placeholder 3">
            <a:extLst>
              <a:ext uri="{FF2B5EF4-FFF2-40B4-BE49-F238E27FC236}">
                <a16:creationId xmlns:a16="http://schemas.microsoft.com/office/drawing/2014/main" id="{B0904630-5022-BCD7-3F22-E3CB626778D5}"/>
              </a:ext>
            </a:extLst>
          </p:cNvPr>
          <p:cNvSpPr>
            <a:spLocks noGrp="1"/>
          </p:cNvSpPr>
          <p:nvPr>
            <p:ph type="sldNum" sz="quarter" idx="10"/>
          </p:nvPr>
        </p:nvSpPr>
        <p:spPr/>
        <p:txBody>
          <a:bodyPr rtlCol="0"/>
          <a:lstStyle/>
          <a:p>
            <a:pPr rtl="0"/>
            <a:fld id="{CF2FD335-6D8E-486A-8F5F-DFC7325903FF}" type="slidenum">
              <a:rPr lang="en-GB" smtClean="0"/>
              <a:t>17</a:t>
            </a:fld>
            <a:endParaRPr lang="en-GB"/>
          </a:p>
        </p:txBody>
      </p:sp>
    </p:spTree>
    <p:extLst>
      <p:ext uri="{BB962C8B-B14F-4D97-AF65-F5344CB8AC3E}">
        <p14:creationId xmlns:p14="http://schemas.microsoft.com/office/powerpoint/2010/main" val="28137919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C295F6E-0E96-44A4-B02B-E74A538AE212}" type="slidenum">
              <a:rPr lang="en-GB" smtClean="0"/>
              <a:t>18</a:t>
            </a:fld>
            <a:endParaRPr lang="en-GB"/>
          </a:p>
        </p:txBody>
      </p:sp>
    </p:spTree>
    <p:extLst>
      <p:ext uri="{BB962C8B-B14F-4D97-AF65-F5344CB8AC3E}">
        <p14:creationId xmlns:p14="http://schemas.microsoft.com/office/powerpoint/2010/main" val="35680237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A30D1A-AEFB-CE0B-5B34-4803E476FEC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215EB8-F193-69E5-6DB4-51A13687F59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9B3AA5D-EC1F-7ECA-4915-1B371D7C128F}"/>
              </a:ext>
            </a:extLst>
          </p:cNvPr>
          <p:cNvSpPr>
            <a:spLocks noGrp="1"/>
          </p:cNvSpPr>
          <p:nvPr>
            <p:ph type="body" idx="1"/>
          </p:nvPr>
        </p:nvSpPr>
        <p:spPr/>
        <p:txBody>
          <a:bodyPr rtlCol="0"/>
          <a:lstStyle/>
          <a:p>
            <a:pPr marL="171450" indent="-171450" rtl="0">
              <a:buFont typeface="Arial" panose="020B0604020202020204" pitchFamily="34" charset="0"/>
              <a:buChar char="•"/>
            </a:pPr>
            <a:endParaRPr lang="en-GB" dirty="0"/>
          </a:p>
        </p:txBody>
      </p:sp>
      <p:sp>
        <p:nvSpPr>
          <p:cNvPr id="4" name="Slide Number Placeholder 3">
            <a:extLst>
              <a:ext uri="{FF2B5EF4-FFF2-40B4-BE49-F238E27FC236}">
                <a16:creationId xmlns:a16="http://schemas.microsoft.com/office/drawing/2014/main" id="{34656EB9-8219-D131-DB17-E216F6E0A7DD}"/>
              </a:ext>
            </a:extLst>
          </p:cNvPr>
          <p:cNvSpPr>
            <a:spLocks noGrp="1"/>
          </p:cNvSpPr>
          <p:nvPr>
            <p:ph type="sldNum" sz="quarter" idx="10"/>
          </p:nvPr>
        </p:nvSpPr>
        <p:spPr/>
        <p:txBody>
          <a:bodyPr rtlCol="0"/>
          <a:lstStyle/>
          <a:p>
            <a:pPr rtl="0"/>
            <a:fld id="{CF2FD335-6D8E-486A-8F5F-DFC7325903FF}" type="slidenum">
              <a:rPr lang="en-GB" smtClean="0"/>
              <a:t>19</a:t>
            </a:fld>
            <a:endParaRPr lang="en-GB"/>
          </a:p>
        </p:txBody>
      </p:sp>
    </p:spTree>
    <p:extLst>
      <p:ext uri="{BB962C8B-B14F-4D97-AF65-F5344CB8AC3E}">
        <p14:creationId xmlns:p14="http://schemas.microsoft.com/office/powerpoint/2010/main" val="9037695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C295F6E-0E96-44A4-B02B-E74A538AE212}" type="slidenum">
              <a:rPr lang="en-GB" smtClean="0"/>
              <a:t>20</a:t>
            </a:fld>
            <a:endParaRPr lang="en-GB"/>
          </a:p>
        </p:txBody>
      </p:sp>
    </p:spTree>
    <p:extLst>
      <p:ext uri="{BB962C8B-B14F-4D97-AF65-F5344CB8AC3E}">
        <p14:creationId xmlns:p14="http://schemas.microsoft.com/office/powerpoint/2010/main" val="34083543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75C820-4D4A-2F7A-D4BE-433FD2C1F0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C5CAFC-41AD-DE04-C936-8AAE3BE699E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F9E4626-1175-F0D0-7A39-4F7762BFAD63}"/>
              </a:ext>
            </a:extLst>
          </p:cNvPr>
          <p:cNvSpPr>
            <a:spLocks noGrp="1"/>
          </p:cNvSpPr>
          <p:nvPr>
            <p:ph type="body" idx="1"/>
          </p:nvPr>
        </p:nvSpPr>
        <p:spPr/>
        <p:txBody>
          <a:bodyPr rtlCol="0"/>
          <a:lstStyle/>
          <a:p>
            <a:pPr marL="171450" indent="-171450" rtl="0">
              <a:buFont typeface="Arial" panose="020B0604020202020204" pitchFamily="34" charset="0"/>
              <a:buChar char="•"/>
            </a:pPr>
            <a:endParaRPr lang="en-GB" dirty="0"/>
          </a:p>
        </p:txBody>
      </p:sp>
      <p:sp>
        <p:nvSpPr>
          <p:cNvPr id="4" name="Slide Number Placeholder 3">
            <a:extLst>
              <a:ext uri="{FF2B5EF4-FFF2-40B4-BE49-F238E27FC236}">
                <a16:creationId xmlns:a16="http://schemas.microsoft.com/office/drawing/2014/main" id="{97084794-33D6-97EB-F56D-158498D31E20}"/>
              </a:ext>
            </a:extLst>
          </p:cNvPr>
          <p:cNvSpPr>
            <a:spLocks noGrp="1"/>
          </p:cNvSpPr>
          <p:nvPr>
            <p:ph type="sldNum" sz="quarter" idx="10"/>
          </p:nvPr>
        </p:nvSpPr>
        <p:spPr/>
        <p:txBody>
          <a:bodyPr rtlCol="0"/>
          <a:lstStyle/>
          <a:p>
            <a:pPr rtl="0"/>
            <a:fld id="{CF2FD335-6D8E-486A-8F5F-DFC7325903FF}" type="slidenum">
              <a:rPr lang="en-GB" smtClean="0"/>
              <a:t>21</a:t>
            </a:fld>
            <a:endParaRPr lang="en-GB"/>
          </a:p>
        </p:txBody>
      </p:sp>
    </p:spTree>
    <p:extLst>
      <p:ext uri="{BB962C8B-B14F-4D97-AF65-F5344CB8AC3E}">
        <p14:creationId xmlns:p14="http://schemas.microsoft.com/office/powerpoint/2010/main" val="10885186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171450" indent="-171450" rtl="0">
              <a:buFont typeface="Arial" panose="020B0604020202020204" pitchFamily="34" charset="0"/>
              <a:buChar char="•"/>
            </a:pPr>
            <a:endParaRPr lang="en-GB"/>
          </a:p>
        </p:txBody>
      </p:sp>
      <p:sp>
        <p:nvSpPr>
          <p:cNvPr id="4" name="Slide Number Placeholder 3"/>
          <p:cNvSpPr>
            <a:spLocks noGrp="1"/>
          </p:cNvSpPr>
          <p:nvPr>
            <p:ph type="sldNum" sz="quarter" idx="10"/>
          </p:nvPr>
        </p:nvSpPr>
        <p:spPr/>
        <p:txBody>
          <a:bodyPr rtlCol="0"/>
          <a:lstStyle/>
          <a:p>
            <a:pPr rtl="0"/>
            <a:fld id="{CF2FD335-6D8E-486A-8F5F-DFC7325903FF}" type="slidenum">
              <a:rPr lang="en-GB" smtClean="0"/>
              <a:t>3</a:t>
            </a:fld>
            <a:endParaRPr lang="en-GB"/>
          </a:p>
        </p:txBody>
      </p:sp>
    </p:spTree>
    <p:extLst>
      <p:ext uri="{BB962C8B-B14F-4D97-AF65-F5344CB8AC3E}">
        <p14:creationId xmlns:p14="http://schemas.microsoft.com/office/powerpoint/2010/main" val="1188670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C295F6E-0E96-44A4-B02B-E74A538AE212}" type="slidenum">
              <a:rPr lang="en-GB" smtClean="0"/>
              <a:t>22</a:t>
            </a:fld>
            <a:endParaRPr lang="en-GB"/>
          </a:p>
        </p:txBody>
      </p:sp>
    </p:spTree>
    <p:extLst>
      <p:ext uri="{BB962C8B-B14F-4D97-AF65-F5344CB8AC3E}">
        <p14:creationId xmlns:p14="http://schemas.microsoft.com/office/powerpoint/2010/main" val="16929708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F2C1CA-A1CC-F158-1B46-BE688E6C2F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4CA13B-4EA4-FAEC-E516-B4C04B97D31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CC8DA7D-E091-D5F5-EC5D-C46C23D608F7}"/>
              </a:ext>
            </a:extLst>
          </p:cNvPr>
          <p:cNvSpPr>
            <a:spLocks noGrp="1"/>
          </p:cNvSpPr>
          <p:nvPr>
            <p:ph type="body" idx="1"/>
          </p:nvPr>
        </p:nvSpPr>
        <p:spPr/>
        <p:txBody>
          <a:bodyPr rtlCol="0"/>
          <a:lstStyle/>
          <a:p>
            <a:pPr marL="171450" indent="-171450" rtl="0">
              <a:buFont typeface="Arial" panose="020B0604020202020204" pitchFamily="34" charset="0"/>
              <a:buChar char="•"/>
            </a:pPr>
            <a:endParaRPr lang="en-GB" dirty="0"/>
          </a:p>
        </p:txBody>
      </p:sp>
      <p:sp>
        <p:nvSpPr>
          <p:cNvPr id="4" name="Slide Number Placeholder 3">
            <a:extLst>
              <a:ext uri="{FF2B5EF4-FFF2-40B4-BE49-F238E27FC236}">
                <a16:creationId xmlns:a16="http://schemas.microsoft.com/office/drawing/2014/main" id="{B35DFA10-7CDE-DE74-3E65-DB73572091A2}"/>
              </a:ext>
            </a:extLst>
          </p:cNvPr>
          <p:cNvSpPr>
            <a:spLocks noGrp="1"/>
          </p:cNvSpPr>
          <p:nvPr>
            <p:ph type="sldNum" sz="quarter" idx="10"/>
          </p:nvPr>
        </p:nvSpPr>
        <p:spPr/>
        <p:txBody>
          <a:bodyPr rtlCol="0"/>
          <a:lstStyle/>
          <a:p>
            <a:pPr rtl="0"/>
            <a:fld id="{CF2FD335-6D8E-486A-8F5F-DFC7325903FF}" type="slidenum">
              <a:rPr lang="en-GB" smtClean="0"/>
              <a:t>23</a:t>
            </a:fld>
            <a:endParaRPr lang="en-GB"/>
          </a:p>
        </p:txBody>
      </p:sp>
    </p:spTree>
    <p:extLst>
      <p:ext uri="{BB962C8B-B14F-4D97-AF65-F5344CB8AC3E}">
        <p14:creationId xmlns:p14="http://schemas.microsoft.com/office/powerpoint/2010/main" val="35275405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C295F6E-0E96-44A4-B02B-E74A538AE212}" type="slidenum">
              <a:rPr lang="en-GB" smtClean="0"/>
              <a:t>24</a:t>
            </a:fld>
            <a:endParaRPr lang="en-GB"/>
          </a:p>
        </p:txBody>
      </p:sp>
    </p:spTree>
    <p:extLst>
      <p:ext uri="{BB962C8B-B14F-4D97-AF65-F5344CB8AC3E}">
        <p14:creationId xmlns:p14="http://schemas.microsoft.com/office/powerpoint/2010/main" val="7219349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62DB81-7753-3343-43FF-B259812C1D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EF680E-F7FF-017C-CB07-9CEAE91D2AC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CBE14DB-C32B-DFAA-8978-1FDC97B894CD}"/>
              </a:ext>
            </a:extLst>
          </p:cNvPr>
          <p:cNvSpPr>
            <a:spLocks noGrp="1"/>
          </p:cNvSpPr>
          <p:nvPr>
            <p:ph type="body" idx="1"/>
          </p:nvPr>
        </p:nvSpPr>
        <p:spPr/>
        <p:txBody>
          <a:bodyPr rtlCol="0"/>
          <a:lstStyle/>
          <a:p>
            <a:pPr marL="171450" indent="-171450" rtl="0">
              <a:buFont typeface="Arial" panose="020B0604020202020204" pitchFamily="34" charset="0"/>
              <a:buChar char="•"/>
            </a:pPr>
            <a:endParaRPr lang="en-GB" dirty="0"/>
          </a:p>
        </p:txBody>
      </p:sp>
      <p:sp>
        <p:nvSpPr>
          <p:cNvPr id="4" name="Slide Number Placeholder 3">
            <a:extLst>
              <a:ext uri="{FF2B5EF4-FFF2-40B4-BE49-F238E27FC236}">
                <a16:creationId xmlns:a16="http://schemas.microsoft.com/office/drawing/2014/main" id="{307F577D-D4BF-ABA2-A287-63FD39185121}"/>
              </a:ext>
            </a:extLst>
          </p:cNvPr>
          <p:cNvSpPr>
            <a:spLocks noGrp="1"/>
          </p:cNvSpPr>
          <p:nvPr>
            <p:ph type="sldNum" sz="quarter" idx="10"/>
          </p:nvPr>
        </p:nvSpPr>
        <p:spPr/>
        <p:txBody>
          <a:bodyPr rtlCol="0"/>
          <a:lstStyle/>
          <a:p>
            <a:pPr rtl="0"/>
            <a:fld id="{CF2FD335-6D8E-486A-8F5F-DFC7325903FF}" type="slidenum">
              <a:rPr lang="en-GB" smtClean="0"/>
              <a:t>25</a:t>
            </a:fld>
            <a:endParaRPr lang="en-GB"/>
          </a:p>
        </p:txBody>
      </p:sp>
    </p:spTree>
    <p:extLst>
      <p:ext uri="{BB962C8B-B14F-4D97-AF65-F5344CB8AC3E}">
        <p14:creationId xmlns:p14="http://schemas.microsoft.com/office/powerpoint/2010/main" val="7940582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C295F6E-0E96-44A4-B02B-E74A538AE212}" type="slidenum">
              <a:rPr lang="en-GB" smtClean="0"/>
              <a:t>26</a:t>
            </a:fld>
            <a:endParaRPr lang="en-GB"/>
          </a:p>
        </p:txBody>
      </p:sp>
    </p:spTree>
    <p:extLst>
      <p:ext uri="{BB962C8B-B14F-4D97-AF65-F5344CB8AC3E}">
        <p14:creationId xmlns:p14="http://schemas.microsoft.com/office/powerpoint/2010/main" val="12375355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B240F8-465F-BEBD-A883-626C564F9C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991564B-3992-51A8-F731-9686B97AC58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E3A3138-71F1-E916-8B1F-A1EFEC4AB20C}"/>
              </a:ext>
            </a:extLst>
          </p:cNvPr>
          <p:cNvSpPr>
            <a:spLocks noGrp="1"/>
          </p:cNvSpPr>
          <p:nvPr>
            <p:ph type="body" idx="1"/>
          </p:nvPr>
        </p:nvSpPr>
        <p:spPr/>
        <p:txBody>
          <a:bodyPr rtlCol="0"/>
          <a:lstStyle/>
          <a:p>
            <a:pPr marL="171450" indent="-171450" rtl="0">
              <a:buFont typeface="Arial" panose="020B0604020202020204" pitchFamily="34" charset="0"/>
              <a:buChar char="•"/>
            </a:pPr>
            <a:endParaRPr lang="en-GB" dirty="0"/>
          </a:p>
        </p:txBody>
      </p:sp>
      <p:sp>
        <p:nvSpPr>
          <p:cNvPr id="4" name="Slide Number Placeholder 3">
            <a:extLst>
              <a:ext uri="{FF2B5EF4-FFF2-40B4-BE49-F238E27FC236}">
                <a16:creationId xmlns:a16="http://schemas.microsoft.com/office/drawing/2014/main" id="{462602DE-42F4-0B17-F722-C54986D1F68D}"/>
              </a:ext>
            </a:extLst>
          </p:cNvPr>
          <p:cNvSpPr>
            <a:spLocks noGrp="1"/>
          </p:cNvSpPr>
          <p:nvPr>
            <p:ph type="sldNum" sz="quarter" idx="10"/>
          </p:nvPr>
        </p:nvSpPr>
        <p:spPr/>
        <p:txBody>
          <a:bodyPr rtlCol="0"/>
          <a:lstStyle/>
          <a:p>
            <a:pPr rtl="0"/>
            <a:fld id="{CF2FD335-6D8E-486A-8F5F-DFC7325903FF}" type="slidenum">
              <a:rPr lang="en-GB" smtClean="0"/>
              <a:t>27</a:t>
            </a:fld>
            <a:endParaRPr lang="en-GB"/>
          </a:p>
        </p:txBody>
      </p:sp>
    </p:spTree>
    <p:extLst>
      <p:ext uri="{BB962C8B-B14F-4D97-AF65-F5344CB8AC3E}">
        <p14:creationId xmlns:p14="http://schemas.microsoft.com/office/powerpoint/2010/main" val="9605872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C295F6E-0E96-44A4-B02B-E74A538AE212}" type="slidenum">
              <a:rPr lang="en-GB" smtClean="0"/>
              <a:t>28</a:t>
            </a:fld>
            <a:endParaRPr lang="en-GB"/>
          </a:p>
        </p:txBody>
      </p:sp>
    </p:spTree>
    <p:extLst>
      <p:ext uri="{BB962C8B-B14F-4D97-AF65-F5344CB8AC3E}">
        <p14:creationId xmlns:p14="http://schemas.microsoft.com/office/powerpoint/2010/main" val="27822834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72494A-D4E6-F80E-02F1-7DC6A8690F8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E6A9E8E-A164-E2FF-23B4-CA29D8FF5C3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FC80D59-1833-395B-E4CA-B95E25634B4D}"/>
              </a:ext>
            </a:extLst>
          </p:cNvPr>
          <p:cNvSpPr>
            <a:spLocks noGrp="1"/>
          </p:cNvSpPr>
          <p:nvPr>
            <p:ph type="body" idx="1"/>
          </p:nvPr>
        </p:nvSpPr>
        <p:spPr/>
        <p:txBody>
          <a:bodyPr rtlCol="0"/>
          <a:lstStyle/>
          <a:p>
            <a:pPr marL="171450" indent="-171450" rtl="0">
              <a:buFont typeface="Arial" panose="020B0604020202020204" pitchFamily="34" charset="0"/>
              <a:buChar char="•"/>
            </a:pPr>
            <a:endParaRPr lang="en-GB" dirty="0"/>
          </a:p>
        </p:txBody>
      </p:sp>
      <p:sp>
        <p:nvSpPr>
          <p:cNvPr id="4" name="Slide Number Placeholder 3">
            <a:extLst>
              <a:ext uri="{FF2B5EF4-FFF2-40B4-BE49-F238E27FC236}">
                <a16:creationId xmlns:a16="http://schemas.microsoft.com/office/drawing/2014/main" id="{3298E92A-6F43-7346-DAEF-3D92F9BEDA60}"/>
              </a:ext>
            </a:extLst>
          </p:cNvPr>
          <p:cNvSpPr>
            <a:spLocks noGrp="1"/>
          </p:cNvSpPr>
          <p:nvPr>
            <p:ph type="sldNum" sz="quarter" idx="10"/>
          </p:nvPr>
        </p:nvSpPr>
        <p:spPr/>
        <p:txBody>
          <a:bodyPr rtlCol="0"/>
          <a:lstStyle/>
          <a:p>
            <a:pPr rtl="0"/>
            <a:fld id="{CF2FD335-6D8E-486A-8F5F-DFC7325903FF}" type="slidenum">
              <a:rPr lang="en-GB" smtClean="0"/>
              <a:t>29</a:t>
            </a:fld>
            <a:endParaRPr lang="en-GB"/>
          </a:p>
        </p:txBody>
      </p:sp>
    </p:spTree>
    <p:extLst>
      <p:ext uri="{BB962C8B-B14F-4D97-AF65-F5344CB8AC3E}">
        <p14:creationId xmlns:p14="http://schemas.microsoft.com/office/powerpoint/2010/main" val="209914056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C295F6E-0E96-44A4-B02B-E74A538AE212}" type="slidenum">
              <a:rPr lang="en-GB" smtClean="0"/>
              <a:t>30</a:t>
            </a:fld>
            <a:endParaRPr lang="en-GB"/>
          </a:p>
        </p:txBody>
      </p:sp>
    </p:spTree>
    <p:extLst>
      <p:ext uri="{BB962C8B-B14F-4D97-AF65-F5344CB8AC3E}">
        <p14:creationId xmlns:p14="http://schemas.microsoft.com/office/powerpoint/2010/main" val="31823842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53894B-98FC-E295-DA59-C8A73FA12B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E6C64C-41E6-A0C5-47F8-771B8C67616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FC24EF6-3270-F2C9-8F16-4178AED4004B}"/>
              </a:ext>
            </a:extLst>
          </p:cNvPr>
          <p:cNvSpPr>
            <a:spLocks noGrp="1"/>
          </p:cNvSpPr>
          <p:nvPr>
            <p:ph type="body" idx="1"/>
          </p:nvPr>
        </p:nvSpPr>
        <p:spPr/>
        <p:txBody>
          <a:bodyPr rtlCol="0"/>
          <a:lstStyle/>
          <a:p>
            <a:pPr marL="171450" indent="-171450" rtl="0">
              <a:buFont typeface="Arial" panose="020B0604020202020204" pitchFamily="34" charset="0"/>
              <a:buChar char="•"/>
            </a:pPr>
            <a:endParaRPr lang="en-GB" dirty="0"/>
          </a:p>
        </p:txBody>
      </p:sp>
      <p:sp>
        <p:nvSpPr>
          <p:cNvPr id="4" name="Slide Number Placeholder 3">
            <a:extLst>
              <a:ext uri="{FF2B5EF4-FFF2-40B4-BE49-F238E27FC236}">
                <a16:creationId xmlns:a16="http://schemas.microsoft.com/office/drawing/2014/main" id="{95C7FECF-2D33-EC68-D9A9-B8A51044D26A}"/>
              </a:ext>
            </a:extLst>
          </p:cNvPr>
          <p:cNvSpPr>
            <a:spLocks noGrp="1"/>
          </p:cNvSpPr>
          <p:nvPr>
            <p:ph type="sldNum" sz="quarter" idx="10"/>
          </p:nvPr>
        </p:nvSpPr>
        <p:spPr/>
        <p:txBody>
          <a:bodyPr rtlCol="0"/>
          <a:lstStyle/>
          <a:p>
            <a:pPr rtl="0"/>
            <a:fld id="{CF2FD335-6D8E-486A-8F5F-DFC7325903FF}" type="slidenum">
              <a:rPr lang="en-GB" smtClean="0"/>
              <a:t>31</a:t>
            </a:fld>
            <a:endParaRPr lang="en-GB"/>
          </a:p>
        </p:txBody>
      </p:sp>
    </p:spTree>
    <p:extLst>
      <p:ext uri="{BB962C8B-B14F-4D97-AF65-F5344CB8AC3E}">
        <p14:creationId xmlns:p14="http://schemas.microsoft.com/office/powerpoint/2010/main" val="41654788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C295F6E-0E96-44A4-B02B-E74A538AE212}" type="slidenum">
              <a:rPr lang="en-GB" smtClean="0"/>
              <a:t>5</a:t>
            </a:fld>
            <a:endParaRPr lang="en-GB"/>
          </a:p>
        </p:txBody>
      </p:sp>
    </p:spTree>
    <p:extLst>
      <p:ext uri="{BB962C8B-B14F-4D97-AF65-F5344CB8AC3E}">
        <p14:creationId xmlns:p14="http://schemas.microsoft.com/office/powerpoint/2010/main" val="172773195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C295F6E-0E96-44A4-B02B-E74A538AE212}" type="slidenum">
              <a:rPr lang="en-GB" smtClean="0"/>
              <a:t>32</a:t>
            </a:fld>
            <a:endParaRPr lang="en-GB"/>
          </a:p>
        </p:txBody>
      </p:sp>
    </p:spTree>
    <p:extLst>
      <p:ext uri="{BB962C8B-B14F-4D97-AF65-F5344CB8AC3E}">
        <p14:creationId xmlns:p14="http://schemas.microsoft.com/office/powerpoint/2010/main" val="226146739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E7119D-CEB6-AFBF-0333-3B01E360D2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F3BBF5-90CE-B413-A94E-971E588AE8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7BFEEEA-6B2D-3274-EBDE-CA762C7A1C59}"/>
              </a:ext>
            </a:extLst>
          </p:cNvPr>
          <p:cNvSpPr>
            <a:spLocks noGrp="1"/>
          </p:cNvSpPr>
          <p:nvPr>
            <p:ph type="body" idx="1"/>
          </p:nvPr>
        </p:nvSpPr>
        <p:spPr/>
        <p:txBody>
          <a:bodyPr rtlCol="0"/>
          <a:lstStyle/>
          <a:p>
            <a:pPr marL="171450" indent="-171450" rtl="0">
              <a:buFont typeface="Arial" panose="020B0604020202020204" pitchFamily="34" charset="0"/>
              <a:buChar char="•"/>
            </a:pPr>
            <a:endParaRPr lang="en-GB" dirty="0"/>
          </a:p>
        </p:txBody>
      </p:sp>
      <p:sp>
        <p:nvSpPr>
          <p:cNvPr id="4" name="Slide Number Placeholder 3">
            <a:extLst>
              <a:ext uri="{FF2B5EF4-FFF2-40B4-BE49-F238E27FC236}">
                <a16:creationId xmlns:a16="http://schemas.microsoft.com/office/drawing/2014/main" id="{CDFE0016-5BB3-E3E9-1BC5-14FDFB20D93B}"/>
              </a:ext>
            </a:extLst>
          </p:cNvPr>
          <p:cNvSpPr>
            <a:spLocks noGrp="1"/>
          </p:cNvSpPr>
          <p:nvPr>
            <p:ph type="sldNum" sz="quarter" idx="10"/>
          </p:nvPr>
        </p:nvSpPr>
        <p:spPr/>
        <p:txBody>
          <a:bodyPr rtlCol="0"/>
          <a:lstStyle/>
          <a:p>
            <a:pPr rtl="0"/>
            <a:fld id="{CF2FD335-6D8E-486A-8F5F-DFC7325903FF}" type="slidenum">
              <a:rPr lang="en-GB" smtClean="0"/>
              <a:t>33</a:t>
            </a:fld>
            <a:endParaRPr lang="en-GB"/>
          </a:p>
        </p:txBody>
      </p:sp>
    </p:spTree>
    <p:extLst>
      <p:ext uri="{BB962C8B-B14F-4D97-AF65-F5344CB8AC3E}">
        <p14:creationId xmlns:p14="http://schemas.microsoft.com/office/powerpoint/2010/main" val="334623387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C295F6E-0E96-44A4-B02B-E74A538AE212}" type="slidenum">
              <a:rPr lang="en-GB" smtClean="0"/>
              <a:t>34</a:t>
            </a:fld>
            <a:endParaRPr lang="en-GB"/>
          </a:p>
        </p:txBody>
      </p:sp>
    </p:spTree>
    <p:extLst>
      <p:ext uri="{BB962C8B-B14F-4D97-AF65-F5344CB8AC3E}">
        <p14:creationId xmlns:p14="http://schemas.microsoft.com/office/powerpoint/2010/main" val="182623190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351CE3-9D5C-F881-03A3-64E99853CC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2F5EE48-C63A-9EBD-BF51-D86903B50E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CE7DBAF-4A4C-1DD1-145B-7AD8CF3DC447}"/>
              </a:ext>
            </a:extLst>
          </p:cNvPr>
          <p:cNvSpPr>
            <a:spLocks noGrp="1"/>
          </p:cNvSpPr>
          <p:nvPr>
            <p:ph type="body" idx="1"/>
          </p:nvPr>
        </p:nvSpPr>
        <p:spPr/>
        <p:txBody>
          <a:bodyPr rtlCol="0"/>
          <a:lstStyle/>
          <a:p>
            <a:pPr marL="171450" indent="-171450" rtl="0">
              <a:buFont typeface="Arial" panose="020B0604020202020204" pitchFamily="34" charset="0"/>
              <a:buChar char="•"/>
            </a:pPr>
            <a:endParaRPr lang="en-GB" dirty="0"/>
          </a:p>
        </p:txBody>
      </p:sp>
      <p:sp>
        <p:nvSpPr>
          <p:cNvPr id="4" name="Slide Number Placeholder 3">
            <a:extLst>
              <a:ext uri="{FF2B5EF4-FFF2-40B4-BE49-F238E27FC236}">
                <a16:creationId xmlns:a16="http://schemas.microsoft.com/office/drawing/2014/main" id="{DF5357F2-44DC-2068-4FAB-ACE9EFEB9609}"/>
              </a:ext>
            </a:extLst>
          </p:cNvPr>
          <p:cNvSpPr>
            <a:spLocks noGrp="1"/>
          </p:cNvSpPr>
          <p:nvPr>
            <p:ph type="sldNum" sz="quarter" idx="10"/>
          </p:nvPr>
        </p:nvSpPr>
        <p:spPr/>
        <p:txBody>
          <a:bodyPr rtlCol="0"/>
          <a:lstStyle/>
          <a:p>
            <a:pPr rtl="0"/>
            <a:fld id="{CF2FD335-6D8E-486A-8F5F-DFC7325903FF}" type="slidenum">
              <a:rPr lang="en-GB" smtClean="0"/>
              <a:t>35</a:t>
            </a:fld>
            <a:endParaRPr lang="en-GB"/>
          </a:p>
        </p:txBody>
      </p:sp>
    </p:spTree>
    <p:extLst>
      <p:ext uri="{BB962C8B-B14F-4D97-AF65-F5344CB8AC3E}">
        <p14:creationId xmlns:p14="http://schemas.microsoft.com/office/powerpoint/2010/main" val="355259312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C295F6E-0E96-44A4-B02B-E74A538AE212}" type="slidenum">
              <a:rPr lang="en-GB" smtClean="0"/>
              <a:t>36</a:t>
            </a:fld>
            <a:endParaRPr lang="en-GB"/>
          </a:p>
        </p:txBody>
      </p:sp>
    </p:spTree>
    <p:extLst>
      <p:ext uri="{BB962C8B-B14F-4D97-AF65-F5344CB8AC3E}">
        <p14:creationId xmlns:p14="http://schemas.microsoft.com/office/powerpoint/2010/main" val="214402964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DDF4CA-A730-D24B-5DF5-D446610849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AF4C0B1-6369-CE23-5488-86A093F388D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D295A80-D5A4-F3CB-2BF7-8098247C64EE}"/>
              </a:ext>
            </a:extLst>
          </p:cNvPr>
          <p:cNvSpPr>
            <a:spLocks noGrp="1"/>
          </p:cNvSpPr>
          <p:nvPr>
            <p:ph type="body" idx="1"/>
          </p:nvPr>
        </p:nvSpPr>
        <p:spPr/>
        <p:txBody>
          <a:bodyPr rtlCol="0"/>
          <a:lstStyle/>
          <a:p>
            <a:pPr marL="171450" indent="-171450" rtl="0">
              <a:buFont typeface="Arial" panose="020B0604020202020204" pitchFamily="34" charset="0"/>
              <a:buChar char="•"/>
            </a:pPr>
            <a:endParaRPr lang="en-GB" dirty="0"/>
          </a:p>
        </p:txBody>
      </p:sp>
      <p:sp>
        <p:nvSpPr>
          <p:cNvPr id="4" name="Slide Number Placeholder 3">
            <a:extLst>
              <a:ext uri="{FF2B5EF4-FFF2-40B4-BE49-F238E27FC236}">
                <a16:creationId xmlns:a16="http://schemas.microsoft.com/office/drawing/2014/main" id="{A95E1615-D7D6-3063-8292-FFAE3E2C4154}"/>
              </a:ext>
            </a:extLst>
          </p:cNvPr>
          <p:cNvSpPr>
            <a:spLocks noGrp="1"/>
          </p:cNvSpPr>
          <p:nvPr>
            <p:ph type="sldNum" sz="quarter" idx="10"/>
          </p:nvPr>
        </p:nvSpPr>
        <p:spPr/>
        <p:txBody>
          <a:bodyPr rtlCol="0"/>
          <a:lstStyle/>
          <a:p>
            <a:pPr rtl="0"/>
            <a:fld id="{CF2FD335-6D8E-486A-8F5F-DFC7325903FF}" type="slidenum">
              <a:rPr lang="en-GB" smtClean="0"/>
              <a:t>37</a:t>
            </a:fld>
            <a:endParaRPr lang="en-GB"/>
          </a:p>
        </p:txBody>
      </p:sp>
    </p:spTree>
    <p:extLst>
      <p:ext uri="{BB962C8B-B14F-4D97-AF65-F5344CB8AC3E}">
        <p14:creationId xmlns:p14="http://schemas.microsoft.com/office/powerpoint/2010/main" val="163195505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C295F6E-0E96-44A4-B02B-E74A538AE212}" type="slidenum">
              <a:rPr lang="en-GB" smtClean="0"/>
              <a:t>38</a:t>
            </a:fld>
            <a:endParaRPr lang="en-GB"/>
          </a:p>
        </p:txBody>
      </p:sp>
    </p:spTree>
    <p:extLst>
      <p:ext uri="{BB962C8B-B14F-4D97-AF65-F5344CB8AC3E}">
        <p14:creationId xmlns:p14="http://schemas.microsoft.com/office/powerpoint/2010/main" val="75754823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ADF27B-4564-D22E-6A4A-EAF7F0F9458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3D4A45-3CE8-DB04-6B0C-11713A4758F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8DD4A13-FA81-925F-B7D4-360C5D6D7CBC}"/>
              </a:ext>
            </a:extLst>
          </p:cNvPr>
          <p:cNvSpPr>
            <a:spLocks noGrp="1"/>
          </p:cNvSpPr>
          <p:nvPr>
            <p:ph type="body" idx="1"/>
          </p:nvPr>
        </p:nvSpPr>
        <p:spPr/>
        <p:txBody>
          <a:bodyPr rtlCol="0"/>
          <a:lstStyle/>
          <a:p>
            <a:pPr marL="171450" indent="-171450" rtl="0">
              <a:buFont typeface="Arial" panose="020B0604020202020204" pitchFamily="34" charset="0"/>
              <a:buChar char="•"/>
            </a:pPr>
            <a:endParaRPr lang="en-GB" dirty="0"/>
          </a:p>
        </p:txBody>
      </p:sp>
      <p:sp>
        <p:nvSpPr>
          <p:cNvPr id="4" name="Slide Number Placeholder 3">
            <a:extLst>
              <a:ext uri="{FF2B5EF4-FFF2-40B4-BE49-F238E27FC236}">
                <a16:creationId xmlns:a16="http://schemas.microsoft.com/office/drawing/2014/main" id="{B09DCB53-71AA-0E76-D0BA-B4CAC4266F38}"/>
              </a:ext>
            </a:extLst>
          </p:cNvPr>
          <p:cNvSpPr>
            <a:spLocks noGrp="1"/>
          </p:cNvSpPr>
          <p:nvPr>
            <p:ph type="sldNum" sz="quarter" idx="10"/>
          </p:nvPr>
        </p:nvSpPr>
        <p:spPr/>
        <p:txBody>
          <a:bodyPr rtlCol="0"/>
          <a:lstStyle/>
          <a:p>
            <a:pPr rtl="0"/>
            <a:fld id="{CF2FD335-6D8E-486A-8F5F-DFC7325903FF}" type="slidenum">
              <a:rPr lang="en-GB" smtClean="0"/>
              <a:t>39</a:t>
            </a:fld>
            <a:endParaRPr lang="en-GB"/>
          </a:p>
        </p:txBody>
      </p:sp>
    </p:spTree>
    <p:extLst>
      <p:ext uri="{BB962C8B-B14F-4D97-AF65-F5344CB8AC3E}">
        <p14:creationId xmlns:p14="http://schemas.microsoft.com/office/powerpoint/2010/main" val="419337560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C295F6E-0E96-44A4-B02B-E74A538AE212}" type="slidenum">
              <a:rPr lang="en-GB" smtClean="0"/>
              <a:t>40</a:t>
            </a:fld>
            <a:endParaRPr lang="en-GB"/>
          </a:p>
        </p:txBody>
      </p:sp>
    </p:spTree>
    <p:extLst>
      <p:ext uri="{BB962C8B-B14F-4D97-AF65-F5344CB8AC3E}">
        <p14:creationId xmlns:p14="http://schemas.microsoft.com/office/powerpoint/2010/main" val="297152026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8D516A-9BD2-3CE1-6C57-3FF0D34E88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637599A-6500-20F2-1FF8-F0B4BD500B3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6C7C73F-83A2-85B9-2DD3-0511C70B122D}"/>
              </a:ext>
            </a:extLst>
          </p:cNvPr>
          <p:cNvSpPr>
            <a:spLocks noGrp="1"/>
          </p:cNvSpPr>
          <p:nvPr>
            <p:ph type="body" idx="1"/>
          </p:nvPr>
        </p:nvSpPr>
        <p:spPr/>
        <p:txBody>
          <a:bodyPr rtlCol="0"/>
          <a:lstStyle/>
          <a:p>
            <a:pPr marL="171450" indent="-171450" rtl="0">
              <a:buFont typeface="Arial" panose="020B0604020202020204" pitchFamily="34" charset="0"/>
              <a:buChar char="•"/>
            </a:pPr>
            <a:endParaRPr lang="en-GB" dirty="0"/>
          </a:p>
        </p:txBody>
      </p:sp>
      <p:sp>
        <p:nvSpPr>
          <p:cNvPr id="4" name="Slide Number Placeholder 3">
            <a:extLst>
              <a:ext uri="{FF2B5EF4-FFF2-40B4-BE49-F238E27FC236}">
                <a16:creationId xmlns:a16="http://schemas.microsoft.com/office/drawing/2014/main" id="{97C9BECC-5714-B540-BE44-172D1EC757EF}"/>
              </a:ext>
            </a:extLst>
          </p:cNvPr>
          <p:cNvSpPr>
            <a:spLocks noGrp="1"/>
          </p:cNvSpPr>
          <p:nvPr>
            <p:ph type="sldNum" sz="quarter" idx="10"/>
          </p:nvPr>
        </p:nvSpPr>
        <p:spPr/>
        <p:txBody>
          <a:bodyPr rtlCol="0"/>
          <a:lstStyle/>
          <a:p>
            <a:pPr rtl="0"/>
            <a:fld id="{CF2FD335-6D8E-486A-8F5F-DFC7325903FF}" type="slidenum">
              <a:rPr lang="en-GB" smtClean="0"/>
              <a:t>41</a:t>
            </a:fld>
            <a:endParaRPr lang="en-GB"/>
          </a:p>
        </p:txBody>
      </p:sp>
    </p:spTree>
    <p:extLst>
      <p:ext uri="{BB962C8B-B14F-4D97-AF65-F5344CB8AC3E}">
        <p14:creationId xmlns:p14="http://schemas.microsoft.com/office/powerpoint/2010/main" val="23114017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790E21-DDBA-5A32-1D3C-DA7D51906B5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B52116-38A8-6B39-C935-9018CD77901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7AE1339-7C67-E04D-755F-4FB675958B68}"/>
              </a:ext>
            </a:extLst>
          </p:cNvPr>
          <p:cNvSpPr>
            <a:spLocks noGrp="1"/>
          </p:cNvSpPr>
          <p:nvPr>
            <p:ph type="body" idx="1"/>
          </p:nvPr>
        </p:nvSpPr>
        <p:spPr/>
        <p:txBody>
          <a:bodyPr rtlCol="0"/>
          <a:lstStyle/>
          <a:p>
            <a:pPr rtl="0"/>
            <a:endParaRPr lang="en-GB" dirty="0"/>
          </a:p>
        </p:txBody>
      </p:sp>
      <p:sp>
        <p:nvSpPr>
          <p:cNvPr id="4" name="Slide Number Placeholder 3">
            <a:extLst>
              <a:ext uri="{FF2B5EF4-FFF2-40B4-BE49-F238E27FC236}">
                <a16:creationId xmlns:a16="http://schemas.microsoft.com/office/drawing/2014/main" id="{03A8D2E1-D21B-BEED-19AE-571304838DEA}"/>
              </a:ext>
            </a:extLst>
          </p:cNvPr>
          <p:cNvSpPr>
            <a:spLocks noGrp="1"/>
          </p:cNvSpPr>
          <p:nvPr>
            <p:ph type="sldNum" sz="quarter" idx="10"/>
          </p:nvPr>
        </p:nvSpPr>
        <p:spPr/>
        <p:txBody>
          <a:bodyPr rtlCol="0"/>
          <a:lstStyle/>
          <a:p>
            <a:pPr rtl="0"/>
            <a:fld id="{32674CE4-FBD8-4481-AEFB-CA53E599A745}" type="slidenum">
              <a:rPr lang="en-GB" smtClean="0"/>
              <a:t>6</a:t>
            </a:fld>
            <a:endParaRPr lang="en-GB" dirty="0"/>
          </a:p>
        </p:txBody>
      </p:sp>
    </p:spTree>
    <p:extLst>
      <p:ext uri="{BB962C8B-B14F-4D97-AF65-F5344CB8AC3E}">
        <p14:creationId xmlns:p14="http://schemas.microsoft.com/office/powerpoint/2010/main" val="359401769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2D9608-DECB-0FCE-6FA6-C97912256A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3578211-C7AB-E21F-0CD4-CACA2ACD3DE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77FEF7-9E03-D8FB-1EC4-C711D065BC85}"/>
              </a:ext>
            </a:extLst>
          </p:cNvPr>
          <p:cNvSpPr>
            <a:spLocks noGrp="1"/>
          </p:cNvSpPr>
          <p:nvPr>
            <p:ph type="body" idx="1"/>
          </p:nvPr>
        </p:nvSpPr>
        <p:spPr/>
        <p:txBody>
          <a:bodyPr rtlCol="0"/>
          <a:lstStyle/>
          <a:p>
            <a:pPr marL="171450" indent="-171450" rtl="0">
              <a:buFont typeface="Arial" panose="020B0604020202020204" pitchFamily="34" charset="0"/>
              <a:buChar char="•"/>
            </a:pPr>
            <a:endParaRPr lang="en-GB" dirty="0"/>
          </a:p>
        </p:txBody>
      </p:sp>
      <p:sp>
        <p:nvSpPr>
          <p:cNvPr id="4" name="Slide Number Placeholder 3">
            <a:extLst>
              <a:ext uri="{FF2B5EF4-FFF2-40B4-BE49-F238E27FC236}">
                <a16:creationId xmlns:a16="http://schemas.microsoft.com/office/drawing/2014/main" id="{A720D845-06E0-828B-2150-7F84FDF192C3}"/>
              </a:ext>
            </a:extLst>
          </p:cNvPr>
          <p:cNvSpPr>
            <a:spLocks noGrp="1"/>
          </p:cNvSpPr>
          <p:nvPr>
            <p:ph type="sldNum" sz="quarter" idx="10"/>
          </p:nvPr>
        </p:nvSpPr>
        <p:spPr/>
        <p:txBody>
          <a:bodyPr rtlCol="0"/>
          <a:lstStyle/>
          <a:p>
            <a:pPr rtl="0"/>
            <a:fld id="{CF2FD335-6D8E-486A-8F5F-DFC7325903FF}" type="slidenum">
              <a:rPr lang="en-GB" smtClean="0"/>
              <a:t>42</a:t>
            </a:fld>
            <a:endParaRPr lang="en-GB"/>
          </a:p>
        </p:txBody>
      </p:sp>
    </p:spTree>
    <p:extLst>
      <p:ext uri="{BB962C8B-B14F-4D97-AF65-F5344CB8AC3E}">
        <p14:creationId xmlns:p14="http://schemas.microsoft.com/office/powerpoint/2010/main" val="426012189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2D9608-DECB-0FCE-6FA6-C97912256A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3578211-C7AB-E21F-0CD4-CACA2ACD3DE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77FEF7-9E03-D8FB-1EC4-C711D065BC85}"/>
              </a:ext>
            </a:extLst>
          </p:cNvPr>
          <p:cNvSpPr>
            <a:spLocks noGrp="1"/>
          </p:cNvSpPr>
          <p:nvPr>
            <p:ph type="body" idx="1"/>
          </p:nvPr>
        </p:nvSpPr>
        <p:spPr/>
        <p:txBody>
          <a:bodyPr rtlCol="0"/>
          <a:lstStyle/>
          <a:p>
            <a:pPr marL="171450" indent="-171450" rtl="0">
              <a:buFont typeface="Arial" panose="020B0604020202020204" pitchFamily="34" charset="0"/>
              <a:buChar char="•"/>
            </a:pPr>
            <a:endParaRPr lang="en-GB" dirty="0"/>
          </a:p>
        </p:txBody>
      </p:sp>
      <p:sp>
        <p:nvSpPr>
          <p:cNvPr id="4" name="Slide Number Placeholder 3">
            <a:extLst>
              <a:ext uri="{FF2B5EF4-FFF2-40B4-BE49-F238E27FC236}">
                <a16:creationId xmlns:a16="http://schemas.microsoft.com/office/drawing/2014/main" id="{A720D845-06E0-828B-2150-7F84FDF192C3}"/>
              </a:ext>
            </a:extLst>
          </p:cNvPr>
          <p:cNvSpPr>
            <a:spLocks noGrp="1"/>
          </p:cNvSpPr>
          <p:nvPr>
            <p:ph type="sldNum" sz="quarter" idx="10"/>
          </p:nvPr>
        </p:nvSpPr>
        <p:spPr/>
        <p:txBody>
          <a:bodyPr rtlCol="0"/>
          <a:lstStyle/>
          <a:p>
            <a:pPr rtl="0"/>
            <a:fld id="{CF2FD335-6D8E-486A-8F5F-DFC7325903FF}" type="slidenum">
              <a:rPr lang="en-GB" smtClean="0"/>
              <a:t>43</a:t>
            </a:fld>
            <a:endParaRPr lang="en-GB"/>
          </a:p>
        </p:txBody>
      </p:sp>
    </p:spTree>
    <p:extLst>
      <p:ext uri="{BB962C8B-B14F-4D97-AF65-F5344CB8AC3E}">
        <p14:creationId xmlns:p14="http://schemas.microsoft.com/office/powerpoint/2010/main" val="280287760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2D9608-DECB-0FCE-6FA6-C97912256A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3578211-C7AB-E21F-0CD4-CACA2ACD3DE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77FEF7-9E03-D8FB-1EC4-C711D065BC85}"/>
              </a:ext>
            </a:extLst>
          </p:cNvPr>
          <p:cNvSpPr>
            <a:spLocks noGrp="1"/>
          </p:cNvSpPr>
          <p:nvPr>
            <p:ph type="body" idx="1"/>
          </p:nvPr>
        </p:nvSpPr>
        <p:spPr/>
        <p:txBody>
          <a:bodyPr rtlCol="0"/>
          <a:lstStyle/>
          <a:p>
            <a:pPr marL="171450" indent="-171450" rtl="0">
              <a:buFont typeface="Arial" panose="020B0604020202020204" pitchFamily="34" charset="0"/>
              <a:buChar char="•"/>
            </a:pPr>
            <a:endParaRPr lang="en-GB" dirty="0"/>
          </a:p>
        </p:txBody>
      </p:sp>
      <p:sp>
        <p:nvSpPr>
          <p:cNvPr id="4" name="Slide Number Placeholder 3">
            <a:extLst>
              <a:ext uri="{FF2B5EF4-FFF2-40B4-BE49-F238E27FC236}">
                <a16:creationId xmlns:a16="http://schemas.microsoft.com/office/drawing/2014/main" id="{A720D845-06E0-828B-2150-7F84FDF192C3}"/>
              </a:ext>
            </a:extLst>
          </p:cNvPr>
          <p:cNvSpPr>
            <a:spLocks noGrp="1"/>
          </p:cNvSpPr>
          <p:nvPr>
            <p:ph type="sldNum" sz="quarter" idx="10"/>
          </p:nvPr>
        </p:nvSpPr>
        <p:spPr/>
        <p:txBody>
          <a:bodyPr rtlCol="0"/>
          <a:lstStyle/>
          <a:p>
            <a:pPr rtl="0"/>
            <a:fld id="{CF2FD335-6D8E-486A-8F5F-DFC7325903FF}" type="slidenum">
              <a:rPr lang="en-GB" smtClean="0"/>
              <a:t>44</a:t>
            </a:fld>
            <a:endParaRPr lang="en-GB"/>
          </a:p>
        </p:txBody>
      </p:sp>
    </p:spTree>
    <p:extLst>
      <p:ext uri="{BB962C8B-B14F-4D97-AF65-F5344CB8AC3E}">
        <p14:creationId xmlns:p14="http://schemas.microsoft.com/office/powerpoint/2010/main" val="396971432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2D9608-DECB-0FCE-6FA6-C97912256A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3578211-C7AB-E21F-0CD4-CACA2ACD3DE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77FEF7-9E03-D8FB-1EC4-C711D065BC85}"/>
              </a:ext>
            </a:extLst>
          </p:cNvPr>
          <p:cNvSpPr>
            <a:spLocks noGrp="1"/>
          </p:cNvSpPr>
          <p:nvPr>
            <p:ph type="body" idx="1"/>
          </p:nvPr>
        </p:nvSpPr>
        <p:spPr/>
        <p:txBody>
          <a:bodyPr rtlCol="0"/>
          <a:lstStyle/>
          <a:p>
            <a:pPr marL="171450" indent="-171450" rtl="0">
              <a:buFont typeface="Arial" panose="020B0604020202020204" pitchFamily="34" charset="0"/>
              <a:buChar char="•"/>
            </a:pPr>
            <a:endParaRPr lang="en-GB" dirty="0"/>
          </a:p>
        </p:txBody>
      </p:sp>
      <p:sp>
        <p:nvSpPr>
          <p:cNvPr id="4" name="Slide Number Placeholder 3">
            <a:extLst>
              <a:ext uri="{FF2B5EF4-FFF2-40B4-BE49-F238E27FC236}">
                <a16:creationId xmlns:a16="http://schemas.microsoft.com/office/drawing/2014/main" id="{A720D845-06E0-828B-2150-7F84FDF192C3}"/>
              </a:ext>
            </a:extLst>
          </p:cNvPr>
          <p:cNvSpPr>
            <a:spLocks noGrp="1"/>
          </p:cNvSpPr>
          <p:nvPr>
            <p:ph type="sldNum" sz="quarter" idx="10"/>
          </p:nvPr>
        </p:nvSpPr>
        <p:spPr/>
        <p:txBody>
          <a:bodyPr rtlCol="0"/>
          <a:lstStyle/>
          <a:p>
            <a:pPr rtl="0"/>
            <a:fld id="{CF2FD335-6D8E-486A-8F5F-DFC7325903FF}" type="slidenum">
              <a:rPr lang="en-GB" smtClean="0"/>
              <a:t>45</a:t>
            </a:fld>
            <a:endParaRPr lang="en-GB"/>
          </a:p>
        </p:txBody>
      </p:sp>
    </p:spTree>
    <p:extLst>
      <p:ext uri="{BB962C8B-B14F-4D97-AF65-F5344CB8AC3E}">
        <p14:creationId xmlns:p14="http://schemas.microsoft.com/office/powerpoint/2010/main" val="31564689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2D9608-DECB-0FCE-6FA6-C97912256A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3578211-C7AB-E21F-0CD4-CACA2ACD3DE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77FEF7-9E03-D8FB-1EC4-C711D065BC85}"/>
              </a:ext>
            </a:extLst>
          </p:cNvPr>
          <p:cNvSpPr>
            <a:spLocks noGrp="1"/>
          </p:cNvSpPr>
          <p:nvPr>
            <p:ph type="body" idx="1"/>
          </p:nvPr>
        </p:nvSpPr>
        <p:spPr/>
        <p:txBody>
          <a:bodyPr rtlCol="0"/>
          <a:lstStyle/>
          <a:p>
            <a:pPr marL="171450" indent="-171450" rtl="0">
              <a:buFont typeface="Arial" panose="020B0604020202020204" pitchFamily="34" charset="0"/>
              <a:buChar char="•"/>
            </a:pPr>
            <a:endParaRPr lang="en-GB" dirty="0"/>
          </a:p>
        </p:txBody>
      </p:sp>
      <p:sp>
        <p:nvSpPr>
          <p:cNvPr id="4" name="Slide Number Placeholder 3">
            <a:extLst>
              <a:ext uri="{FF2B5EF4-FFF2-40B4-BE49-F238E27FC236}">
                <a16:creationId xmlns:a16="http://schemas.microsoft.com/office/drawing/2014/main" id="{A720D845-06E0-828B-2150-7F84FDF192C3}"/>
              </a:ext>
            </a:extLst>
          </p:cNvPr>
          <p:cNvSpPr>
            <a:spLocks noGrp="1"/>
          </p:cNvSpPr>
          <p:nvPr>
            <p:ph type="sldNum" sz="quarter" idx="10"/>
          </p:nvPr>
        </p:nvSpPr>
        <p:spPr/>
        <p:txBody>
          <a:bodyPr rtlCol="0"/>
          <a:lstStyle/>
          <a:p>
            <a:pPr rtl="0"/>
            <a:fld id="{CF2FD335-6D8E-486A-8F5F-DFC7325903FF}" type="slidenum">
              <a:rPr lang="en-GB" smtClean="0"/>
              <a:t>46</a:t>
            </a:fld>
            <a:endParaRPr lang="en-GB"/>
          </a:p>
        </p:txBody>
      </p:sp>
    </p:spTree>
    <p:extLst>
      <p:ext uri="{BB962C8B-B14F-4D97-AF65-F5344CB8AC3E}">
        <p14:creationId xmlns:p14="http://schemas.microsoft.com/office/powerpoint/2010/main" val="267509567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C295F6E-0E96-44A4-B02B-E74A538AE212}" type="slidenum">
              <a:rPr lang="en-GB" smtClean="0"/>
              <a:t>47</a:t>
            </a:fld>
            <a:endParaRPr lang="en-GB"/>
          </a:p>
        </p:txBody>
      </p:sp>
    </p:spTree>
    <p:extLst>
      <p:ext uri="{BB962C8B-B14F-4D97-AF65-F5344CB8AC3E}">
        <p14:creationId xmlns:p14="http://schemas.microsoft.com/office/powerpoint/2010/main" val="425511410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59B6D0-E9C9-6C72-2FE0-563F2BA9C8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C1FB603-23B0-F17E-8441-E6E4A8B1FCD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8891A4B-2022-F13D-68C4-9BF9DAA73415}"/>
              </a:ext>
            </a:extLst>
          </p:cNvPr>
          <p:cNvSpPr>
            <a:spLocks noGrp="1"/>
          </p:cNvSpPr>
          <p:nvPr>
            <p:ph type="body" idx="1"/>
          </p:nvPr>
        </p:nvSpPr>
        <p:spPr/>
        <p:txBody>
          <a:bodyPr rtlCol="0"/>
          <a:lstStyle/>
          <a:p>
            <a:pPr rtl="0"/>
            <a:endParaRPr lang="en-GB"/>
          </a:p>
        </p:txBody>
      </p:sp>
      <p:sp>
        <p:nvSpPr>
          <p:cNvPr id="4" name="Slide Number Placeholder 3">
            <a:extLst>
              <a:ext uri="{FF2B5EF4-FFF2-40B4-BE49-F238E27FC236}">
                <a16:creationId xmlns:a16="http://schemas.microsoft.com/office/drawing/2014/main" id="{C0AF8523-CF8F-2B94-56CA-91D0E309865F}"/>
              </a:ext>
            </a:extLst>
          </p:cNvPr>
          <p:cNvSpPr>
            <a:spLocks noGrp="1"/>
          </p:cNvSpPr>
          <p:nvPr>
            <p:ph type="sldNum" sz="quarter" idx="10"/>
          </p:nvPr>
        </p:nvSpPr>
        <p:spPr/>
        <p:txBody>
          <a:bodyPr rtlCol="0"/>
          <a:lstStyle/>
          <a:p>
            <a:pPr rtl="0"/>
            <a:fld id="{32674CE4-FBD8-4481-AEFB-CA53E599A745}" type="slidenum">
              <a:rPr lang="en-GB" smtClean="0"/>
              <a:t>48</a:t>
            </a:fld>
            <a:endParaRPr lang="en-GB"/>
          </a:p>
        </p:txBody>
      </p:sp>
    </p:spTree>
    <p:extLst>
      <p:ext uri="{BB962C8B-B14F-4D97-AF65-F5344CB8AC3E}">
        <p14:creationId xmlns:p14="http://schemas.microsoft.com/office/powerpoint/2010/main" val="29284655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171450" indent="-171450" rtl="0">
              <a:buFont typeface="Arial" panose="020B0604020202020204" pitchFamily="34" charset="0"/>
              <a:buChar char="•"/>
            </a:pPr>
            <a:endParaRPr lang="en-GB"/>
          </a:p>
        </p:txBody>
      </p:sp>
      <p:sp>
        <p:nvSpPr>
          <p:cNvPr id="4" name="Slide Number Placeholder 3"/>
          <p:cNvSpPr>
            <a:spLocks noGrp="1"/>
          </p:cNvSpPr>
          <p:nvPr>
            <p:ph type="sldNum" sz="quarter" idx="10"/>
          </p:nvPr>
        </p:nvSpPr>
        <p:spPr/>
        <p:txBody>
          <a:bodyPr rtlCol="0"/>
          <a:lstStyle/>
          <a:p>
            <a:pPr rtl="0"/>
            <a:fld id="{CF2FD335-6D8E-486A-8F5F-DFC7325903FF}" type="slidenum">
              <a:rPr lang="en-GB" smtClean="0"/>
              <a:t>7</a:t>
            </a:fld>
            <a:endParaRPr lang="en-GB"/>
          </a:p>
        </p:txBody>
      </p:sp>
    </p:spTree>
    <p:extLst>
      <p:ext uri="{BB962C8B-B14F-4D97-AF65-F5344CB8AC3E}">
        <p14:creationId xmlns:p14="http://schemas.microsoft.com/office/powerpoint/2010/main" val="1188670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C295F6E-0E96-44A4-B02B-E74A538AE212}" type="slidenum">
              <a:rPr lang="en-GB" smtClean="0"/>
              <a:t>8</a:t>
            </a:fld>
            <a:endParaRPr lang="en-GB"/>
          </a:p>
        </p:txBody>
      </p:sp>
    </p:spTree>
    <p:extLst>
      <p:ext uri="{BB962C8B-B14F-4D97-AF65-F5344CB8AC3E}">
        <p14:creationId xmlns:p14="http://schemas.microsoft.com/office/powerpoint/2010/main" val="9234452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DC52EC-8A8A-21BE-A931-C9C94E3610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3A2A36-1291-0B25-418A-38760BC6D68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7B8AA70-F92E-E041-1C67-B6F301B5F95A}"/>
              </a:ext>
            </a:extLst>
          </p:cNvPr>
          <p:cNvSpPr>
            <a:spLocks noGrp="1"/>
          </p:cNvSpPr>
          <p:nvPr>
            <p:ph type="body" idx="1"/>
          </p:nvPr>
        </p:nvSpPr>
        <p:spPr/>
        <p:txBody>
          <a:bodyPr rtlCol="0"/>
          <a:lstStyle/>
          <a:p>
            <a:pPr marL="171450" indent="-171450" rtl="0">
              <a:buFont typeface="Arial" panose="020B0604020202020204" pitchFamily="34" charset="0"/>
              <a:buChar char="•"/>
            </a:pPr>
            <a:endParaRPr lang="en-GB" dirty="0"/>
          </a:p>
        </p:txBody>
      </p:sp>
      <p:sp>
        <p:nvSpPr>
          <p:cNvPr id="4" name="Slide Number Placeholder 3">
            <a:extLst>
              <a:ext uri="{FF2B5EF4-FFF2-40B4-BE49-F238E27FC236}">
                <a16:creationId xmlns:a16="http://schemas.microsoft.com/office/drawing/2014/main" id="{3150BAF5-E9CB-2E92-361E-F46BDE108D9B}"/>
              </a:ext>
            </a:extLst>
          </p:cNvPr>
          <p:cNvSpPr>
            <a:spLocks noGrp="1"/>
          </p:cNvSpPr>
          <p:nvPr>
            <p:ph type="sldNum" sz="quarter" idx="10"/>
          </p:nvPr>
        </p:nvSpPr>
        <p:spPr/>
        <p:txBody>
          <a:bodyPr rtlCol="0"/>
          <a:lstStyle/>
          <a:p>
            <a:pPr rtl="0"/>
            <a:fld id="{CF2FD335-6D8E-486A-8F5F-DFC7325903FF}" type="slidenum">
              <a:rPr lang="en-GB" smtClean="0"/>
              <a:t>9</a:t>
            </a:fld>
            <a:endParaRPr lang="en-GB"/>
          </a:p>
        </p:txBody>
      </p:sp>
    </p:spTree>
    <p:extLst>
      <p:ext uri="{BB962C8B-B14F-4D97-AF65-F5344CB8AC3E}">
        <p14:creationId xmlns:p14="http://schemas.microsoft.com/office/powerpoint/2010/main" val="11423946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C295F6E-0E96-44A4-B02B-E74A538AE212}" type="slidenum">
              <a:rPr lang="en-GB" smtClean="0"/>
              <a:t>10</a:t>
            </a:fld>
            <a:endParaRPr lang="en-GB"/>
          </a:p>
        </p:txBody>
      </p:sp>
    </p:spTree>
    <p:extLst>
      <p:ext uri="{BB962C8B-B14F-4D97-AF65-F5344CB8AC3E}">
        <p14:creationId xmlns:p14="http://schemas.microsoft.com/office/powerpoint/2010/main" val="4574185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15D3E4-6F24-F75E-949C-AE97A1F6BCD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16B965-C677-F932-CF63-D0DE08CC716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C223184-1C73-8833-6ADE-44C4743E420B}"/>
              </a:ext>
            </a:extLst>
          </p:cNvPr>
          <p:cNvSpPr>
            <a:spLocks noGrp="1"/>
          </p:cNvSpPr>
          <p:nvPr>
            <p:ph type="body" idx="1"/>
          </p:nvPr>
        </p:nvSpPr>
        <p:spPr/>
        <p:txBody>
          <a:bodyPr rtlCol="0"/>
          <a:lstStyle/>
          <a:p>
            <a:pPr marL="171450" indent="-171450" rtl="0">
              <a:buFont typeface="Arial" panose="020B0604020202020204" pitchFamily="34" charset="0"/>
              <a:buChar char="•"/>
            </a:pPr>
            <a:endParaRPr lang="en-GB" dirty="0"/>
          </a:p>
        </p:txBody>
      </p:sp>
      <p:sp>
        <p:nvSpPr>
          <p:cNvPr id="4" name="Slide Number Placeholder 3">
            <a:extLst>
              <a:ext uri="{FF2B5EF4-FFF2-40B4-BE49-F238E27FC236}">
                <a16:creationId xmlns:a16="http://schemas.microsoft.com/office/drawing/2014/main" id="{CB371C2B-690C-9AE6-E057-00344E040536}"/>
              </a:ext>
            </a:extLst>
          </p:cNvPr>
          <p:cNvSpPr>
            <a:spLocks noGrp="1"/>
          </p:cNvSpPr>
          <p:nvPr>
            <p:ph type="sldNum" sz="quarter" idx="10"/>
          </p:nvPr>
        </p:nvSpPr>
        <p:spPr/>
        <p:txBody>
          <a:bodyPr rtlCol="0"/>
          <a:lstStyle/>
          <a:p>
            <a:pPr rtl="0"/>
            <a:fld id="{CF2FD335-6D8E-486A-8F5F-DFC7325903FF}" type="slidenum">
              <a:rPr lang="en-GB" smtClean="0"/>
              <a:t>11</a:t>
            </a:fld>
            <a:endParaRPr lang="en-GB"/>
          </a:p>
        </p:txBody>
      </p:sp>
    </p:spTree>
    <p:extLst>
      <p:ext uri="{BB962C8B-B14F-4D97-AF65-F5344CB8AC3E}">
        <p14:creationId xmlns:p14="http://schemas.microsoft.com/office/powerpoint/2010/main" val="39618031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10EB20-994D-AA27-DCE1-D3A0D85A022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0606ADF-69F1-7230-02BD-295865157D9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6F0FE08-3246-3E83-11E3-13EFF33E2979}"/>
              </a:ext>
            </a:extLst>
          </p:cNvPr>
          <p:cNvSpPr>
            <a:spLocks noGrp="1"/>
          </p:cNvSpPr>
          <p:nvPr>
            <p:ph type="dt" sz="half" idx="10"/>
          </p:nvPr>
        </p:nvSpPr>
        <p:spPr/>
        <p:txBody>
          <a:bodyPr/>
          <a:lstStyle/>
          <a:p>
            <a:pPr rtl="0"/>
            <a:fld id="{71F23539-3F81-4F1E-A9B7-5CE0C1986E23}" type="datetime1">
              <a:rPr lang="en-GB" noProof="0" smtClean="0"/>
              <a:t>22/07/2025</a:t>
            </a:fld>
            <a:endParaRPr lang="en-GB" noProof="0" dirty="0"/>
          </a:p>
        </p:txBody>
      </p:sp>
      <p:sp>
        <p:nvSpPr>
          <p:cNvPr id="5" name="Footer Placeholder 4">
            <a:extLst>
              <a:ext uri="{FF2B5EF4-FFF2-40B4-BE49-F238E27FC236}">
                <a16:creationId xmlns:a16="http://schemas.microsoft.com/office/drawing/2014/main" id="{54542C1D-7002-051A-4DEF-E386C6099949}"/>
              </a:ext>
            </a:extLst>
          </p:cNvPr>
          <p:cNvSpPr>
            <a:spLocks noGrp="1"/>
          </p:cNvSpPr>
          <p:nvPr>
            <p:ph type="ftr" sz="quarter" idx="11"/>
          </p:nvPr>
        </p:nvSpPr>
        <p:spPr/>
        <p:txBody>
          <a:bodyPr/>
          <a:lstStyle/>
          <a:p>
            <a:pPr rtl="0"/>
            <a:r>
              <a:rPr lang="en-GB" noProof="0"/>
              <a:t>Add a footer</a:t>
            </a:r>
            <a:endParaRPr lang="en-GB" noProof="0" dirty="0"/>
          </a:p>
        </p:txBody>
      </p:sp>
      <p:sp>
        <p:nvSpPr>
          <p:cNvPr id="6" name="Slide Number Placeholder 5">
            <a:extLst>
              <a:ext uri="{FF2B5EF4-FFF2-40B4-BE49-F238E27FC236}">
                <a16:creationId xmlns:a16="http://schemas.microsoft.com/office/drawing/2014/main" id="{A1E585AD-21A6-E2E0-B31C-A9DCC573CDA3}"/>
              </a:ext>
            </a:extLst>
          </p:cNvPr>
          <p:cNvSpPr>
            <a:spLocks noGrp="1"/>
          </p:cNvSpPr>
          <p:nvPr>
            <p:ph type="sldNum" sz="quarter" idx="12"/>
          </p:nvPr>
        </p:nvSpPr>
        <p:spPr/>
        <p:txBody>
          <a:bodyPr/>
          <a:lstStyle/>
          <a:p>
            <a:pPr rtl="0"/>
            <a:fld id="{401CF334-2D5C-4859-84A6-CA7E6E43FAEB}" type="slidenum">
              <a:rPr lang="en-GB" noProof="0" smtClean="0"/>
              <a:t>‹#›</a:t>
            </a:fld>
            <a:endParaRPr lang="en-GB" noProof="0" dirty="0"/>
          </a:p>
        </p:txBody>
      </p:sp>
    </p:spTree>
    <p:extLst>
      <p:ext uri="{BB962C8B-B14F-4D97-AF65-F5344CB8AC3E}">
        <p14:creationId xmlns:p14="http://schemas.microsoft.com/office/powerpoint/2010/main" val="469727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76370-AB8D-3775-FEE0-42343A0F32F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1AC0FE51-4BC7-4C94-169D-622E341E4CE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E136B483-003B-97F2-D0E7-40A0079A1F6F}"/>
              </a:ext>
            </a:extLst>
          </p:cNvPr>
          <p:cNvSpPr>
            <a:spLocks noGrp="1"/>
          </p:cNvSpPr>
          <p:nvPr>
            <p:ph type="dt" sz="half" idx="10"/>
          </p:nvPr>
        </p:nvSpPr>
        <p:spPr/>
        <p:txBody>
          <a:bodyPr/>
          <a:lstStyle/>
          <a:p>
            <a:pPr rtl="0"/>
            <a:fld id="{B4AAD351-6347-4318-B935-1E0F1B6A61D6}" type="datetime1">
              <a:rPr lang="en-GB" noProof="0" smtClean="0"/>
              <a:t>22/07/2025</a:t>
            </a:fld>
            <a:endParaRPr lang="en-GB" noProof="0" dirty="0"/>
          </a:p>
        </p:txBody>
      </p:sp>
      <p:sp>
        <p:nvSpPr>
          <p:cNvPr id="5" name="Footer Placeholder 4">
            <a:extLst>
              <a:ext uri="{FF2B5EF4-FFF2-40B4-BE49-F238E27FC236}">
                <a16:creationId xmlns:a16="http://schemas.microsoft.com/office/drawing/2014/main" id="{1EF1F555-3BE3-AEE8-93F5-CF8600EF3CE0}"/>
              </a:ext>
            </a:extLst>
          </p:cNvPr>
          <p:cNvSpPr>
            <a:spLocks noGrp="1"/>
          </p:cNvSpPr>
          <p:nvPr>
            <p:ph type="ftr" sz="quarter" idx="11"/>
          </p:nvPr>
        </p:nvSpPr>
        <p:spPr/>
        <p:txBody>
          <a:bodyPr/>
          <a:lstStyle/>
          <a:p>
            <a:pPr rtl="0"/>
            <a:r>
              <a:rPr lang="en-GB" noProof="0"/>
              <a:t>Add a footer</a:t>
            </a:r>
            <a:endParaRPr lang="en-GB" noProof="0" dirty="0"/>
          </a:p>
        </p:txBody>
      </p:sp>
      <p:sp>
        <p:nvSpPr>
          <p:cNvPr id="6" name="Slide Number Placeholder 5">
            <a:extLst>
              <a:ext uri="{FF2B5EF4-FFF2-40B4-BE49-F238E27FC236}">
                <a16:creationId xmlns:a16="http://schemas.microsoft.com/office/drawing/2014/main" id="{1A30064A-2A55-E836-CB45-D730E4960D27}"/>
              </a:ext>
            </a:extLst>
          </p:cNvPr>
          <p:cNvSpPr>
            <a:spLocks noGrp="1"/>
          </p:cNvSpPr>
          <p:nvPr>
            <p:ph type="sldNum" sz="quarter" idx="12"/>
          </p:nvPr>
        </p:nvSpPr>
        <p:spPr/>
        <p:txBody>
          <a:bodyPr/>
          <a:lstStyle/>
          <a:p>
            <a:pPr rtl="0"/>
            <a:fld id="{401CF334-2D5C-4859-84A6-CA7E6E43FAEB}" type="slidenum">
              <a:rPr lang="en-GB" noProof="0" smtClean="0"/>
              <a:t>‹#›</a:t>
            </a:fld>
            <a:endParaRPr lang="en-GB" noProof="0" dirty="0"/>
          </a:p>
        </p:txBody>
      </p:sp>
    </p:spTree>
    <p:extLst>
      <p:ext uri="{BB962C8B-B14F-4D97-AF65-F5344CB8AC3E}">
        <p14:creationId xmlns:p14="http://schemas.microsoft.com/office/powerpoint/2010/main" val="106368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B06155E-6729-F5C1-CA60-DCA5D79AB5E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22A2069-6BAF-D70F-6AE7-160B105D086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311EA59-6353-F51D-B31F-703237BA360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pPr rtl="0"/>
            <a:fld id="{8B045440-74F0-4B44-BEF6-1040C3E911E1}" type="datetime1">
              <a:rPr lang="en-GB" noProof="0" smtClean="0"/>
              <a:t>22/07/2025</a:t>
            </a:fld>
            <a:endParaRPr lang="en-GB" noProof="0" dirty="0"/>
          </a:p>
        </p:txBody>
      </p:sp>
      <p:sp>
        <p:nvSpPr>
          <p:cNvPr id="5" name="Footer Placeholder 4">
            <a:extLst>
              <a:ext uri="{FF2B5EF4-FFF2-40B4-BE49-F238E27FC236}">
                <a16:creationId xmlns:a16="http://schemas.microsoft.com/office/drawing/2014/main" id="{9B4001F8-9F81-F9A5-1E6E-FE688DA138F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pPr rtl="0"/>
            <a:r>
              <a:rPr lang="en-GB" noProof="0"/>
              <a:t>Add a footer</a:t>
            </a:r>
            <a:endParaRPr lang="en-GB" noProof="0" dirty="0"/>
          </a:p>
        </p:txBody>
      </p:sp>
      <p:sp>
        <p:nvSpPr>
          <p:cNvPr id="6" name="Slide Number Placeholder 5">
            <a:extLst>
              <a:ext uri="{FF2B5EF4-FFF2-40B4-BE49-F238E27FC236}">
                <a16:creationId xmlns:a16="http://schemas.microsoft.com/office/drawing/2014/main" id="{5826DDDA-B217-4716-A2B5-49FD91CB0E6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pPr rtl="0"/>
            <a:fld id="{401CF334-2D5C-4859-84A6-CA7E6E43FAEB}" type="slidenum">
              <a:rPr lang="en-GB" noProof="0" smtClean="0"/>
              <a:t>‹#›</a:t>
            </a:fld>
            <a:endParaRPr lang="en-GB" noProof="0" dirty="0"/>
          </a:p>
        </p:txBody>
      </p:sp>
    </p:spTree>
    <p:extLst>
      <p:ext uri="{BB962C8B-B14F-4D97-AF65-F5344CB8AC3E}">
        <p14:creationId xmlns:p14="http://schemas.microsoft.com/office/powerpoint/2010/main" val="2183449356"/>
      </p:ext>
    </p:extLst>
  </p:cSld>
  <p:clrMap bg1="lt1" tx1="dk1" bg2="lt2" tx2="dk2" accent1="accent1" accent2="accent2" accent3="accent3" accent4="accent4" accent5="accent5" accent6="accent6" hlink="hlink" folHlink="folHlink"/>
  <p:sldLayoutIdLst>
    <p:sldLayoutId id="2147483847" r:id="rId1"/>
    <p:sldLayoutId id="2147483846" r:id="rId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orient="horz" pos="4152"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xml"/><Relationship Id="rId1" Type="http://schemas.openxmlformats.org/officeDocument/2006/relationships/video" Target="https://www.youtube.com/embed/TUMxpzkBZd0?feature=oembed" TargetMode="External"/><Relationship Id="rId5" Type="http://schemas.openxmlformats.org/officeDocument/2006/relationships/image" Target="../media/image12.jpe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hyperlink" Target="https://collegeofparamedics.co.uk/COP/Professional_development/Primary_and_urgent_care/COP/ProfessionalDevelopment/Primary_and_urgent_care.aspx" TargetMode="External"/><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xml"/><Relationship Id="rId1" Type="http://schemas.openxmlformats.org/officeDocument/2006/relationships/video" Target="https://www.youtube.com/embed/7vmuuYpJrx4?feature=oembed" TargetMode="External"/><Relationship Id="rId5" Type="http://schemas.openxmlformats.org/officeDocument/2006/relationships/image" Target="../media/image14.jpe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hyperlink" Target="provide%20personalised%20self-management%20advice,%20formulate%20initial%20treatment%20plans,%20facilitate%20shared%20decision-making,%20initiate%20appropriate%20tests%20and%20investigations,%20and%20initiate%20a%20referral%20to%20other%20services%20(Royal%20College%20of%20Podiatry,%202023)" TargetMode="External"/><Relationship Id="rId5" Type="http://schemas.openxmlformats.org/officeDocument/2006/relationships/image" Target="../media/image16.sv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xml"/><Relationship Id="rId1" Type="http://schemas.openxmlformats.org/officeDocument/2006/relationships/video" Target="https://www.youtube.com/embed/b96v5nlOxws?feature=oembed" TargetMode="External"/><Relationship Id="rId5" Type="http://schemas.openxmlformats.org/officeDocument/2006/relationships/image" Target="../media/image18.jpe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8" Type="http://schemas.openxmlformats.org/officeDocument/2006/relationships/hyperlink" Target="https://www.hee.nhs.uk/our-work/primary-care/occupational-therapists-primary-care" TargetMode="External"/><Relationship Id="rId3" Type="http://schemas.openxmlformats.org/officeDocument/2006/relationships/image" Target="../media/image3.png"/><Relationship Id="rId7" Type="http://schemas.openxmlformats.org/officeDocument/2006/relationships/hyperlink" Target="https://www.rcot.co.uk/occupational-therapy-primary-care" TargetMode="External"/><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hyperlink" Target="https://creativecommons.org/licenses/by-nd/3.0/" TargetMode="External"/><Relationship Id="rId5" Type="http://schemas.openxmlformats.org/officeDocument/2006/relationships/hyperlink" Target="https://policyoptions.irpp.org/magazines/policy-challenges-for-2020/integrating-care-for-seniors-living-at-home/" TargetMode="External"/><Relationship Id="rId4" Type="http://schemas.openxmlformats.org/officeDocument/2006/relationships/image" Target="../media/image19.jp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video" Target="https://www.youtube.com/embed/NyMRdpCTxrc?feature=oembed" TargetMode="External"/><Relationship Id="rId5" Type="http://schemas.openxmlformats.org/officeDocument/2006/relationships/image" Target="../media/image20.jpe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3.png"/><Relationship Id="rId7" Type="http://schemas.openxmlformats.org/officeDocument/2006/relationships/hyperlink" Target="https://www.rcslt.org/wp-content/uploads/media/docs/policy/rcslt-brochure-e-use.pdf?la=en&amp;hash=C18AAB893B1796304B3D4F92791C5A1B909E9F57" TargetMode="External"/><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hyperlink" Target="Home%20|%20RCSLT" TargetMode="External"/><Relationship Id="rId5" Type="http://schemas.openxmlformats.org/officeDocument/2006/relationships/image" Target="../media/image22.svg"/><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xml"/><Relationship Id="rId1" Type="http://schemas.openxmlformats.org/officeDocument/2006/relationships/video" Target="https://www.youtube.com/embed/bN3dhmH-dR8?feature=oembed" TargetMode="External"/><Relationship Id="rId5" Type="http://schemas.openxmlformats.org/officeDocument/2006/relationships/image" Target="../media/image24.jpe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8" Type="http://schemas.openxmlformats.org/officeDocument/2006/relationships/hyperlink" Target="What%20do%20First%20Contact%20Dietitians%20do?%20(bda.uk.com)" TargetMode="External"/><Relationship Id="rId3" Type="http://schemas.openxmlformats.org/officeDocument/2006/relationships/image" Target="../media/image3.png"/><Relationship Id="rId7" Type="http://schemas.openxmlformats.org/officeDocument/2006/relationships/image" Target="../media/image26.jpe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hyperlink" Target="https://creativecommons.org/licenses/by/3.0/" TargetMode="External"/><Relationship Id="rId5" Type="http://schemas.openxmlformats.org/officeDocument/2006/relationships/hyperlink" Target="https://www.mynextmove.org/profile/summary/29-1031.00" TargetMode="External"/><Relationship Id="rId4" Type="http://schemas.openxmlformats.org/officeDocument/2006/relationships/image" Target="../media/image25.jpg"/><Relationship Id="rId9" Type="http://schemas.openxmlformats.org/officeDocument/2006/relationships/hyperlink" Target="Dietitians%20in%20primary%20care%20|%20Health%20Education%20England%20(hee.nhs.uk)"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mailto:training.hub@snee.nhs.uk" TargetMode="External"/><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xml"/><Relationship Id="rId1" Type="http://schemas.openxmlformats.org/officeDocument/2006/relationships/video" Target="https://www.youtube.com/embed/6Ww3j0PWKac?feature=oembed" TargetMode="External"/><Relationship Id="rId5" Type="http://schemas.openxmlformats.org/officeDocument/2006/relationships/image" Target="../media/image27.jpeg"/><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hyperlink" Target="https://careersinpharmacy.uk/careers-map/primary-care/" TargetMode="External"/><Relationship Id="rId5" Type="http://schemas.openxmlformats.org/officeDocument/2006/relationships/hyperlink" Target="https://www.england.nhs.uk/gp/expanding-our-workforce/cp-gp/" TargetMode="External"/><Relationship Id="rId4" Type="http://schemas.openxmlformats.org/officeDocument/2006/relationships/image" Target="../media/image28.jp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xml"/><Relationship Id="rId1" Type="http://schemas.openxmlformats.org/officeDocument/2006/relationships/video" Target="https://www.youtube.com/embed/ZNcRHHQGIOU?feature=oembed" TargetMode="External"/><Relationship Id="rId5" Type="http://schemas.openxmlformats.org/officeDocument/2006/relationships/image" Target="../media/image29.jpeg"/><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hyperlink" Target="https://www.healthcareers.nhs.uk/explore-roles/pharmacy/roles-pharmacy/pharmacy-technician" TargetMode="External"/><Relationship Id="rId5" Type="http://schemas.openxmlformats.org/officeDocument/2006/relationships/hyperlink" Target="https://careersinpharmacy.uk/job-roles/pharmacy-technician/" TargetMode="External"/><Relationship Id="rId4" Type="http://schemas.openxmlformats.org/officeDocument/2006/relationships/image" Target="../media/image30.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xml"/><Relationship Id="rId1" Type="http://schemas.openxmlformats.org/officeDocument/2006/relationships/video" Target="https://www.youtube.com/embed/ouiV2vHNvB4?feature=oembed" TargetMode="External"/><Relationship Id="rId5" Type="http://schemas.openxmlformats.org/officeDocument/2006/relationships/image" Target="../media/image31.jpeg"/><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hyperlink" Target="Pharmacy%20assistant%20|%20Health%20Careers" TargetMode="External"/><Relationship Id="rId4" Type="http://schemas.openxmlformats.org/officeDocument/2006/relationships/image" Target="../media/image30.jpe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xml"/><Relationship Id="rId1" Type="http://schemas.openxmlformats.org/officeDocument/2006/relationships/video" Target="https://www.youtube.com/embed/Z7RYiERqbRU?feature=oembed" TargetMode="External"/><Relationship Id="rId5" Type="http://schemas.openxmlformats.org/officeDocument/2006/relationships/image" Target="../media/image32.jpeg"/><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hyperlink" Target="Community%20Pharmacist%20-%20Pharmacy%20Careers%20(careersinpharmacy.uk)" TargetMode="External"/><Relationship Id="rId4" Type="http://schemas.openxmlformats.org/officeDocument/2006/relationships/image" Target="../media/image33.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xml"/><Relationship Id="rId1" Type="http://schemas.openxmlformats.org/officeDocument/2006/relationships/video" Target="https://www.youtube.com/embed/X26bdrnTT8E?feature=oembed" TargetMode="External"/><Relationship Id="rId5" Type="http://schemas.openxmlformats.org/officeDocument/2006/relationships/image" Target="../media/image34.jpeg"/><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8" Type="http://schemas.openxmlformats.org/officeDocument/2006/relationships/hyperlink" Target="Enhanced%20practice%20|%20NHS%20England%20|%20Workforce,%20training%20and%20education%20(hee.nhs.uk)" TargetMode="External"/><Relationship Id="rId3" Type="http://schemas.openxmlformats.org/officeDocument/2006/relationships/image" Target="../media/image3.png"/><Relationship Id="rId7" Type="http://schemas.openxmlformats.org/officeDocument/2006/relationships/hyperlink" Target="Enhanced%20|%20Levels%20of%20nursing%20|%20Royal%20College%20of%20Nursing%20(rcn.org.uk)" TargetMode="External"/><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35.jpg"/><Relationship Id="rId5" Type="http://schemas.openxmlformats.org/officeDocument/2006/relationships/hyperlink" Target="Practice%20Nurse%20|%20NHS%20Professionals" TargetMode="External"/><Relationship Id="rId4" Type="http://schemas.openxmlformats.org/officeDocument/2006/relationships/hyperlink" Target="General%20practice%20nurse%20|%20Health%20Careers"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xml"/><Relationship Id="rId1" Type="http://schemas.openxmlformats.org/officeDocument/2006/relationships/video" Target="https://www.youtube.com/embed/1x4e9h6PgBU?feature=oembed" TargetMode="External"/><Relationship Id="rId5" Type="http://schemas.openxmlformats.org/officeDocument/2006/relationships/image" Target="../media/image36.jpeg"/><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hyperlink" Target="https://www.rcn.org.uk/Professional-Development/Nursing-Support-Workers/Become-an-HCA-and-HCSW" TargetMode="External"/><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hyperlink" Target="https://www.nhsprofessionals.nhs.uk/nhs-staffing-pool-hub/careers-in-healthcare/healthcare-support-worker-or-healthcare-assistant" TargetMode="External"/><Relationship Id="rId5" Type="http://schemas.openxmlformats.org/officeDocument/2006/relationships/image" Target="../media/image38.svg"/><Relationship Id="rId4" Type="http://schemas.openxmlformats.org/officeDocument/2006/relationships/image" Target="../media/image37.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1.xml"/><Relationship Id="rId1" Type="http://schemas.openxmlformats.org/officeDocument/2006/relationships/video" Target="https://www.youtube.com/embed/BsKoG8jabQ4?feature=oembed" TargetMode="External"/><Relationship Id="rId5" Type="http://schemas.openxmlformats.org/officeDocument/2006/relationships/image" Target="../media/image39.jpeg"/><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hyperlink" Target="Nursing%20Associates%20-%20The%20Nursing%20and%20Midwifery%20Council%20(nmc.org.uk)" TargetMode="External"/><Relationship Id="rId5" Type="http://schemas.openxmlformats.org/officeDocument/2006/relationships/image" Target="../media/image41.svg"/><Relationship Id="rId4" Type="http://schemas.openxmlformats.org/officeDocument/2006/relationships/image" Target="../media/image40.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1.xml"/><Relationship Id="rId1" Type="http://schemas.openxmlformats.org/officeDocument/2006/relationships/video" Target="https://www.youtube.com/embed/tfFl5JZUYsM?feature=oembed" TargetMode="External"/><Relationship Id="rId5" Type="http://schemas.openxmlformats.org/officeDocument/2006/relationships/image" Target="../media/image42.jpeg"/><Relationship Id="rId4" Type="http://schemas.openxmlformats.org/officeDocument/2006/relationships/image" Target="../media/image3.png"/></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hyperlink" Target="https://www.healthcareers.nhs.uk/explore-roles/medical-associate-professions/roles-medical-associate-professions/physician-associate" TargetMode="External"/><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hyperlink" Target="https://www.hee.nhs.uk/our-work/physician-associates" TargetMode="External"/><Relationship Id="rId5" Type="http://schemas.openxmlformats.org/officeDocument/2006/relationships/image" Target="../media/image44.svg"/><Relationship Id="rId4" Type="http://schemas.openxmlformats.org/officeDocument/2006/relationships/image" Target="../media/image43.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xml"/><Relationship Id="rId1" Type="http://schemas.openxmlformats.org/officeDocument/2006/relationships/video" Target="https://www.youtube.com/embed/PIIrEsGtkOk?feature=oembed" TargetMode="External"/><Relationship Id="rId5" Type="http://schemas.openxmlformats.org/officeDocument/2006/relationships/image" Target="../media/image45.jpeg"/><Relationship Id="rId4" Type="http://schemas.openxmlformats.org/officeDocument/2006/relationships/image" Target="../media/image3.png"/></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5.xml"/><Relationship Id="rId1" Type="http://schemas.openxmlformats.org/officeDocument/2006/relationships/slideLayout" Target="../slideLayouts/slideLayout1.xml"/><Relationship Id="rId5" Type="http://schemas.openxmlformats.org/officeDocument/2006/relationships/hyperlink" Target="https://www.england.nhs.uk/mental-health/working-in-mental-health/mental-health-practitioners/" TargetMode="External"/><Relationship Id="rId4" Type="http://schemas.openxmlformats.org/officeDocument/2006/relationships/image" Target="../media/image46.jp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xml"/><Relationship Id="rId1" Type="http://schemas.openxmlformats.org/officeDocument/2006/relationships/video" Target="https://www.youtube.com/embed/-itZrsCkT0w?feature=oembed" TargetMode="External"/><Relationship Id="rId5" Type="http://schemas.openxmlformats.org/officeDocument/2006/relationships/image" Target="../media/image47.jpeg"/><Relationship Id="rId4" Type="http://schemas.openxmlformats.org/officeDocument/2006/relationships/image" Target="../media/image3.png"/></Relationships>
</file>

<file path=ppt/slides/_rels/slide39.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3.png"/><Relationship Id="rId7" Type="http://schemas.openxmlformats.org/officeDocument/2006/relationships/hyperlink" Target="https://advanced-practice.hee.nhs.uk/regional-faculties-for-advancing-practice/regional-faculty-for-advancing-practice-east-of-england-2/guidance-and-resources/hee-east-of-england-notification-of-changes/" TargetMode="External"/><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hyperlink" Target="https://www.hee.nhs.uk/our-work/advanced-clinical-practice/what-advanced-clinical-practice" TargetMode="External"/><Relationship Id="rId5" Type="http://schemas.openxmlformats.org/officeDocument/2006/relationships/image" Target="../media/image48.jpeg"/><Relationship Id="rId4" Type="http://schemas.openxmlformats.org/officeDocument/2006/relationships/hyperlink" Target="https://www.healthcareers.nhs.uk/explore-roles/wider-healthcare-team/roles-wider-healthcare-team/clinical-support-staff/phlebotomist" TargetMode="External"/></Relationships>
</file>

<file path=ppt/slides/_rels/slide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png"/><Relationship Id="rId7" Type="http://schemas.openxmlformats.org/officeDocument/2006/relationships/diagramColors" Target="../diagrams/colors1.xml"/><Relationship Id="rId2" Type="http://schemas.openxmlformats.org/officeDocument/2006/relationships/hyperlink" Target="NHS%20England%20&#187;%20Expanding%20our%20workforce" TargetMode="External"/><Relationship Id="rId1" Type="http://schemas.openxmlformats.org/officeDocument/2006/relationships/slideLayout" Target="../slideLayouts/slideLayout1.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1.xml"/><Relationship Id="rId1" Type="http://schemas.openxmlformats.org/officeDocument/2006/relationships/video" Target="https://www.youtube.com/embed/NlU9Qgsat_4?feature=oembed" TargetMode="External"/><Relationship Id="rId5" Type="http://schemas.openxmlformats.org/officeDocument/2006/relationships/image" Target="../media/image50.jpeg"/><Relationship Id="rId4" Type="http://schemas.openxmlformats.org/officeDocument/2006/relationships/image" Target="../media/image3.png"/></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9.xml"/><Relationship Id="rId1" Type="http://schemas.openxmlformats.org/officeDocument/2006/relationships/slideLayout" Target="../slideLayouts/slideLayout1.xml"/><Relationship Id="rId5" Type="http://schemas.openxmlformats.org/officeDocument/2006/relationships/image" Target="../media/image51.png"/><Relationship Id="rId4" Type="http://schemas.openxmlformats.org/officeDocument/2006/relationships/hyperlink" Target="https://www.england.nhs.uk/personalisedcare/" TargetMode="Externa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1.xml"/><Relationship Id="rId1" Type="http://schemas.openxmlformats.org/officeDocument/2006/relationships/video" Target="https://www.youtube.com/embed/coyKqj5XiV8?feature=oembed" TargetMode="External"/><Relationship Id="rId6" Type="http://schemas.openxmlformats.org/officeDocument/2006/relationships/hyperlink" Target="https://www.personalisedcareinstitute.org.uk/arrs-roles/" TargetMode="External"/><Relationship Id="rId5" Type="http://schemas.openxmlformats.org/officeDocument/2006/relationships/image" Target="../media/image52.jpeg"/><Relationship Id="rId4" Type="http://schemas.openxmlformats.org/officeDocument/2006/relationships/image" Target="../media/image3.pn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1.xml"/><Relationship Id="rId1" Type="http://schemas.openxmlformats.org/officeDocument/2006/relationships/video" Target="https://www.youtube.com/embed/HkBorjikoJk?feature=oembed" TargetMode="External"/><Relationship Id="rId6" Type="http://schemas.openxmlformats.org/officeDocument/2006/relationships/image" Target="../media/image53.jpeg"/><Relationship Id="rId5" Type="http://schemas.openxmlformats.org/officeDocument/2006/relationships/hyperlink" Target="https://www.personalisedcareinstitute.org.uk/arrs-roles/" TargetMode="External"/><Relationship Id="rId4" Type="http://schemas.openxmlformats.org/officeDocument/2006/relationships/image" Target="../media/image3.pn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1.xml"/><Relationship Id="rId1" Type="http://schemas.openxmlformats.org/officeDocument/2006/relationships/video" Target="https://www.youtube.com/embed/godAfhj6lic?feature=oembed" TargetMode="External"/><Relationship Id="rId6" Type="http://schemas.openxmlformats.org/officeDocument/2006/relationships/image" Target="../media/image54.jpeg"/><Relationship Id="rId5" Type="http://schemas.openxmlformats.org/officeDocument/2006/relationships/hyperlink" Target="https://www.personalisedcareinstitute.org.uk/arrs-roles/" TargetMode="External"/><Relationship Id="rId4" Type="http://schemas.openxmlformats.org/officeDocument/2006/relationships/image" Target="../media/image3.pn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1.xml"/><Relationship Id="rId1" Type="http://schemas.openxmlformats.org/officeDocument/2006/relationships/video" Target="https://www.youtube.com/embed/pWmNrH_5mrA?feature=oembed" TargetMode="External"/><Relationship Id="rId6" Type="http://schemas.openxmlformats.org/officeDocument/2006/relationships/image" Target="../media/image55.jpeg"/><Relationship Id="rId5" Type="http://schemas.openxmlformats.org/officeDocument/2006/relationships/hyperlink" Target="https://www.hee.nhs.uk/our-work/care-navigation" TargetMode="External"/><Relationship Id="rId4" Type="http://schemas.openxmlformats.org/officeDocument/2006/relationships/image" Target="../media/image3.png"/></Relationships>
</file>

<file path=ppt/slides/_rels/slide46.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3.png"/><Relationship Id="rId7" Type="http://schemas.openxmlformats.org/officeDocument/2006/relationships/hyperlink" Target="ttps://www.e-lfh.org.uk/programmes/general-practice-assistant/" TargetMode="External"/><Relationship Id="rId2" Type="http://schemas.openxmlformats.org/officeDocument/2006/relationships/notesSlide" Target="../notesSlides/notesSlide44.xml"/><Relationship Id="rId1" Type="http://schemas.openxmlformats.org/officeDocument/2006/relationships/slideLayout" Target="../slideLayouts/slideLayout1.xml"/><Relationship Id="rId6" Type="http://schemas.openxmlformats.org/officeDocument/2006/relationships/hyperlink" Target="https://www.hee.nhs.uk/our-work/gp-assistant" TargetMode="External"/><Relationship Id="rId5" Type="http://schemas.openxmlformats.org/officeDocument/2006/relationships/image" Target="../media/image57.svg"/><Relationship Id="rId4" Type="http://schemas.openxmlformats.org/officeDocument/2006/relationships/image" Target="../media/image56.png"/><Relationship Id="rId9" Type="http://schemas.openxmlformats.org/officeDocument/2006/relationships/image" Target="../media/image59.svg"/></Relationships>
</file>

<file path=ppt/slides/_rels/slide47.xml.rels><?xml version="1.0" encoding="UTF-8" standalone="yes"?>
<Relationships xmlns="http://schemas.openxmlformats.org/package/2006/relationships"><Relationship Id="rId8" Type="http://schemas.openxmlformats.org/officeDocument/2006/relationships/hyperlink" Target="https://www.csp.org.uk/professional-clinical/improvement-innovation/first-contact-physiotherapy-0" TargetMode="External"/><Relationship Id="rId13" Type="http://schemas.openxmlformats.org/officeDocument/2006/relationships/hyperlink" Target="National%20Association%20of%20Phlebotomists%20-%20Home%20(phlebotomy.co.uk)" TargetMode="External"/><Relationship Id="rId18" Type="http://schemas.openxmlformats.org/officeDocument/2006/relationships/hyperlink" Target="Royal%20College%20of%20Podiatry%20homepage%20(rcpod.org.uk)" TargetMode="External"/><Relationship Id="rId3" Type="http://schemas.openxmlformats.org/officeDocument/2006/relationships/image" Target="../media/image3.png"/><Relationship Id="rId21" Type="http://schemas.openxmlformats.org/officeDocument/2006/relationships/hyperlink" Target="The%20National%20Academy%20for%20Social%20Prescribing%20|%20NASP%20(socialprescribingacademy.org.uk)" TargetMode="External"/><Relationship Id="rId7" Type="http://schemas.openxmlformats.org/officeDocument/2006/relationships/hyperlink" Target="General%20Pharmaceutical%20Council%20(pharmacyregulation.org)" TargetMode="External"/><Relationship Id="rId12" Type="http://schemas.openxmlformats.org/officeDocument/2006/relationships/hyperlink" Target="Home%20-%20National%20Association%20of%20Primary%20Care%20(napc.co.uk)" TargetMode="External"/><Relationship Id="rId17" Type="http://schemas.openxmlformats.org/officeDocument/2006/relationships/hyperlink" Target="Royal%20College%20of%20General%20Practitioners%20(RCGP)%20-%20Home" TargetMode="External"/><Relationship Id="rId2" Type="http://schemas.openxmlformats.org/officeDocument/2006/relationships/notesSlide" Target="../notesSlides/notesSlide45.xml"/><Relationship Id="rId16" Type="http://schemas.openxmlformats.org/officeDocument/2006/relationships/hyperlink" Target="Home%20(collegeofparamedics.co.uk)" TargetMode="External"/><Relationship Id="rId20" Type="http://schemas.openxmlformats.org/officeDocument/2006/relationships/hyperlink" Target="Home%20|%20RCSLT" TargetMode="External"/><Relationship Id="rId1" Type="http://schemas.openxmlformats.org/officeDocument/2006/relationships/slideLayout" Target="../slideLayouts/slideLayout1.xml"/><Relationship Id="rId6" Type="http://schemas.openxmlformats.org/officeDocument/2006/relationships/hyperlink" Target="The%20Nursing%20&amp;%20Midwifery%20Council%20-%20The%20Nursing%20and%20Midwifery%20Council%20(nmc.org.uk)" TargetMode="External"/><Relationship Id="rId11" Type="http://schemas.openxmlformats.org/officeDocument/2006/relationships/hyperlink" Target="Home%20-%20British%20Dietetic%20Association%20(BDA)" TargetMode="External"/><Relationship Id="rId5" Type="http://schemas.openxmlformats.org/officeDocument/2006/relationships/hyperlink" Target="RCN%20-%20Home%20|%20Royal%20College%20of%20Nursing" TargetMode="External"/><Relationship Id="rId15" Type="http://schemas.openxmlformats.org/officeDocument/2006/relationships/hyperlink" Target="Royal%20College%20of%20Occupational%20Therapists%20-%20Home%20(rcot.co.uk)" TargetMode="External"/><Relationship Id="rId10" Type="http://schemas.openxmlformats.org/officeDocument/2006/relationships/hyperlink" Target="personalisedcareinstitute.org.uk" TargetMode="External"/><Relationship Id="rId19" Type="http://schemas.openxmlformats.org/officeDocument/2006/relationships/hyperlink" Target="BMA%20-%20Home%20|%20British%20Medical%20Association" TargetMode="External"/><Relationship Id="rId4" Type="http://schemas.openxmlformats.org/officeDocument/2006/relationships/hyperlink" Target="Welcome%20-%20Advanced%20Practice%20(hee.nhs.uk)" TargetMode="External"/><Relationship Id="rId9" Type="http://schemas.openxmlformats.org/officeDocument/2006/relationships/hyperlink" Target="Royal%20Pharmaceutical%20Society%20|%20RPS%20(rpharms.com)" TargetMode="External"/><Relationship Id="rId14" Type="http://schemas.openxmlformats.org/officeDocument/2006/relationships/hyperlink" Target="https://www.gmc-uk.org/"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png"/><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3.png"/><Relationship Id="rId7" Type="http://schemas.openxmlformats.org/officeDocument/2006/relationships/diagramColors" Target="../diagrams/colors2.xml"/><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hyperlink" Target="https://www.rcgp.org.uk/your-career/becoming-a-gp" TargetMode="Externa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video" Target="https://www.youtube.com/embed/sLbHlnb4j2o?feature=oembed" TargetMode="External"/><Relationship Id="rId5" Type="http://schemas.openxmlformats.org/officeDocument/2006/relationships/image" Target="../media/image10.jpe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hyperlink" Target="https://www.csp.org.uk/professional-clinical/improvement-innovation/first-contact-physiotherapy-0" TargetMode="External"/><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8555C5B3-193A-4749-9AFD-682E53CDDE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EAE06A6-F76A-41C9-827A-C561B00448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3"/>
            <a:ext cx="12192000" cy="6858000"/>
          </a:xfrm>
          <a:prstGeom prst="rect">
            <a:avLst/>
          </a:prstGeom>
          <a:gradFill>
            <a:gsLst>
              <a:gs pos="0">
                <a:srgbClr val="000000"/>
              </a:gs>
              <a:gs pos="100000">
                <a:schemeClr val="accent1">
                  <a:lumMod val="75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89F9D4E8-0639-444B-949B-9518585061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80861" y="0"/>
            <a:ext cx="7661934" cy="6858000"/>
          </a:xfrm>
          <a:prstGeom prst="rect">
            <a:avLst/>
          </a:prstGeom>
          <a:gradFill>
            <a:gsLst>
              <a:gs pos="0">
                <a:schemeClr val="accent1">
                  <a:lumMod val="75000"/>
                  <a:alpha val="45000"/>
                </a:schemeClr>
              </a:gs>
              <a:gs pos="100000">
                <a:srgbClr val="000000">
                  <a:alpha val="29000"/>
                </a:srgb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7E3DA7A2-ED70-4BBA-AB72-00AD461FA4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80862" y="-6"/>
            <a:ext cx="11711138" cy="6410334"/>
          </a:xfrm>
          <a:prstGeom prst="rect">
            <a:avLst/>
          </a:prstGeom>
          <a:gradFill>
            <a:gsLst>
              <a:gs pos="0">
                <a:schemeClr val="accent1">
                  <a:alpha val="0"/>
                </a:schemeClr>
              </a:gs>
              <a:gs pos="100000">
                <a:srgbClr val="000000">
                  <a:alpha val="41000"/>
                </a:srgb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950207" y="1801880"/>
            <a:ext cx="4747280" cy="2106040"/>
          </a:xfrm>
        </p:spPr>
        <p:txBody>
          <a:bodyPr rtlCol="0" anchor="b">
            <a:normAutofit/>
          </a:bodyPr>
          <a:lstStyle/>
          <a:p>
            <a:pPr algn="l" rtl="0"/>
            <a:r>
              <a:rPr lang="en-GB" sz="4800" dirty="0">
                <a:solidFill>
                  <a:srgbClr val="FFFFFF"/>
                </a:solidFill>
                <a:latin typeface="Arial" panose="020B0604020202020204" pitchFamily="34" charset="0"/>
                <a:cs typeface="Arial" panose="020B0604020202020204" pitchFamily="34" charset="0"/>
              </a:rPr>
              <a:t>Primary care induction Programme</a:t>
            </a:r>
          </a:p>
        </p:txBody>
      </p:sp>
      <p:sp>
        <p:nvSpPr>
          <p:cNvPr id="18" name="Rectangle 17">
            <a:extLst>
              <a:ext uri="{FF2B5EF4-FFF2-40B4-BE49-F238E27FC236}">
                <a16:creationId xmlns:a16="http://schemas.microsoft.com/office/drawing/2014/main" id="{FC485432-3647-4218-B5D3-15D3FA222B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4844797" y="-489206"/>
            <a:ext cx="2502408" cy="12191998"/>
          </a:xfrm>
          <a:prstGeom prst="rect">
            <a:avLst/>
          </a:prstGeom>
          <a:gradFill>
            <a:gsLst>
              <a:gs pos="0">
                <a:schemeClr val="accent1">
                  <a:alpha val="24000"/>
                </a:schemeClr>
              </a:gs>
              <a:gs pos="78000">
                <a:schemeClr val="accent1">
                  <a:lumMod val="50000"/>
                  <a:alpha val="0"/>
                </a:scheme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952062" y="4767439"/>
            <a:ext cx="4849350" cy="1244483"/>
          </a:xfrm>
        </p:spPr>
        <p:txBody>
          <a:bodyPr rtlCol="0" anchor="t">
            <a:normAutofit/>
          </a:bodyPr>
          <a:lstStyle/>
          <a:p>
            <a:pPr algn="l" rtl="0"/>
            <a:r>
              <a:rPr lang="en-GB" dirty="0">
                <a:solidFill>
                  <a:srgbClr val="FFFFFF"/>
                </a:solidFill>
                <a:latin typeface="Arial" panose="020B0604020202020204" pitchFamily="34" charset="0"/>
                <a:cs typeface="Arial" panose="020B0604020202020204" pitchFamily="34" charset="0"/>
              </a:rPr>
              <a:t>Introduction to Primary care </a:t>
            </a:r>
          </a:p>
          <a:p>
            <a:pPr algn="l" rtl="0"/>
            <a:r>
              <a:rPr lang="en-GB" dirty="0">
                <a:solidFill>
                  <a:srgbClr val="FFFFFF"/>
                </a:solidFill>
                <a:latin typeface="Arial" panose="020B0604020202020204" pitchFamily="34" charset="0"/>
                <a:cs typeface="Arial" panose="020B0604020202020204" pitchFamily="34" charset="0"/>
              </a:rPr>
              <a:t>Multi-disciplinary Teams</a:t>
            </a:r>
          </a:p>
        </p:txBody>
      </p:sp>
      <p:sp>
        <p:nvSpPr>
          <p:cNvPr id="20" name="Oval 19">
            <a:extLst>
              <a:ext uri="{FF2B5EF4-FFF2-40B4-BE49-F238E27FC236}">
                <a16:creationId xmlns:a16="http://schemas.microsoft.com/office/drawing/2014/main" id="{F4AFDDCA-6ABA-4D23-8A5C-1BF0F43081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90589" y="1062544"/>
            <a:ext cx="4756162" cy="475616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lack text on a white background&#10;&#10;">
            <a:extLst>
              <a:ext uri="{FF2B5EF4-FFF2-40B4-BE49-F238E27FC236}">
                <a16:creationId xmlns:a16="http://schemas.microsoft.com/office/drawing/2014/main" id="{089E3EEA-6C0A-1BDE-30D8-E5A58F562A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02295" y="1758589"/>
            <a:ext cx="2926250" cy="743823"/>
          </a:xfrm>
          <a:prstGeom prst="rect">
            <a:avLst/>
          </a:prstGeom>
        </p:spPr>
      </p:pic>
      <p:pic>
        <p:nvPicPr>
          <p:cNvPr id="15" name="Picture 14" descr="A close-up of a logo&#10;&#10;">
            <a:extLst>
              <a:ext uri="{FF2B5EF4-FFF2-40B4-BE49-F238E27FC236}">
                <a16:creationId xmlns:a16="http://schemas.microsoft.com/office/drawing/2014/main" id="{5E7F3E74-8AF1-C777-64C2-BD7E8A25B9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25825" y="2876061"/>
            <a:ext cx="4182042" cy="1479524"/>
          </a:xfrm>
          <a:prstGeom prst="rect">
            <a:avLst/>
          </a:prstGeom>
        </p:spPr>
      </p:pic>
    </p:spTree>
    <p:extLst>
      <p:ext uri="{BB962C8B-B14F-4D97-AF65-F5344CB8AC3E}">
        <p14:creationId xmlns:p14="http://schemas.microsoft.com/office/powerpoint/2010/main" val="706305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979E27D9-03C7-44E2-9FF8-15D0C8506A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DFE4DA3-DDA9-6613-0F78-1739F3270164}"/>
              </a:ext>
            </a:extLst>
          </p:cNvPr>
          <p:cNvSpPr>
            <a:spLocks noGrp="1"/>
          </p:cNvSpPr>
          <p:nvPr>
            <p:ph type="title"/>
          </p:nvPr>
        </p:nvSpPr>
        <p:spPr>
          <a:xfrm>
            <a:off x="1105971" y="515469"/>
            <a:ext cx="9688296" cy="834805"/>
          </a:xfrm>
        </p:spPr>
        <p:txBody>
          <a:bodyPr anchor="b">
            <a:normAutofit/>
          </a:bodyPr>
          <a:lstStyle/>
          <a:p>
            <a:r>
              <a:rPr lang="en-GB" sz="2400" b="1" dirty="0">
                <a:latin typeface="Arial" panose="020B0604020202020204" pitchFamily="34" charset="0"/>
                <a:cs typeface="Arial" panose="020B0604020202020204" pitchFamily="34" charset="0"/>
              </a:rPr>
              <a:t>VIDEO: First contact practitioners in musculoskeletal services</a:t>
            </a:r>
            <a:endParaRPr lang="en-GB" sz="2400" dirty="0">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EEBF1590-3B36-48EE-A89D-3B6F3CB256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C8F6C8C-AB5A-4548-942D-E3FD40ACB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Training Hub Logo">
            <a:extLst>
              <a:ext uri="{FF2B5EF4-FFF2-40B4-BE49-F238E27FC236}">
                <a16:creationId xmlns:a16="http://schemas.microsoft.com/office/drawing/2014/main" id="{E559DC65-9D57-70C1-FC77-EFF706663E33}"/>
              </a:ext>
            </a:extLst>
          </p:cNvPr>
          <p:cNvPicPr>
            <a:picLocks noChangeAspect="1"/>
          </p:cNvPicPr>
          <p:nvPr/>
        </p:nvPicPr>
        <p:blipFill>
          <a:blip r:embed="rId4"/>
          <a:stretch>
            <a:fillRect/>
          </a:stretch>
        </p:blipFill>
        <p:spPr>
          <a:xfrm>
            <a:off x="9846200" y="330683"/>
            <a:ext cx="1956986" cy="688908"/>
          </a:xfrm>
          <a:prstGeom prst="rect">
            <a:avLst/>
          </a:prstGeom>
        </p:spPr>
      </p:pic>
      <p:sp>
        <p:nvSpPr>
          <p:cNvPr id="4" name="TextBox 3">
            <a:extLst>
              <a:ext uri="{FF2B5EF4-FFF2-40B4-BE49-F238E27FC236}">
                <a16:creationId xmlns:a16="http://schemas.microsoft.com/office/drawing/2014/main" id="{398E247E-9185-C417-D049-0AA44F81DFBF}"/>
              </a:ext>
            </a:extLst>
          </p:cNvPr>
          <p:cNvSpPr txBox="1"/>
          <p:nvPr/>
        </p:nvSpPr>
        <p:spPr>
          <a:xfrm>
            <a:off x="1996888" y="5934316"/>
            <a:ext cx="5908862" cy="246221"/>
          </a:xfrm>
          <a:prstGeom prst="rect">
            <a:avLst/>
          </a:prstGeom>
          <a:noFill/>
        </p:spPr>
        <p:txBody>
          <a:bodyPr wrap="square" rtlCol="0">
            <a:spAutoFit/>
          </a:bodyPr>
          <a:lstStyle/>
          <a:p>
            <a:r>
              <a:rPr lang="en-GB" sz="1000" dirty="0">
                <a:latin typeface="Arial" panose="020B0604020202020204" pitchFamily="34" charset="0"/>
                <a:cs typeface="Arial" panose="020B0604020202020204" pitchFamily="34" charset="0"/>
              </a:rPr>
              <a:t>Video: First contact practitioners in musculoskeletal services (NHSE, 2020)  </a:t>
            </a:r>
            <a:r>
              <a:rPr lang="en-GB" sz="1000" dirty="0">
                <a:solidFill>
                  <a:srgbClr val="C7417B"/>
                </a:solidFill>
                <a:latin typeface="Arial" panose="020B0604020202020204" pitchFamily="34" charset="0"/>
                <a:cs typeface="Arial" panose="020B0604020202020204" pitchFamily="34" charset="0"/>
              </a:rPr>
              <a:t>Click image to access</a:t>
            </a:r>
          </a:p>
        </p:txBody>
      </p:sp>
      <p:pic>
        <p:nvPicPr>
          <p:cNvPr id="3" name="Online Media 2" title="First contact practitioners in musculoskeletal services">
            <a:hlinkClick r:id="" action="ppaction://media"/>
            <a:extLst>
              <a:ext uri="{FF2B5EF4-FFF2-40B4-BE49-F238E27FC236}">
                <a16:creationId xmlns:a16="http://schemas.microsoft.com/office/drawing/2014/main" id="{AAFAD5F6-8042-6BBB-9C58-F29BFFD87C46}"/>
              </a:ext>
            </a:extLst>
          </p:cNvPr>
          <p:cNvPicPr>
            <a:picLocks noRot="1" noChangeAspect="1"/>
          </p:cNvPicPr>
          <p:nvPr>
            <a:videoFile r:link="rId1"/>
          </p:nvPr>
        </p:nvPicPr>
        <p:blipFill>
          <a:blip r:embed="rId5"/>
          <a:stretch>
            <a:fillRect/>
          </a:stretch>
        </p:blipFill>
        <p:spPr>
          <a:xfrm>
            <a:off x="2054038" y="1341251"/>
            <a:ext cx="7995798" cy="4517626"/>
          </a:xfrm>
          <a:prstGeom prst="rect">
            <a:avLst/>
          </a:prstGeom>
        </p:spPr>
      </p:pic>
    </p:spTree>
    <p:extLst>
      <p:ext uri="{BB962C8B-B14F-4D97-AF65-F5344CB8AC3E}">
        <p14:creationId xmlns:p14="http://schemas.microsoft.com/office/powerpoint/2010/main" val="1218468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8DC594-6AAF-110B-2AD6-5B1A02C3F0D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32D44D1-A53D-B4F2-EFD2-6120FB454B56}"/>
              </a:ext>
            </a:extLst>
          </p:cNvPr>
          <p:cNvSpPr>
            <a:spLocks noGrp="1"/>
          </p:cNvSpPr>
          <p:nvPr>
            <p:ph type="title"/>
          </p:nvPr>
        </p:nvSpPr>
        <p:spPr>
          <a:xfrm>
            <a:off x="838200" y="390025"/>
            <a:ext cx="8921750" cy="1051425"/>
          </a:xfrm>
          <a:prstGeom prst="roundRect">
            <a:avLst/>
          </a:prstGeom>
          <a:solidFill>
            <a:schemeClr val="accent1"/>
          </a:solidFill>
        </p:spPr>
        <p:txBody>
          <a:bodyPr rtlCol="0"/>
          <a:lstStyle/>
          <a:p>
            <a:pPr rtl="0"/>
            <a:r>
              <a:rPr lang="en-GB" dirty="0">
                <a:solidFill>
                  <a:schemeClr val="bg1"/>
                </a:solidFill>
              </a:rPr>
              <a:t>Allied Health Professional Roles</a:t>
            </a:r>
          </a:p>
        </p:txBody>
      </p:sp>
      <p:pic>
        <p:nvPicPr>
          <p:cNvPr id="19" name="Picture 18" descr="Training Hub logo">
            <a:extLst>
              <a:ext uri="{FF2B5EF4-FFF2-40B4-BE49-F238E27FC236}">
                <a16:creationId xmlns:a16="http://schemas.microsoft.com/office/drawing/2014/main" id="{57A835DA-8C98-22CA-ED1F-D1195539458A}"/>
              </a:ext>
            </a:extLst>
          </p:cNvPr>
          <p:cNvPicPr>
            <a:picLocks noChangeAspect="1"/>
          </p:cNvPicPr>
          <p:nvPr/>
        </p:nvPicPr>
        <p:blipFill>
          <a:blip r:embed="rId3"/>
          <a:stretch>
            <a:fillRect/>
          </a:stretch>
        </p:blipFill>
        <p:spPr>
          <a:xfrm>
            <a:off x="9863043" y="363898"/>
            <a:ext cx="1956986" cy="688908"/>
          </a:xfrm>
          <a:prstGeom prst="rect">
            <a:avLst/>
          </a:prstGeom>
        </p:spPr>
      </p:pic>
      <p:sp>
        <p:nvSpPr>
          <p:cNvPr id="3" name="TextBox 2">
            <a:extLst>
              <a:ext uri="{FF2B5EF4-FFF2-40B4-BE49-F238E27FC236}">
                <a16:creationId xmlns:a16="http://schemas.microsoft.com/office/drawing/2014/main" id="{809BDB6B-1CCB-B004-1CF2-5736E28DDC98}"/>
              </a:ext>
            </a:extLst>
          </p:cNvPr>
          <p:cNvSpPr txBox="1"/>
          <p:nvPr/>
        </p:nvSpPr>
        <p:spPr>
          <a:xfrm>
            <a:off x="838200" y="1712787"/>
            <a:ext cx="9536053" cy="369332"/>
          </a:xfrm>
          <a:prstGeom prst="rect">
            <a:avLst/>
          </a:prstGeom>
          <a:noFill/>
        </p:spPr>
        <p:txBody>
          <a:bodyPr wrap="square" rtlCol="0">
            <a:spAutoFit/>
          </a:bodyPr>
          <a:lstStyle/>
          <a:p>
            <a:r>
              <a:rPr lang="en-GB" b="1" dirty="0">
                <a:solidFill>
                  <a:srgbClr val="C7417B"/>
                </a:solidFill>
                <a:latin typeface="Arial" panose="020B0604020202020204" pitchFamily="34" charset="0"/>
                <a:ea typeface="Calibri" panose="020F0502020204030204" pitchFamily="34" charset="0"/>
                <a:cs typeface="Calibri" panose="020F0502020204030204" pitchFamily="34" charset="0"/>
              </a:rPr>
              <a:t>Paramedic – First Contact Practitioner</a:t>
            </a:r>
            <a:endParaRPr lang="en-GB" sz="1800" b="1" dirty="0">
              <a:solidFill>
                <a:srgbClr val="C7417B"/>
              </a:solidFill>
              <a:effectLst/>
              <a:latin typeface="Arial" panose="020B0604020202020204" pitchFamily="34" charset="0"/>
              <a:ea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015093B0-3DB5-5C3B-60CC-4BE335EBE6D3}"/>
              </a:ext>
            </a:extLst>
          </p:cNvPr>
          <p:cNvSpPr txBox="1"/>
          <p:nvPr/>
        </p:nvSpPr>
        <p:spPr>
          <a:xfrm>
            <a:off x="932585" y="2197464"/>
            <a:ext cx="5820755" cy="2123658"/>
          </a:xfrm>
          <a:prstGeom prst="rect">
            <a:avLst/>
          </a:prstGeom>
          <a:noFill/>
        </p:spPr>
        <p:txBody>
          <a:bodyPr wrap="square" rtlCol="0">
            <a:spAutoFit/>
          </a:bodyPr>
          <a:lstStyle/>
          <a:p>
            <a:r>
              <a:rPr lang="en-GB" sz="1200" dirty="0">
                <a:latin typeface="Arial" panose="020B0604020202020204" pitchFamily="34" charset="0"/>
                <a:cs typeface="Arial" panose="020B0604020202020204" pitchFamily="34" charset="0"/>
              </a:rPr>
              <a:t>First Contact Practitioner (FCP) Paramedics are autonomous, diagnostic clinicians with experience in handling undifferentiated and unpredictable cases; conducting an array of clinical assessment, diagnostic, and treatment activities; and directing and signposting care. </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They are at the top of their clinical scope of practice .  As generalists, they can effectively use the medical / biopsychosocial model to assess, examine, treat, and manage patients of all ages, with a variety of undifferentiated and chronic conditions. </a:t>
            </a:r>
          </a:p>
          <a:p>
            <a:endParaRPr lang="en-GB" sz="1200" dirty="0">
              <a:latin typeface="Arial" panose="020B0604020202020204" pitchFamily="34" charset="0"/>
              <a:cs typeface="Arial" panose="020B0604020202020204" pitchFamily="34" charset="0"/>
            </a:endParaRPr>
          </a:p>
          <a:p>
            <a:endParaRPr lang="en-GB" sz="12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45FD2839-EA12-A0DE-D75F-57B5AE36BF82}"/>
              </a:ext>
            </a:extLst>
          </p:cNvPr>
          <p:cNvSpPr txBox="1"/>
          <p:nvPr/>
        </p:nvSpPr>
        <p:spPr>
          <a:xfrm>
            <a:off x="932585" y="4212348"/>
            <a:ext cx="3689929"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C7417B"/>
                </a:solidFill>
                <a:effectLst/>
                <a:uLnTx/>
                <a:uFillTx/>
                <a:latin typeface="Arial" panose="020B0604020202020204" pitchFamily="34" charset="0"/>
                <a:ea typeface="+mn-ea"/>
                <a:cs typeface="Arial" panose="020B0604020202020204" pitchFamily="34" charset="0"/>
              </a:rPr>
              <a:t>The paramedic may: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solidFill>
                <a:srgbClr val="C7417B"/>
              </a:solidFill>
              <a:latin typeface="Arial" panose="020B0604020202020204" pitchFamily="34" charset="0"/>
              <a:cs typeface="Arial" panose="020B0604020202020204" pitchFamily="34" charset="0"/>
            </a:endParaRPr>
          </a:p>
          <a:p>
            <a:pPr marL="171450" indent="-171450">
              <a:buClr>
                <a:srgbClr val="C7417B"/>
              </a:buClr>
              <a:buFont typeface="Wingdings" panose="05000000000000000000" pitchFamily="2" charset="2"/>
              <a:buChar char="Ø"/>
              <a:defRPr/>
            </a:pPr>
            <a:r>
              <a:rPr lang="en-GB" sz="1200" dirty="0">
                <a:latin typeface="Arial" panose="020B0604020202020204" pitchFamily="34" charset="0"/>
                <a:cs typeface="Arial" panose="020B0604020202020204" pitchFamily="34" charset="0"/>
              </a:rPr>
              <a:t>Triage patients</a:t>
            </a:r>
          </a:p>
          <a:p>
            <a:pPr marL="171450" indent="-171450">
              <a:buClr>
                <a:srgbClr val="C7417B"/>
              </a:buClr>
              <a:buFont typeface="Wingdings" panose="05000000000000000000" pitchFamily="2" charset="2"/>
              <a:buChar char="Ø"/>
              <a:defRPr/>
            </a:pPr>
            <a:r>
              <a:rPr lang="en-GB" sz="1200" dirty="0">
                <a:latin typeface="Arial" panose="020B0604020202020204" pitchFamily="34" charset="0"/>
                <a:cs typeface="Arial" panose="020B0604020202020204" pitchFamily="34" charset="0"/>
              </a:rPr>
              <a:t>Carry out telephone and face-to-face consultations</a:t>
            </a:r>
          </a:p>
          <a:p>
            <a:pPr marL="171450" indent="-171450">
              <a:buClr>
                <a:srgbClr val="C7417B"/>
              </a:buClr>
              <a:buFont typeface="Wingdings" panose="05000000000000000000" pitchFamily="2" charset="2"/>
              <a:buChar char="Ø"/>
              <a:defRPr/>
            </a:pPr>
            <a:r>
              <a:rPr lang="en-GB" sz="1200" dirty="0">
                <a:latin typeface="Arial" panose="020B0604020202020204" pitchFamily="34" charset="0"/>
                <a:cs typeface="Arial" panose="020B0604020202020204" pitchFamily="34" charset="0"/>
              </a:rPr>
              <a:t>Conduct home visits. </a:t>
            </a:r>
          </a:p>
          <a:p>
            <a:pPr marL="171450" indent="-171450">
              <a:buClr>
                <a:srgbClr val="C7417B"/>
              </a:buClr>
              <a:buFont typeface="Wingdings" panose="05000000000000000000" pitchFamily="2" charset="2"/>
              <a:buChar char="Ø"/>
              <a:defRPr/>
            </a:pPr>
            <a:r>
              <a:rPr lang="en-GB" sz="1200" dirty="0">
                <a:latin typeface="Arial" panose="020B0604020202020204" pitchFamily="34" charset="0"/>
                <a:cs typeface="Arial" panose="020B0604020202020204" pitchFamily="34" charset="0"/>
              </a:rPr>
              <a:t>Refer patients to GPs for the management of presentations and pharmacology outside their scope of practice</a:t>
            </a:r>
          </a:p>
          <a:p>
            <a:pPr>
              <a:defRPr/>
            </a:pPr>
            <a:r>
              <a:rPr lang="en-GB" sz="1200" dirty="0">
                <a:latin typeface="Arial" panose="020B0604020202020204" pitchFamily="34" charset="0"/>
                <a:cs typeface="Arial" panose="020B0604020202020204" pitchFamily="34" charset="0"/>
              </a:rPr>
              <a:t> </a:t>
            </a:r>
          </a:p>
          <a:p>
            <a:pPr>
              <a:defRPr/>
            </a:pPr>
            <a:r>
              <a:rPr lang="en-GB" sz="1200" dirty="0">
                <a:latin typeface="Arial" panose="020B0604020202020204" pitchFamily="34" charset="0"/>
                <a:cs typeface="Arial" panose="020B0604020202020204" pitchFamily="34" charset="0"/>
              </a:rPr>
              <a:t>(HEE 'A Roadmap to Practice', 2022).  </a:t>
            </a:r>
            <a:endParaRPr kumimoji="0" lang="en-GB" sz="1200" b="1" i="0" u="none" strike="noStrike" kern="1200" cap="none" spc="0" normalizeH="0" baseline="0" noProof="0" dirty="0">
              <a:ln>
                <a:noFill/>
              </a:ln>
              <a:solidFill>
                <a:srgbClr val="C7417B"/>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0" name="Picture 9" descr="Healthcare worker speaking with patient">
            <a:extLst>
              <a:ext uri="{FF2B5EF4-FFF2-40B4-BE49-F238E27FC236}">
                <a16:creationId xmlns:a16="http://schemas.microsoft.com/office/drawing/2014/main" id="{67471F0C-836E-6915-8AAF-07872F1A327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69488" y="2459766"/>
            <a:ext cx="3623773" cy="2415849"/>
          </a:xfrm>
          <a:prstGeom prst="rect">
            <a:avLst/>
          </a:prstGeom>
          <a:effectLst>
            <a:glow rad="63500">
              <a:schemeClr val="accent3">
                <a:satMod val="175000"/>
                <a:alpha val="40000"/>
              </a:schemeClr>
            </a:glow>
          </a:effectLst>
        </p:spPr>
      </p:pic>
      <p:sp>
        <p:nvSpPr>
          <p:cNvPr id="11" name="TextBox 10">
            <a:extLst>
              <a:ext uri="{FF2B5EF4-FFF2-40B4-BE49-F238E27FC236}">
                <a16:creationId xmlns:a16="http://schemas.microsoft.com/office/drawing/2014/main" id="{BE2D2999-97CD-6C0A-2D22-D53650787D62}"/>
              </a:ext>
            </a:extLst>
          </p:cNvPr>
          <p:cNvSpPr txBox="1"/>
          <p:nvPr/>
        </p:nvSpPr>
        <p:spPr>
          <a:xfrm>
            <a:off x="932585" y="6405183"/>
            <a:ext cx="10557286" cy="584775"/>
          </a:xfrm>
          <a:prstGeom prst="rect">
            <a:avLst/>
          </a:prstGeom>
          <a:noFill/>
        </p:spPr>
        <p:txBody>
          <a:bodyPr wrap="square" rtlCol="0">
            <a:spAutoFit/>
          </a:bodyPr>
          <a:lstStyle/>
          <a:p>
            <a:pPr algn="ctr"/>
            <a:r>
              <a:rPr lang="en-GB" sz="1400" dirty="0">
                <a:latin typeface="Arial" panose="020B0604020202020204" pitchFamily="34" charset="0"/>
                <a:cs typeface="Arial" panose="020B0604020202020204" pitchFamily="34" charset="0"/>
              </a:rPr>
              <a:t>For more information about Paramedic FCP’s in General Practice, including the FCP career pathway, please visit </a:t>
            </a:r>
            <a:r>
              <a:rPr lang="en-GB" sz="1400" dirty="0">
                <a:latin typeface="Arial" panose="020B0604020202020204" pitchFamily="34" charset="0"/>
                <a:cs typeface="Arial" panose="020B0604020202020204" pitchFamily="34" charset="0"/>
                <a:hlinkClick r:id="rId5"/>
              </a:rPr>
              <a:t>here</a:t>
            </a:r>
            <a:endParaRPr lang="en-GB" sz="1400" dirty="0">
              <a:latin typeface="Arial" panose="020B0604020202020204" pitchFamily="34" charset="0"/>
              <a:cs typeface="Arial" panose="020B0604020202020204" pitchFamily="34" charset="0"/>
            </a:endParaRPr>
          </a:p>
          <a:p>
            <a:pPr algn="ctr"/>
            <a:endParaRPr lang="en-GB" dirty="0"/>
          </a:p>
        </p:txBody>
      </p:sp>
    </p:spTree>
    <p:extLst>
      <p:ext uri="{BB962C8B-B14F-4D97-AF65-F5344CB8AC3E}">
        <p14:creationId xmlns:p14="http://schemas.microsoft.com/office/powerpoint/2010/main" val="3363703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979E27D9-03C7-44E2-9FF8-15D0C8506A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DFE4DA3-DDA9-6613-0F78-1739F3270164}"/>
              </a:ext>
            </a:extLst>
          </p:cNvPr>
          <p:cNvSpPr>
            <a:spLocks noGrp="1"/>
          </p:cNvSpPr>
          <p:nvPr>
            <p:ph type="title"/>
          </p:nvPr>
        </p:nvSpPr>
        <p:spPr>
          <a:xfrm>
            <a:off x="1105971" y="515469"/>
            <a:ext cx="9688296" cy="834805"/>
          </a:xfrm>
        </p:spPr>
        <p:txBody>
          <a:bodyPr anchor="b">
            <a:normAutofit/>
          </a:bodyPr>
          <a:lstStyle/>
          <a:p>
            <a:r>
              <a:rPr lang="en-GB" sz="2000" b="1" dirty="0">
                <a:latin typeface="Arial" panose="020B0604020202020204" pitchFamily="34" charset="0"/>
                <a:cs typeface="Arial" panose="020B0604020202020204" pitchFamily="34" charset="0"/>
              </a:rPr>
              <a:t>VIDEO: Meet our paramedic - working alongside GPs to meet patients' healthcare needs.</a:t>
            </a:r>
            <a:endParaRPr lang="en-GB" sz="2000" dirty="0">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EEBF1590-3B36-48EE-A89D-3B6F3CB256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C8F6C8C-AB5A-4548-942D-E3FD40ACB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Training Hub Logo">
            <a:extLst>
              <a:ext uri="{FF2B5EF4-FFF2-40B4-BE49-F238E27FC236}">
                <a16:creationId xmlns:a16="http://schemas.microsoft.com/office/drawing/2014/main" id="{E559DC65-9D57-70C1-FC77-EFF706663E33}"/>
              </a:ext>
            </a:extLst>
          </p:cNvPr>
          <p:cNvPicPr>
            <a:picLocks noChangeAspect="1"/>
          </p:cNvPicPr>
          <p:nvPr/>
        </p:nvPicPr>
        <p:blipFill>
          <a:blip r:embed="rId4"/>
          <a:stretch>
            <a:fillRect/>
          </a:stretch>
        </p:blipFill>
        <p:spPr>
          <a:xfrm>
            <a:off x="9846200" y="330683"/>
            <a:ext cx="1956986" cy="688908"/>
          </a:xfrm>
          <a:prstGeom prst="rect">
            <a:avLst/>
          </a:prstGeom>
        </p:spPr>
      </p:pic>
      <p:sp>
        <p:nvSpPr>
          <p:cNvPr id="4" name="TextBox 3">
            <a:extLst>
              <a:ext uri="{FF2B5EF4-FFF2-40B4-BE49-F238E27FC236}">
                <a16:creationId xmlns:a16="http://schemas.microsoft.com/office/drawing/2014/main" id="{398E247E-9185-C417-D049-0AA44F81DFBF}"/>
              </a:ext>
            </a:extLst>
          </p:cNvPr>
          <p:cNvSpPr txBox="1"/>
          <p:nvPr/>
        </p:nvSpPr>
        <p:spPr>
          <a:xfrm>
            <a:off x="1990537" y="5867747"/>
            <a:ext cx="7665292" cy="246221"/>
          </a:xfrm>
          <a:prstGeom prst="rect">
            <a:avLst/>
          </a:prstGeom>
          <a:noFill/>
        </p:spPr>
        <p:txBody>
          <a:bodyPr wrap="square" rtlCol="0">
            <a:spAutoFit/>
          </a:bodyPr>
          <a:lstStyle/>
          <a:p>
            <a:r>
              <a:rPr lang="en-GB" sz="1000" dirty="0">
                <a:latin typeface="Arial" panose="020B0604020202020204" pitchFamily="34" charset="0"/>
                <a:cs typeface="Arial" panose="020B0604020202020204" pitchFamily="34" charset="0"/>
              </a:rPr>
              <a:t>Video: Meet our paramedic - working alongside GPs to meet patients' healthcare needs. (NHSE, 2023)  </a:t>
            </a:r>
            <a:r>
              <a:rPr lang="en-GB" sz="1000" dirty="0">
                <a:solidFill>
                  <a:srgbClr val="C7417B"/>
                </a:solidFill>
                <a:latin typeface="Arial" panose="020B0604020202020204" pitchFamily="34" charset="0"/>
                <a:cs typeface="Arial" panose="020B0604020202020204" pitchFamily="34" charset="0"/>
              </a:rPr>
              <a:t>Click image to access</a:t>
            </a:r>
          </a:p>
        </p:txBody>
      </p:sp>
      <p:pic>
        <p:nvPicPr>
          <p:cNvPr id="8" name="Online Media 7" title="Meet our paramedic - working alongside GPs to meet patients' healthcare needs.">
            <a:hlinkClick r:id="" action="ppaction://media"/>
            <a:extLst>
              <a:ext uri="{FF2B5EF4-FFF2-40B4-BE49-F238E27FC236}">
                <a16:creationId xmlns:a16="http://schemas.microsoft.com/office/drawing/2014/main" id="{0F5B1DEB-4E7F-6DCD-86CB-D151F5F23E3C}"/>
              </a:ext>
            </a:extLst>
          </p:cNvPr>
          <p:cNvPicPr>
            <a:picLocks noRot="1" noChangeAspect="1"/>
          </p:cNvPicPr>
          <p:nvPr>
            <a:videoFile r:link="rId1"/>
          </p:nvPr>
        </p:nvPicPr>
        <p:blipFill>
          <a:blip r:embed="rId5"/>
          <a:stretch>
            <a:fillRect/>
          </a:stretch>
        </p:blipFill>
        <p:spPr>
          <a:xfrm>
            <a:off x="2054037" y="1496248"/>
            <a:ext cx="7665292" cy="4330890"/>
          </a:xfrm>
          <a:prstGeom prst="rect">
            <a:avLst/>
          </a:prstGeom>
        </p:spPr>
      </p:pic>
    </p:spTree>
    <p:extLst>
      <p:ext uri="{BB962C8B-B14F-4D97-AF65-F5344CB8AC3E}">
        <p14:creationId xmlns:p14="http://schemas.microsoft.com/office/powerpoint/2010/main" val="1044334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EF715A-FCBE-38E0-9B05-42CFE69B2BA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8DCC354-D4A1-5960-60ED-5228DE8D3770}"/>
              </a:ext>
            </a:extLst>
          </p:cNvPr>
          <p:cNvSpPr>
            <a:spLocks noGrp="1"/>
          </p:cNvSpPr>
          <p:nvPr>
            <p:ph type="title"/>
          </p:nvPr>
        </p:nvSpPr>
        <p:spPr>
          <a:xfrm>
            <a:off x="838200" y="390025"/>
            <a:ext cx="8890000" cy="967971"/>
          </a:xfrm>
          <a:prstGeom prst="roundRect">
            <a:avLst/>
          </a:prstGeom>
          <a:solidFill>
            <a:schemeClr val="accent1"/>
          </a:solidFill>
        </p:spPr>
        <p:txBody>
          <a:bodyPr rtlCol="0"/>
          <a:lstStyle/>
          <a:p>
            <a:pPr rtl="0"/>
            <a:r>
              <a:rPr lang="en-GB" dirty="0">
                <a:solidFill>
                  <a:schemeClr val="bg1"/>
                </a:solidFill>
              </a:rPr>
              <a:t>Allied Health Professional Roles</a:t>
            </a:r>
          </a:p>
        </p:txBody>
      </p:sp>
      <p:pic>
        <p:nvPicPr>
          <p:cNvPr id="19" name="Picture 18" descr="Training Hub logo">
            <a:extLst>
              <a:ext uri="{FF2B5EF4-FFF2-40B4-BE49-F238E27FC236}">
                <a16:creationId xmlns:a16="http://schemas.microsoft.com/office/drawing/2014/main" id="{A4799B98-7B34-C4FC-075C-016320634FB5}"/>
              </a:ext>
            </a:extLst>
          </p:cNvPr>
          <p:cNvPicPr>
            <a:picLocks noChangeAspect="1"/>
          </p:cNvPicPr>
          <p:nvPr/>
        </p:nvPicPr>
        <p:blipFill>
          <a:blip r:embed="rId3"/>
          <a:stretch>
            <a:fillRect/>
          </a:stretch>
        </p:blipFill>
        <p:spPr>
          <a:xfrm>
            <a:off x="9863043" y="363898"/>
            <a:ext cx="1956986" cy="688908"/>
          </a:xfrm>
          <a:prstGeom prst="rect">
            <a:avLst/>
          </a:prstGeom>
        </p:spPr>
      </p:pic>
      <p:sp>
        <p:nvSpPr>
          <p:cNvPr id="3" name="TextBox 2">
            <a:extLst>
              <a:ext uri="{FF2B5EF4-FFF2-40B4-BE49-F238E27FC236}">
                <a16:creationId xmlns:a16="http://schemas.microsoft.com/office/drawing/2014/main" id="{2DB5E4D5-1B33-9AAE-6CC6-EA9ECAC0E824}"/>
              </a:ext>
            </a:extLst>
          </p:cNvPr>
          <p:cNvSpPr txBox="1"/>
          <p:nvPr/>
        </p:nvSpPr>
        <p:spPr>
          <a:xfrm>
            <a:off x="838200" y="1691015"/>
            <a:ext cx="9536053" cy="369332"/>
          </a:xfrm>
          <a:prstGeom prst="rect">
            <a:avLst/>
          </a:prstGeom>
          <a:noFill/>
        </p:spPr>
        <p:txBody>
          <a:bodyPr wrap="square" rtlCol="0">
            <a:spAutoFit/>
          </a:bodyPr>
          <a:lstStyle/>
          <a:p>
            <a:r>
              <a:rPr lang="en-GB" sz="1800" b="1" dirty="0">
                <a:solidFill>
                  <a:srgbClr val="C7417B"/>
                </a:solidFill>
                <a:effectLst/>
                <a:latin typeface="Arial" panose="020B0604020202020204" pitchFamily="34" charset="0"/>
                <a:ea typeface="Calibri" panose="020F0502020204030204" pitchFamily="34" charset="0"/>
                <a:cs typeface="Calibri" panose="020F0502020204030204" pitchFamily="34" charset="0"/>
              </a:rPr>
              <a:t>Podiatrist - First Contact Practitioner</a:t>
            </a:r>
          </a:p>
        </p:txBody>
      </p:sp>
      <p:sp>
        <p:nvSpPr>
          <p:cNvPr id="4" name="TextBox 3">
            <a:extLst>
              <a:ext uri="{FF2B5EF4-FFF2-40B4-BE49-F238E27FC236}">
                <a16:creationId xmlns:a16="http://schemas.microsoft.com/office/drawing/2014/main" id="{178050DD-BBF3-6068-EAE8-C7F06F3B015F}"/>
              </a:ext>
            </a:extLst>
          </p:cNvPr>
          <p:cNvSpPr txBox="1"/>
          <p:nvPr/>
        </p:nvSpPr>
        <p:spPr>
          <a:xfrm>
            <a:off x="907937" y="2482310"/>
            <a:ext cx="5820755" cy="1754326"/>
          </a:xfrm>
          <a:prstGeom prst="rect">
            <a:avLst/>
          </a:prstGeom>
          <a:noFill/>
        </p:spPr>
        <p:txBody>
          <a:bodyPr wrap="square" rtlCol="0">
            <a:spAutoFit/>
          </a:bodyPr>
          <a:lstStyle/>
          <a:p>
            <a:r>
              <a:rPr lang="en-GB" sz="1200" dirty="0">
                <a:latin typeface="Arial" panose="020B0604020202020204" pitchFamily="34" charset="0"/>
                <a:cs typeface="Arial" panose="020B0604020202020204" pitchFamily="34" charset="0"/>
              </a:rPr>
              <a:t>First Contact Practitioner (FCP) podiatrists usually work from GP surgeries and clinics within primary care and can see patients with lower limb conditions without them having seen the GP first. They demonstrate an extended level of skills, training and experience.  </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FCP Podiatrists use </a:t>
            </a:r>
            <a:r>
              <a:rPr lang="en-GB" sz="1200" b="1" dirty="0">
                <a:latin typeface="Arial" panose="020B0604020202020204" pitchFamily="34" charset="0"/>
                <a:cs typeface="Arial" panose="020B0604020202020204" pitchFamily="34" charset="0"/>
              </a:rPr>
              <a:t>specialist knowledge of lower limb health </a:t>
            </a:r>
            <a:r>
              <a:rPr lang="en-GB" sz="1200" dirty="0">
                <a:latin typeface="Arial" panose="020B0604020202020204" pitchFamily="34" charset="0"/>
                <a:cs typeface="Arial" panose="020B0604020202020204" pitchFamily="34" charset="0"/>
              </a:rPr>
              <a:t>across a broad range of clinical presentations spanning musculoskeletal, cardiovascular, neurological, dermatological, or age-related conditions.  </a:t>
            </a:r>
          </a:p>
          <a:p>
            <a:endParaRPr lang="en-GB" sz="12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902385D2-1858-9D04-3DE1-2BA8EB0589B8}"/>
              </a:ext>
            </a:extLst>
          </p:cNvPr>
          <p:cNvSpPr txBox="1"/>
          <p:nvPr/>
        </p:nvSpPr>
        <p:spPr>
          <a:xfrm>
            <a:off x="6470184" y="4119464"/>
            <a:ext cx="3689929"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C7417B"/>
                </a:solidFill>
                <a:effectLst/>
                <a:uLnTx/>
                <a:uFillTx/>
                <a:latin typeface="Arial" panose="020B0604020202020204" pitchFamily="34" charset="0"/>
                <a:ea typeface="+mn-ea"/>
                <a:cs typeface="Arial" panose="020B0604020202020204" pitchFamily="34" charset="0"/>
              </a:rPr>
              <a:t>The podiatrist will: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dirty="0">
              <a:ln>
                <a:noFill/>
              </a:ln>
              <a:solidFill>
                <a:srgbClr val="C7417B"/>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GB" sz="1200" dirty="0">
                <a:latin typeface="Arial" panose="020B0604020202020204" pitchFamily="34" charset="0"/>
                <a:cs typeface="Arial" panose="020B0604020202020204" pitchFamily="34" charset="0"/>
              </a:rPr>
              <a:t>provide personalised self-management advice</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GB" sz="1200" dirty="0">
                <a:latin typeface="Arial" panose="020B0604020202020204" pitchFamily="34" charset="0"/>
                <a:cs typeface="Arial" panose="020B0604020202020204" pitchFamily="34" charset="0"/>
              </a:rPr>
              <a:t>Formulate initial treatment plans</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GB" sz="1200" dirty="0">
                <a:latin typeface="Arial" panose="020B0604020202020204" pitchFamily="34" charset="0"/>
                <a:cs typeface="Arial" panose="020B0604020202020204" pitchFamily="34" charset="0"/>
              </a:rPr>
              <a:t>Facilitate shared decision-making</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GB" sz="1200" dirty="0">
                <a:latin typeface="Arial" panose="020B0604020202020204" pitchFamily="34" charset="0"/>
                <a:cs typeface="Arial" panose="020B0604020202020204" pitchFamily="34" charset="0"/>
              </a:rPr>
              <a:t>Initiate appropriate tests and investigations</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GB" sz="1200" dirty="0">
                <a:latin typeface="Arial" panose="020B0604020202020204" pitchFamily="34" charset="0"/>
                <a:cs typeface="Arial" panose="020B0604020202020204" pitchFamily="34" charset="0"/>
              </a:rPr>
              <a:t>Initiate a referral to other services </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lang="en-GB" sz="1200" dirty="0">
              <a:latin typeface="Arial" panose="020B0604020202020204" pitchFamily="34" charset="0"/>
              <a:cs typeface="Arial" panose="020B0604020202020204" pitchFamily="34" charset="0"/>
            </a:endParaRPr>
          </a:p>
          <a:p>
            <a:pPr marR="0" lvl="0" algn="l" defTabSz="914400" rtl="0" eaLnBrk="1" fontAlgn="auto" latinLnBrk="0" hangingPunct="1">
              <a:lnSpc>
                <a:spcPct val="100000"/>
              </a:lnSpc>
              <a:spcBef>
                <a:spcPts val="0"/>
              </a:spcBef>
              <a:spcAft>
                <a:spcPts val="0"/>
              </a:spcAft>
              <a:buClrTx/>
              <a:buSzTx/>
              <a:tabLst/>
              <a:defRPr/>
            </a:pPr>
            <a:r>
              <a:rPr lang="en-GB" sz="1200" dirty="0">
                <a:latin typeface="Arial" panose="020B0604020202020204" pitchFamily="34" charset="0"/>
                <a:cs typeface="Arial" panose="020B0604020202020204" pitchFamily="34" charset="0"/>
              </a:rPr>
              <a:t>(Royal College of Podiatry, 2023)</a:t>
            </a: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8" name="Graphic 7" descr="Footprints outline">
            <a:extLst>
              <a:ext uri="{FF2B5EF4-FFF2-40B4-BE49-F238E27FC236}">
                <a16:creationId xmlns:a16="http://schemas.microsoft.com/office/drawing/2014/main" id="{CAE30085-7938-CDC9-2A50-1B703533702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936587" y="1385825"/>
            <a:ext cx="2610085" cy="2610085"/>
          </a:xfrm>
          <a:prstGeom prst="rect">
            <a:avLst/>
          </a:prstGeom>
          <a:effectLst>
            <a:glow rad="63500">
              <a:schemeClr val="accent1">
                <a:satMod val="175000"/>
                <a:alpha val="40000"/>
              </a:schemeClr>
            </a:glow>
          </a:effectLst>
        </p:spPr>
      </p:pic>
      <p:sp>
        <p:nvSpPr>
          <p:cNvPr id="11" name="TextBox 10">
            <a:extLst>
              <a:ext uri="{FF2B5EF4-FFF2-40B4-BE49-F238E27FC236}">
                <a16:creationId xmlns:a16="http://schemas.microsoft.com/office/drawing/2014/main" id="{7F51B321-5BB0-4132-C315-ACA7C8B7DD40}"/>
              </a:ext>
            </a:extLst>
          </p:cNvPr>
          <p:cNvSpPr txBox="1"/>
          <p:nvPr/>
        </p:nvSpPr>
        <p:spPr>
          <a:xfrm>
            <a:off x="907937" y="6412925"/>
            <a:ext cx="10557286" cy="584775"/>
          </a:xfrm>
          <a:prstGeom prst="rect">
            <a:avLst/>
          </a:prstGeom>
          <a:noFill/>
        </p:spPr>
        <p:txBody>
          <a:bodyPr wrap="square" rtlCol="0">
            <a:spAutoFit/>
          </a:bodyPr>
          <a:lstStyle/>
          <a:p>
            <a:pPr algn="ctr"/>
            <a:r>
              <a:rPr lang="en-GB" sz="1400" dirty="0">
                <a:latin typeface="Arial" panose="020B0604020202020204" pitchFamily="34" charset="0"/>
                <a:cs typeface="Arial" panose="020B0604020202020204" pitchFamily="34" charset="0"/>
              </a:rPr>
              <a:t>For more information about FCP Podiatrist  in General Practice, including the FCP career pathway, please visit </a:t>
            </a:r>
            <a:r>
              <a:rPr lang="en-GB" sz="1400" dirty="0">
                <a:latin typeface="Arial" panose="020B0604020202020204" pitchFamily="34" charset="0"/>
                <a:cs typeface="Arial" panose="020B0604020202020204" pitchFamily="34" charset="0"/>
                <a:hlinkClick r:id="rId6"/>
              </a:rPr>
              <a:t>here</a:t>
            </a:r>
            <a:endParaRPr lang="en-GB" sz="1400" dirty="0">
              <a:latin typeface="Arial" panose="020B0604020202020204" pitchFamily="34" charset="0"/>
              <a:cs typeface="Arial" panose="020B0604020202020204" pitchFamily="34" charset="0"/>
            </a:endParaRPr>
          </a:p>
          <a:p>
            <a:pPr algn="ctr"/>
            <a:endParaRPr lang="en-GB" dirty="0"/>
          </a:p>
        </p:txBody>
      </p:sp>
      <p:pic>
        <p:nvPicPr>
          <p:cNvPr id="6" name="Picture 5">
            <a:extLst>
              <a:ext uri="{FF2B5EF4-FFF2-40B4-BE49-F238E27FC236}">
                <a16:creationId xmlns:a16="http://schemas.microsoft.com/office/drawing/2014/main" id="{771B1839-D34B-7655-3DD7-8161414221B2}"/>
              </a:ext>
            </a:extLst>
          </p:cNvPr>
          <p:cNvPicPr>
            <a:picLocks noChangeAspect="1"/>
          </p:cNvPicPr>
          <p:nvPr/>
        </p:nvPicPr>
        <p:blipFill>
          <a:blip r:embed="rId7"/>
          <a:stretch>
            <a:fillRect/>
          </a:stretch>
        </p:blipFill>
        <p:spPr>
          <a:xfrm>
            <a:off x="2509370" y="4158488"/>
            <a:ext cx="2149716" cy="2149716"/>
          </a:xfrm>
          <a:prstGeom prst="rect">
            <a:avLst/>
          </a:prstGeom>
        </p:spPr>
      </p:pic>
    </p:spTree>
    <p:extLst>
      <p:ext uri="{BB962C8B-B14F-4D97-AF65-F5344CB8AC3E}">
        <p14:creationId xmlns:p14="http://schemas.microsoft.com/office/powerpoint/2010/main" val="3890211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979E27D9-03C7-44E2-9FF8-15D0C8506A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DFE4DA3-DDA9-6613-0F78-1739F3270164}"/>
              </a:ext>
            </a:extLst>
          </p:cNvPr>
          <p:cNvSpPr>
            <a:spLocks noGrp="1"/>
          </p:cNvSpPr>
          <p:nvPr>
            <p:ph type="title"/>
          </p:nvPr>
        </p:nvSpPr>
        <p:spPr>
          <a:xfrm>
            <a:off x="1105971" y="515469"/>
            <a:ext cx="9688296" cy="834805"/>
          </a:xfrm>
        </p:spPr>
        <p:txBody>
          <a:bodyPr anchor="b">
            <a:normAutofit/>
          </a:bodyPr>
          <a:lstStyle/>
          <a:p>
            <a:r>
              <a:rPr lang="en-GB" sz="2000" b="1" dirty="0">
                <a:latin typeface="Arial" panose="020B0604020202020204" pitchFamily="34" charset="0"/>
                <a:cs typeface="Arial" panose="020B0604020202020204" pitchFamily="34" charset="0"/>
              </a:rPr>
              <a:t>VIDEO: How is First Contact Podiatry different to community podiatry?</a:t>
            </a:r>
            <a:endParaRPr lang="en-GB" sz="2000" dirty="0">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EEBF1590-3B36-48EE-A89D-3B6F3CB256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C8F6C8C-AB5A-4548-942D-E3FD40ACB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Training Hub Logo">
            <a:extLst>
              <a:ext uri="{FF2B5EF4-FFF2-40B4-BE49-F238E27FC236}">
                <a16:creationId xmlns:a16="http://schemas.microsoft.com/office/drawing/2014/main" id="{E559DC65-9D57-70C1-FC77-EFF706663E33}"/>
              </a:ext>
            </a:extLst>
          </p:cNvPr>
          <p:cNvPicPr>
            <a:picLocks noChangeAspect="1"/>
          </p:cNvPicPr>
          <p:nvPr/>
        </p:nvPicPr>
        <p:blipFill>
          <a:blip r:embed="rId4"/>
          <a:stretch>
            <a:fillRect/>
          </a:stretch>
        </p:blipFill>
        <p:spPr>
          <a:xfrm>
            <a:off x="9846200" y="330683"/>
            <a:ext cx="1956986" cy="688908"/>
          </a:xfrm>
          <a:prstGeom prst="rect">
            <a:avLst/>
          </a:prstGeom>
        </p:spPr>
      </p:pic>
      <p:sp>
        <p:nvSpPr>
          <p:cNvPr id="4" name="TextBox 3">
            <a:extLst>
              <a:ext uri="{FF2B5EF4-FFF2-40B4-BE49-F238E27FC236}">
                <a16:creationId xmlns:a16="http://schemas.microsoft.com/office/drawing/2014/main" id="{398E247E-9185-C417-D049-0AA44F81DFBF}"/>
              </a:ext>
            </a:extLst>
          </p:cNvPr>
          <p:cNvSpPr txBox="1"/>
          <p:nvPr/>
        </p:nvSpPr>
        <p:spPr>
          <a:xfrm>
            <a:off x="1952437" y="5875391"/>
            <a:ext cx="7490013" cy="246221"/>
          </a:xfrm>
          <a:prstGeom prst="rect">
            <a:avLst/>
          </a:prstGeom>
          <a:noFill/>
        </p:spPr>
        <p:txBody>
          <a:bodyPr wrap="square" rtlCol="0">
            <a:spAutoFit/>
          </a:bodyPr>
          <a:lstStyle/>
          <a:p>
            <a:r>
              <a:rPr lang="en-GB" sz="1000" dirty="0">
                <a:latin typeface="Arial" panose="020B0604020202020204" pitchFamily="34" charset="0"/>
                <a:cs typeface="Arial" panose="020B0604020202020204" pitchFamily="34" charset="0"/>
              </a:rPr>
              <a:t>Video: How is First Contact Podiatry different to community podiatry?</a:t>
            </a:r>
            <a:r>
              <a:rPr lang="en-GB" sz="1000" dirty="0">
                <a:latin typeface="Arial" panose="020B0604020202020204" pitchFamily="34" charset="0"/>
                <a:cs typeface="Arial" panose="020B0604020202020204" pitchFamily="34" charset="0"/>
                <a:sym typeface="Wingdings" panose="05000000000000000000" pitchFamily="2" charset="2"/>
              </a:rPr>
              <a:t> (Royal College of Podiatry, 2024</a:t>
            </a:r>
            <a:r>
              <a:rPr lang="en-GB" sz="1000" dirty="0">
                <a:latin typeface="Arial" panose="020B0604020202020204" pitchFamily="34" charset="0"/>
                <a:cs typeface="Arial" panose="020B0604020202020204" pitchFamily="34" charset="0"/>
              </a:rPr>
              <a:t>)  </a:t>
            </a:r>
            <a:r>
              <a:rPr lang="en-GB" sz="1000" dirty="0">
                <a:solidFill>
                  <a:srgbClr val="C7417B"/>
                </a:solidFill>
                <a:latin typeface="Arial" panose="020B0604020202020204" pitchFamily="34" charset="0"/>
                <a:cs typeface="Arial" panose="020B0604020202020204" pitchFamily="34" charset="0"/>
              </a:rPr>
              <a:t>Click image to access</a:t>
            </a:r>
          </a:p>
        </p:txBody>
      </p:sp>
      <p:pic>
        <p:nvPicPr>
          <p:cNvPr id="3" name="Online Media 2" title="How is First Contact Podiatry different to community podiatry?">
            <a:hlinkClick r:id="" action="ppaction://media"/>
            <a:extLst>
              <a:ext uri="{FF2B5EF4-FFF2-40B4-BE49-F238E27FC236}">
                <a16:creationId xmlns:a16="http://schemas.microsoft.com/office/drawing/2014/main" id="{E514E25C-FAA6-5908-73DD-EB01FE02658C}"/>
              </a:ext>
            </a:extLst>
          </p:cNvPr>
          <p:cNvPicPr>
            <a:picLocks noRot="1" noChangeAspect="1"/>
          </p:cNvPicPr>
          <p:nvPr>
            <a:videoFile r:link="rId1"/>
          </p:nvPr>
        </p:nvPicPr>
        <p:blipFill>
          <a:blip r:embed="rId5"/>
          <a:stretch>
            <a:fillRect/>
          </a:stretch>
        </p:blipFill>
        <p:spPr>
          <a:xfrm>
            <a:off x="2056200" y="1485900"/>
            <a:ext cx="7710665" cy="4356526"/>
          </a:xfrm>
          <a:prstGeom prst="rect">
            <a:avLst/>
          </a:prstGeom>
        </p:spPr>
      </p:pic>
    </p:spTree>
    <p:extLst>
      <p:ext uri="{BB962C8B-B14F-4D97-AF65-F5344CB8AC3E}">
        <p14:creationId xmlns:p14="http://schemas.microsoft.com/office/powerpoint/2010/main" val="3548312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DEBFE4-38B7-8289-B31D-7D7A2970AF8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44E3B53-ADA9-3538-F690-2B59F98BFCA5}"/>
              </a:ext>
            </a:extLst>
          </p:cNvPr>
          <p:cNvSpPr>
            <a:spLocks noGrp="1"/>
          </p:cNvSpPr>
          <p:nvPr>
            <p:ph type="title"/>
          </p:nvPr>
        </p:nvSpPr>
        <p:spPr>
          <a:xfrm>
            <a:off x="838200" y="390025"/>
            <a:ext cx="8890000" cy="967971"/>
          </a:xfrm>
          <a:prstGeom prst="roundRect">
            <a:avLst/>
          </a:prstGeom>
          <a:solidFill>
            <a:schemeClr val="accent1"/>
          </a:solidFill>
        </p:spPr>
        <p:txBody>
          <a:bodyPr rtlCol="0"/>
          <a:lstStyle/>
          <a:p>
            <a:pPr rtl="0"/>
            <a:r>
              <a:rPr lang="en-GB" dirty="0">
                <a:solidFill>
                  <a:schemeClr val="bg1"/>
                </a:solidFill>
              </a:rPr>
              <a:t>Allied Health Professional Roles</a:t>
            </a:r>
          </a:p>
        </p:txBody>
      </p:sp>
      <p:pic>
        <p:nvPicPr>
          <p:cNvPr id="19" name="Picture 18" descr="Training Hub logo">
            <a:extLst>
              <a:ext uri="{FF2B5EF4-FFF2-40B4-BE49-F238E27FC236}">
                <a16:creationId xmlns:a16="http://schemas.microsoft.com/office/drawing/2014/main" id="{AEB330EB-AAD3-D348-C451-5717DCC1DE7B}"/>
              </a:ext>
            </a:extLst>
          </p:cNvPr>
          <p:cNvPicPr>
            <a:picLocks noChangeAspect="1"/>
          </p:cNvPicPr>
          <p:nvPr/>
        </p:nvPicPr>
        <p:blipFill>
          <a:blip r:embed="rId3"/>
          <a:stretch>
            <a:fillRect/>
          </a:stretch>
        </p:blipFill>
        <p:spPr>
          <a:xfrm>
            <a:off x="9863043" y="363898"/>
            <a:ext cx="1956986" cy="688908"/>
          </a:xfrm>
          <a:prstGeom prst="rect">
            <a:avLst/>
          </a:prstGeom>
        </p:spPr>
      </p:pic>
      <p:sp>
        <p:nvSpPr>
          <p:cNvPr id="3" name="TextBox 2">
            <a:extLst>
              <a:ext uri="{FF2B5EF4-FFF2-40B4-BE49-F238E27FC236}">
                <a16:creationId xmlns:a16="http://schemas.microsoft.com/office/drawing/2014/main" id="{2B959E2F-EB41-E17D-D734-AD10BC024B4B}"/>
              </a:ext>
            </a:extLst>
          </p:cNvPr>
          <p:cNvSpPr txBox="1"/>
          <p:nvPr/>
        </p:nvSpPr>
        <p:spPr>
          <a:xfrm>
            <a:off x="838200" y="1691015"/>
            <a:ext cx="9536053" cy="369332"/>
          </a:xfrm>
          <a:prstGeom prst="rect">
            <a:avLst/>
          </a:prstGeom>
          <a:noFill/>
        </p:spPr>
        <p:txBody>
          <a:bodyPr wrap="square" rtlCol="0">
            <a:spAutoFit/>
          </a:bodyPr>
          <a:lstStyle/>
          <a:p>
            <a:r>
              <a:rPr lang="en-GB" sz="1800" b="1" i="0" u="none" strike="noStrike" dirty="0">
                <a:solidFill>
                  <a:srgbClr val="C7417B"/>
                </a:solidFill>
                <a:effectLst/>
                <a:latin typeface="Arial" panose="020B0604020202020204" pitchFamily="34" charset="0"/>
                <a:cs typeface="Arial" panose="020B0604020202020204" pitchFamily="34" charset="0"/>
              </a:rPr>
              <a:t>Occupational therapist - First Contact Practitioner</a:t>
            </a:r>
            <a:endParaRPr lang="en-GB" sz="1800" b="1" dirty="0">
              <a:solidFill>
                <a:srgbClr val="C7417B"/>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4" name="TextBox 3">
            <a:extLst>
              <a:ext uri="{FF2B5EF4-FFF2-40B4-BE49-F238E27FC236}">
                <a16:creationId xmlns:a16="http://schemas.microsoft.com/office/drawing/2014/main" id="{C96F8DD2-154D-6D78-84CC-855545C64C1D}"/>
              </a:ext>
            </a:extLst>
          </p:cNvPr>
          <p:cNvSpPr txBox="1"/>
          <p:nvPr/>
        </p:nvSpPr>
        <p:spPr>
          <a:xfrm>
            <a:off x="907937" y="2482310"/>
            <a:ext cx="5820755" cy="2862322"/>
          </a:xfrm>
          <a:prstGeom prst="rect">
            <a:avLst/>
          </a:prstGeom>
          <a:noFill/>
        </p:spPr>
        <p:txBody>
          <a:bodyPr wrap="square" rtlCol="0">
            <a:spAutoFit/>
          </a:bodyPr>
          <a:lstStyle/>
          <a:p>
            <a:r>
              <a:rPr lang="en-GB" sz="1200" dirty="0">
                <a:latin typeface="Arial" panose="020B0604020202020204" pitchFamily="34" charset="0"/>
                <a:cs typeface="Arial" panose="020B0604020202020204" pitchFamily="34" charset="0"/>
              </a:rPr>
              <a:t>First Contact Practitioner (FCP) Occupational therapists are working at an advanced level in their scope of practice.  </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Occupational therapy, </a:t>
            </a:r>
            <a:r>
              <a:rPr lang="en-GB" sz="1200" b="1" dirty="0">
                <a:latin typeface="Arial" panose="020B0604020202020204" pitchFamily="34" charset="0"/>
                <a:cs typeface="Arial" panose="020B0604020202020204" pitchFamily="34" charset="0"/>
              </a:rPr>
              <a:t>change people’s lives</a:t>
            </a:r>
            <a:r>
              <a:rPr lang="en-GB" sz="1200" dirty="0">
                <a:latin typeface="Arial" panose="020B0604020202020204" pitchFamily="34" charset="0"/>
                <a:cs typeface="Arial" panose="020B0604020202020204" pitchFamily="34" charset="0"/>
              </a:rPr>
              <a:t>. But to date, few GP practices have occupational therapists, and this needs to change fast.  </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FCP Occupational therapists provide </a:t>
            </a:r>
            <a:r>
              <a:rPr lang="en-GB" sz="1200" b="1" dirty="0">
                <a:latin typeface="Arial" panose="020B0604020202020204" pitchFamily="34" charset="0"/>
                <a:cs typeface="Arial" panose="020B0604020202020204" pitchFamily="34" charset="0"/>
              </a:rPr>
              <a:t>diverse expertise </a:t>
            </a:r>
            <a:r>
              <a:rPr lang="en-GB" sz="1200" dirty="0">
                <a:latin typeface="Arial" panose="020B0604020202020204" pitchFamily="34" charset="0"/>
                <a:cs typeface="Arial" panose="020B0604020202020204" pitchFamily="34" charset="0"/>
              </a:rPr>
              <a:t>to primary care teams helping patients get fast access to the right care. </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Using health population approaches, they offer bespoke services for specific patient groups.  </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Their interventions </a:t>
            </a:r>
            <a:r>
              <a:rPr lang="en-GB" sz="1200" b="1" dirty="0">
                <a:latin typeface="Arial" panose="020B0604020202020204" pitchFamily="34" charset="0"/>
                <a:cs typeface="Arial" panose="020B0604020202020204" pitchFamily="34" charset="0"/>
              </a:rPr>
              <a:t>are proactive and preventative </a:t>
            </a:r>
            <a:r>
              <a:rPr lang="en-GB" sz="1200" dirty="0">
                <a:latin typeface="Arial" panose="020B0604020202020204" pitchFamily="34" charset="0"/>
                <a:cs typeface="Arial" panose="020B0604020202020204" pitchFamily="34" charset="0"/>
              </a:rPr>
              <a:t>to keep patients functioning and active. </a:t>
            </a:r>
          </a:p>
          <a:p>
            <a:endParaRPr lang="en-GB" sz="12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65949D1B-29FB-CEA3-FCD7-55B8B40FC0BE}"/>
              </a:ext>
            </a:extLst>
          </p:cNvPr>
          <p:cNvSpPr txBox="1"/>
          <p:nvPr/>
        </p:nvSpPr>
        <p:spPr>
          <a:xfrm>
            <a:off x="6980480" y="4288065"/>
            <a:ext cx="3689929"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C7417B"/>
                </a:solidFill>
                <a:effectLst/>
                <a:uLnTx/>
                <a:uFillTx/>
                <a:latin typeface="Arial" panose="020B0604020202020204" pitchFamily="34" charset="0"/>
                <a:ea typeface="+mn-ea"/>
                <a:cs typeface="Arial" panose="020B0604020202020204" pitchFamily="34" charset="0"/>
              </a:rPr>
              <a:t>The </a:t>
            </a:r>
            <a:r>
              <a:rPr lang="en-GB" sz="1200" b="1" dirty="0">
                <a:solidFill>
                  <a:srgbClr val="C7417B"/>
                </a:solidFill>
                <a:latin typeface="Arial" panose="020B0604020202020204" pitchFamily="34" charset="0"/>
                <a:cs typeface="Arial" panose="020B0604020202020204" pitchFamily="34" charset="0"/>
              </a:rPr>
              <a:t>Occupational Therapist</a:t>
            </a:r>
            <a:r>
              <a:rPr kumimoji="0" lang="en-GB" sz="1200" b="1" i="0" u="none" strike="noStrike" kern="1200" cap="none" spc="0" normalizeH="0" baseline="0" noProof="0" dirty="0">
                <a:ln>
                  <a:noFill/>
                </a:ln>
                <a:solidFill>
                  <a:srgbClr val="C7417B"/>
                </a:solidFill>
                <a:effectLst/>
                <a:uLnTx/>
                <a:uFillTx/>
                <a:latin typeface="Arial" panose="020B0604020202020204" pitchFamily="34" charset="0"/>
                <a:ea typeface="+mn-ea"/>
                <a:cs typeface="Arial" panose="020B0604020202020204" pitchFamily="34" charset="0"/>
              </a:rPr>
              <a:t> will: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dirty="0">
              <a:ln>
                <a:noFill/>
              </a:ln>
              <a:solidFill>
                <a:srgbClr val="C7417B"/>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
                <a:srgbClr val="C7417B"/>
              </a:buClr>
              <a:buSzTx/>
              <a:buFont typeface="Wingdings" panose="05000000000000000000" pitchFamily="2" charset="2"/>
              <a:buChar char="Ø"/>
              <a:tabLst/>
              <a:defRPr/>
            </a:pPr>
            <a:r>
              <a:rPr lang="en-GB" sz="1200" dirty="0">
                <a:latin typeface="Arial" panose="020B0604020202020204" pitchFamily="34" charset="0"/>
                <a:cs typeface="Arial" panose="020B0604020202020204" pitchFamily="34" charset="0"/>
              </a:rPr>
              <a:t>help target the biggest causes of reduced life expectancy. </a:t>
            </a:r>
          </a:p>
          <a:p>
            <a:pPr marL="171450" marR="0" lvl="0" indent="-171450" algn="l" defTabSz="914400" rtl="0" eaLnBrk="1" fontAlgn="auto" latinLnBrk="0" hangingPunct="1">
              <a:lnSpc>
                <a:spcPct val="100000"/>
              </a:lnSpc>
              <a:spcBef>
                <a:spcPts val="0"/>
              </a:spcBef>
              <a:spcAft>
                <a:spcPts val="0"/>
              </a:spcAft>
              <a:buClr>
                <a:srgbClr val="C7417B"/>
              </a:buClr>
              <a:buSzTx/>
              <a:buFont typeface="Wingdings" panose="05000000000000000000" pitchFamily="2" charset="2"/>
              <a:buChar char="Ø"/>
              <a:tabLst/>
              <a:defRPr/>
            </a:pPr>
            <a:r>
              <a:rPr lang="en-GB" sz="1200" dirty="0">
                <a:latin typeface="Arial" panose="020B0604020202020204" pitchFamily="34" charset="0"/>
                <a:cs typeface="Arial" panose="020B0604020202020204" pitchFamily="34" charset="0"/>
              </a:rPr>
              <a:t>Work holistically across the life span for patients with physical, mental and social needs</a:t>
            </a:r>
          </a:p>
          <a:p>
            <a:pPr marR="0" lvl="0" algn="l" defTabSz="914400" rtl="0" eaLnBrk="1" fontAlgn="auto" latinLnBrk="0" hangingPunct="1">
              <a:lnSpc>
                <a:spcPct val="100000"/>
              </a:lnSpc>
              <a:spcBef>
                <a:spcPts val="0"/>
              </a:spcBef>
              <a:spcAft>
                <a:spcPts val="0"/>
              </a:spcAft>
              <a:buClrTx/>
              <a:buSzTx/>
              <a:tabLst/>
              <a:defRPr/>
            </a:pPr>
            <a:endParaRPr lang="en-GB" sz="1200" dirty="0">
              <a:latin typeface="Arial" panose="020B0604020202020204" pitchFamily="34" charset="0"/>
              <a:cs typeface="Arial" panose="020B0604020202020204" pitchFamily="34" charset="0"/>
            </a:endParaRPr>
          </a:p>
          <a:p>
            <a:pPr marR="0" lvl="0" algn="l" defTabSz="914400" rtl="0" eaLnBrk="1" fontAlgn="auto" latinLnBrk="0" hangingPunct="1">
              <a:lnSpc>
                <a:spcPct val="100000"/>
              </a:lnSpc>
              <a:spcBef>
                <a:spcPts val="0"/>
              </a:spcBef>
              <a:spcAft>
                <a:spcPts val="0"/>
              </a:spcAft>
              <a:buClrTx/>
              <a:buSzTx/>
              <a:tabLst/>
              <a:defRPr/>
            </a:pPr>
            <a:r>
              <a:rPr lang="en-GB" sz="1200" dirty="0">
                <a:latin typeface="Arial" panose="020B0604020202020204" pitchFamily="34" charset="0"/>
                <a:cs typeface="Arial" panose="020B0604020202020204" pitchFamily="34" charset="0"/>
              </a:rPr>
              <a:t>(Royal College of Occupational Therapists, 2023)</a:t>
            </a: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4" name="Picture 13" descr="A person holding a glass of water">
            <a:extLst>
              <a:ext uri="{FF2B5EF4-FFF2-40B4-BE49-F238E27FC236}">
                <a16:creationId xmlns:a16="http://schemas.microsoft.com/office/drawing/2014/main" id="{31C8EAEB-432B-1CA0-FF55-0091AD2ED314}"/>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6980480" y="1872293"/>
            <a:ext cx="4484743" cy="1569660"/>
          </a:xfrm>
          <a:prstGeom prst="rect">
            <a:avLst/>
          </a:prstGeom>
          <a:ln>
            <a:solidFill>
              <a:schemeClr val="accent1"/>
            </a:solidFill>
          </a:ln>
          <a:effectLst>
            <a:glow rad="63500">
              <a:schemeClr val="accent3">
                <a:satMod val="175000"/>
                <a:alpha val="40000"/>
              </a:schemeClr>
            </a:glow>
          </a:effectLst>
        </p:spPr>
      </p:pic>
      <p:sp>
        <p:nvSpPr>
          <p:cNvPr id="15" name="TextBox 14">
            <a:extLst>
              <a:ext uri="{FF2B5EF4-FFF2-40B4-BE49-F238E27FC236}">
                <a16:creationId xmlns:a16="http://schemas.microsoft.com/office/drawing/2014/main" id="{A6D663EF-AB97-516F-6D44-639FE7C4E984}"/>
              </a:ext>
            </a:extLst>
          </p:cNvPr>
          <p:cNvSpPr txBox="1"/>
          <p:nvPr/>
        </p:nvSpPr>
        <p:spPr>
          <a:xfrm>
            <a:off x="6980480" y="3502033"/>
            <a:ext cx="4005199" cy="230832"/>
          </a:xfrm>
          <a:prstGeom prst="rect">
            <a:avLst/>
          </a:prstGeom>
          <a:noFill/>
        </p:spPr>
        <p:txBody>
          <a:bodyPr wrap="square" rtlCol="0">
            <a:spAutoFit/>
          </a:bodyPr>
          <a:lstStyle/>
          <a:p>
            <a:r>
              <a:rPr lang="en-GB" sz="900" dirty="0">
                <a:hlinkClick r:id="rId5" tooltip="https://policyoptions.irpp.org/magazines/policy-challenges-for-2020/integrating-care-for-seniors-living-at-home/"/>
              </a:rPr>
              <a:t>This Photo</a:t>
            </a:r>
            <a:r>
              <a:rPr lang="en-GB" sz="900" dirty="0"/>
              <a:t> by Unknown Author is licensed under </a:t>
            </a:r>
            <a:r>
              <a:rPr lang="en-GB" sz="900" dirty="0">
                <a:hlinkClick r:id="rId6" tooltip="https://creativecommons.org/licenses/by-nd/3.0/"/>
              </a:rPr>
              <a:t>CC BY-ND</a:t>
            </a:r>
            <a:endParaRPr lang="en-GB" sz="900" dirty="0"/>
          </a:p>
        </p:txBody>
      </p:sp>
      <p:sp>
        <p:nvSpPr>
          <p:cNvPr id="11" name="TextBox 10">
            <a:extLst>
              <a:ext uri="{FF2B5EF4-FFF2-40B4-BE49-F238E27FC236}">
                <a16:creationId xmlns:a16="http://schemas.microsoft.com/office/drawing/2014/main" id="{35F5E943-62BA-A31C-4E88-7D2A998BB1D5}"/>
              </a:ext>
            </a:extLst>
          </p:cNvPr>
          <p:cNvSpPr txBox="1"/>
          <p:nvPr/>
        </p:nvSpPr>
        <p:spPr>
          <a:xfrm>
            <a:off x="393700" y="6412925"/>
            <a:ext cx="11071523" cy="553998"/>
          </a:xfrm>
          <a:prstGeom prst="rect">
            <a:avLst/>
          </a:prstGeom>
          <a:noFill/>
        </p:spPr>
        <p:txBody>
          <a:bodyPr wrap="square" rtlCol="0">
            <a:spAutoFit/>
          </a:bodyPr>
          <a:lstStyle/>
          <a:p>
            <a:pPr algn="ctr"/>
            <a:r>
              <a:rPr lang="en-GB" sz="1200" dirty="0">
                <a:latin typeface="Arial" panose="020B0604020202020204" pitchFamily="34" charset="0"/>
                <a:cs typeface="Arial" panose="020B0604020202020204" pitchFamily="34" charset="0"/>
              </a:rPr>
              <a:t>For more information about FCP Occupational therapist in General Practice, including the FCP career pathway, please visit </a:t>
            </a:r>
            <a:r>
              <a:rPr lang="en-GB" sz="1200" dirty="0">
                <a:latin typeface="Arial" panose="020B0604020202020204" pitchFamily="34" charset="0"/>
                <a:cs typeface="Arial" panose="020B0604020202020204" pitchFamily="34" charset="0"/>
                <a:hlinkClick r:id="rId7"/>
              </a:rPr>
              <a:t>RCOT</a:t>
            </a:r>
            <a:r>
              <a:rPr lang="en-GB" sz="1200" dirty="0">
                <a:latin typeface="Arial" panose="020B0604020202020204" pitchFamily="34" charset="0"/>
                <a:cs typeface="Arial" panose="020B0604020202020204" pitchFamily="34" charset="0"/>
              </a:rPr>
              <a:t> and </a:t>
            </a:r>
            <a:r>
              <a:rPr lang="en-GB" sz="1200" dirty="0">
                <a:latin typeface="Arial" panose="020B0604020202020204" pitchFamily="34" charset="0"/>
                <a:cs typeface="Arial" panose="020B0604020202020204" pitchFamily="34" charset="0"/>
                <a:hlinkClick r:id="rId8"/>
              </a:rPr>
              <a:t>NHSE</a:t>
            </a:r>
            <a:endParaRPr lang="en-GB" sz="1200" dirty="0">
              <a:latin typeface="Arial" panose="020B0604020202020204" pitchFamily="34" charset="0"/>
              <a:cs typeface="Arial" panose="020B0604020202020204" pitchFamily="34" charset="0"/>
            </a:endParaRPr>
          </a:p>
          <a:p>
            <a:pPr algn="ctr"/>
            <a:endParaRPr lang="en-GB" dirty="0"/>
          </a:p>
        </p:txBody>
      </p:sp>
    </p:spTree>
    <p:extLst>
      <p:ext uri="{BB962C8B-B14F-4D97-AF65-F5344CB8AC3E}">
        <p14:creationId xmlns:p14="http://schemas.microsoft.com/office/powerpoint/2010/main" val="135003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979E27D9-03C7-44E2-9FF8-15D0C8506A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DFE4DA3-DDA9-6613-0F78-1739F3270164}"/>
              </a:ext>
            </a:extLst>
          </p:cNvPr>
          <p:cNvSpPr>
            <a:spLocks noGrp="1"/>
          </p:cNvSpPr>
          <p:nvPr>
            <p:ph type="title"/>
          </p:nvPr>
        </p:nvSpPr>
        <p:spPr>
          <a:xfrm>
            <a:off x="1105971" y="463973"/>
            <a:ext cx="9003944" cy="834805"/>
          </a:xfrm>
        </p:spPr>
        <p:txBody>
          <a:bodyPr anchor="b">
            <a:normAutofit/>
          </a:bodyPr>
          <a:lstStyle/>
          <a:p>
            <a:r>
              <a:rPr lang="en-GB" sz="1600" b="1" dirty="0">
                <a:latin typeface="Arial" panose="020B0604020202020204" pitchFamily="34" charset="0"/>
                <a:cs typeface="Arial" panose="020B0604020202020204" pitchFamily="34" charset="0"/>
              </a:rPr>
              <a:t>VIDEO: Meet our occupational therapist - working alongside GPs to meet patients' healthcare needs.</a:t>
            </a:r>
            <a:endParaRPr lang="en-GB" sz="1600" dirty="0">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EEBF1590-3B36-48EE-A89D-3B6F3CB256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C8F6C8C-AB5A-4548-942D-E3FD40ACB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Training Hub Logo">
            <a:extLst>
              <a:ext uri="{FF2B5EF4-FFF2-40B4-BE49-F238E27FC236}">
                <a16:creationId xmlns:a16="http://schemas.microsoft.com/office/drawing/2014/main" id="{E559DC65-9D57-70C1-FC77-EFF706663E33}"/>
              </a:ext>
            </a:extLst>
          </p:cNvPr>
          <p:cNvPicPr>
            <a:picLocks noChangeAspect="1"/>
          </p:cNvPicPr>
          <p:nvPr/>
        </p:nvPicPr>
        <p:blipFill>
          <a:blip r:embed="rId4"/>
          <a:stretch>
            <a:fillRect/>
          </a:stretch>
        </p:blipFill>
        <p:spPr>
          <a:xfrm>
            <a:off x="9846200" y="330683"/>
            <a:ext cx="1956986" cy="688908"/>
          </a:xfrm>
          <a:prstGeom prst="rect">
            <a:avLst/>
          </a:prstGeom>
        </p:spPr>
      </p:pic>
      <p:sp>
        <p:nvSpPr>
          <p:cNvPr id="4" name="TextBox 3">
            <a:extLst>
              <a:ext uri="{FF2B5EF4-FFF2-40B4-BE49-F238E27FC236}">
                <a16:creationId xmlns:a16="http://schemas.microsoft.com/office/drawing/2014/main" id="{398E247E-9185-C417-D049-0AA44F81DFBF}"/>
              </a:ext>
            </a:extLst>
          </p:cNvPr>
          <p:cNvSpPr txBox="1"/>
          <p:nvPr/>
        </p:nvSpPr>
        <p:spPr>
          <a:xfrm>
            <a:off x="1952437" y="5875391"/>
            <a:ext cx="7846827" cy="246221"/>
          </a:xfrm>
          <a:prstGeom prst="rect">
            <a:avLst/>
          </a:prstGeom>
          <a:noFill/>
        </p:spPr>
        <p:txBody>
          <a:bodyPr wrap="square" rtlCol="0">
            <a:spAutoFit/>
          </a:bodyPr>
          <a:lstStyle/>
          <a:p>
            <a:r>
              <a:rPr lang="en-GB" sz="1000" dirty="0">
                <a:latin typeface="Arial" panose="020B0604020202020204" pitchFamily="34" charset="0"/>
                <a:cs typeface="Arial" panose="020B0604020202020204" pitchFamily="34" charset="0"/>
              </a:rPr>
              <a:t>Video: Meet our occupational therapist - working alongside GPs to meet patients' healthcare needs (NHSE, 2023) .</a:t>
            </a:r>
            <a:r>
              <a:rPr lang="en-GB" sz="1000" dirty="0">
                <a:solidFill>
                  <a:srgbClr val="C7417B"/>
                </a:solidFill>
                <a:latin typeface="Arial" panose="020B0604020202020204" pitchFamily="34" charset="0"/>
                <a:cs typeface="Arial" panose="020B0604020202020204" pitchFamily="34" charset="0"/>
              </a:rPr>
              <a:t>Click image to access</a:t>
            </a:r>
          </a:p>
        </p:txBody>
      </p:sp>
      <p:pic>
        <p:nvPicPr>
          <p:cNvPr id="9" name="Online Media 8" title="Meet our occupational therapist - working alongside GPs to meet patients' healthcare needs.">
            <a:hlinkClick r:id="" action="ppaction://media"/>
            <a:extLst>
              <a:ext uri="{FF2B5EF4-FFF2-40B4-BE49-F238E27FC236}">
                <a16:creationId xmlns:a16="http://schemas.microsoft.com/office/drawing/2014/main" id="{15958A7E-79C6-3208-B97D-0C1BBDC29E86}"/>
              </a:ext>
            </a:extLst>
          </p:cNvPr>
          <p:cNvPicPr>
            <a:picLocks noRot="1" noChangeAspect="1"/>
          </p:cNvPicPr>
          <p:nvPr>
            <a:videoFile r:link="rId1"/>
          </p:nvPr>
        </p:nvPicPr>
        <p:blipFill>
          <a:blip r:embed="rId5"/>
          <a:stretch>
            <a:fillRect/>
          </a:stretch>
        </p:blipFill>
        <p:spPr>
          <a:xfrm>
            <a:off x="1952437" y="1350274"/>
            <a:ext cx="7846827" cy="4433457"/>
          </a:xfrm>
          <a:prstGeom prst="rect">
            <a:avLst/>
          </a:prstGeom>
        </p:spPr>
      </p:pic>
    </p:spTree>
    <p:extLst>
      <p:ext uri="{BB962C8B-B14F-4D97-AF65-F5344CB8AC3E}">
        <p14:creationId xmlns:p14="http://schemas.microsoft.com/office/powerpoint/2010/main" val="4073252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066E13-F644-BF4D-6957-AC8E4E74EB5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CE4FF41-97F0-736B-2988-1C5DE06DFA10}"/>
              </a:ext>
            </a:extLst>
          </p:cNvPr>
          <p:cNvSpPr>
            <a:spLocks noGrp="1"/>
          </p:cNvSpPr>
          <p:nvPr>
            <p:ph type="title"/>
          </p:nvPr>
        </p:nvSpPr>
        <p:spPr>
          <a:xfrm>
            <a:off x="838200" y="390025"/>
            <a:ext cx="8890000" cy="967971"/>
          </a:xfrm>
          <a:prstGeom prst="roundRect">
            <a:avLst/>
          </a:prstGeom>
          <a:solidFill>
            <a:schemeClr val="accent1"/>
          </a:solidFill>
        </p:spPr>
        <p:txBody>
          <a:bodyPr rtlCol="0"/>
          <a:lstStyle/>
          <a:p>
            <a:pPr rtl="0"/>
            <a:r>
              <a:rPr lang="en-GB" dirty="0">
                <a:solidFill>
                  <a:schemeClr val="bg1"/>
                </a:solidFill>
              </a:rPr>
              <a:t>Allied Health Professional Roles</a:t>
            </a:r>
          </a:p>
        </p:txBody>
      </p:sp>
      <p:pic>
        <p:nvPicPr>
          <p:cNvPr id="19" name="Picture 18" descr="Training Hub logo">
            <a:extLst>
              <a:ext uri="{FF2B5EF4-FFF2-40B4-BE49-F238E27FC236}">
                <a16:creationId xmlns:a16="http://schemas.microsoft.com/office/drawing/2014/main" id="{EA75DBD5-D35C-697D-EA33-BCDC163A32D0}"/>
              </a:ext>
            </a:extLst>
          </p:cNvPr>
          <p:cNvPicPr>
            <a:picLocks noChangeAspect="1"/>
          </p:cNvPicPr>
          <p:nvPr/>
        </p:nvPicPr>
        <p:blipFill>
          <a:blip r:embed="rId3"/>
          <a:stretch>
            <a:fillRect/>
          </a:stretch>
        </p:blipFill>
        <p:spPr>
          <a:xfrm>
            <a:off x="9863043" y="363898"/>
            <a:ext cx="1956986" cy="688908"/>
          </a:xfrm>
          <a:prstGeom prst="rect">
            <a:avLst/>
          </a:prstGeom>
        </p:spPr>
      </p:pic>
      <p:sp>
        <p:nvSpPr>
          <p:cNvPr id="3" name="TextBox 2">
            <a:extLst>
              <a:ext uri="{FF2B5EF4-FFF2-40B4-BE49-F238E27FC236}">
                <a16:creationId xmlns:a16="http://schemas.microsoft.com/office/drawing/2014/main" id="{E80DB5E0-F5E0-7279-9CC8-201B25E6C353}"/>
              </a:ext>
            </a:extLst>
          </p:cNvPr>
          <p:cNvSpPr txBox="1"/>
          <p:nvPr/>
        </p:nvSpPr>
        <p:spPr>
          <a:xfrm>
            <a:off x="793124" y="1740112"/>
            <a:ext cx="9536053" cy="369332"/>
          </a:xfrm>
          <a:prstGeom prst="rect">
            <a:avLst/>
          </a:prstGeom>
          <a:noFill/>
        </p:spPr>
        <p:txBody>
          <a:bodyPr wrap="square" rtlCol="0">
            <a:spAutoFit/>
          </a:bodyPr>
          <a:lstStyle/>
          <a:p>
            <a:r>
              <a:rPr lang="en-GB" sz="1800" b="1">
                <a:solidFill>
                  <a:srgbClr val="C7417B"/>
                </a:solidFill>
                <a:effectLst/>
                <a:latin typeface="Arial" panose="020B0604020202020204" pitchFamily="34" charset="0"/>
                <a:ea typeface="Calibri" panose="020F0502020204030204" pitchFamily="34" charset="0"/>
                <a:cs typeface="Arial" panose="020B0604020202020204" pitchFamily="34" charset="0"/>
              </a:rPr>
              <a:t>Speech and Language therapist</a:t>
            </a:r>
            <a:endParaRPr lang="en-GB" sz="1800" b="1" dirty="0">
              <a:solidFill>
                <a:srgbClr val="C7417B"/>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4" name="TextBox 3">
            <a:extLst>
              <a:ext uri="{FF2B5EF4-FFF2-40B4-BE49-F238E27FC236}">
                <a16:creationId xmlns:a16="http://schemas.microsoft.com/office/drawing/2014/main" id="{0AA22A2A-9B9D-EA61-9853-2803589109C9}"/>
              </a:ext>
            </a:extLst>
          </p:cNvPr>
          <p:cNvSpPr txBox="1"/>
          <p:nvPr/>
        </p:nvSpPr>
        <p:spPr>
          <a:xfrm>
            <a:off x="838200" y="2495116"/>
            <a:ext cx="5820755" cy="1754326"/>
          </a:xfrm>
          <a:prstGeom prst="rect">
            <a:avLst/>
          </a:prstGeom>
          <a:noFill/>
        </p:spPr>
        <p:txBody>
          <a:bodyPr wrap="square" rtlCol="0">
            <a:spAutoFit/>
          </a:bodyPr>
          <a:lstStyle/>
          <a:p>
            <a:r>
              <a:rPr lang="en-GB" sz="1200" dirty="0">
                <a:latin typeface="Arial" panose="020B0604020202020204" pitchFamily="34" charset="0"/>
                <a:cs typeface="Arial" panose="020B0604020202020204" pitchFamily="34" charset="0"/>
              </a:rPr>
              <a:t>Speech and Language Therapists enable people to communicate to the best of their ability.</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They also assess the safety of people’s swallowing and work with them to develop eating and drinking skills and management plans.  </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In addition to individual planning with each person they work with multidisciplinary teams, families, carers and the wider community to raise awareness and improve understanding of swallowing and communication impairments. </a:t>
            </a:r>
          </a:p>
        </p:txBody>
      </p:sp>
      <p:sp>
        <p:nvSpPr>
          <p:cNvPr id="5" name="TextBox 4">
            <a:extLst>
              <a:ext uri="{FF2B5EF4-FFF2-40B4-BE49-F238E27FC236}">
                <a16:creationId xmlns:a16="http://schemas.microsoft.com/office/drawing/2014/main" id="{2F273A9D-2BB3-CF28-A0AD-61816C6BDE74}"/>
              </a:ext>
            </a:extLst>
          </p:cNvPr>
          <p:cNvSpPr txBox="1"/>
          <p:nvPr/>
        </p:nvSpPr>
        <p:spPr>
          <a:xfrm>
            <a:off x="7160784" y="4276483"/>
            <a:ext cx="406959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C7417B"/>
                </a:solidFill>
                <a:effectLst/>
                <a:uLnTx/>
                <a:uFillTx/>
                <a:latin typeface="Arial" panose="020B0604020202020204" pitchFamily="34" charset="0"/>
                <a:ea typeface="+mn-ea"/>
                <a:cs typeface="Arial" panose="020B0604020202020204" pitchFamily="34" charset="0"/>
              </a:rPr>
              <a:t>The </a:t>
            </a:r>
            <a:r>
              <a:rPr lang="en-GB" sz="1200" b="1" dirty="0">
                <a:solidFill>
                  <a:srgbClr val="C7417B"/>
                </a:solidFill>
                <a:latin typeface="Arial" panose="020B0604020202020204" pitchFamily="34" charset="0"/>
                <a:cs typeface="Arial" panose="020B0604020202020204" pitchFamily="34" charset="0"/>
              </a:rPr>
              <a:t>Speech and Language Therapist</a:t>
            </a:r>
            <a:r>
              <a:rPr kumimoji="0" lang="en-GB" sz="1200" b="1" i="0" u="none" strike="noStrike" kern="1200" cap="none" spc="0" normalizeH="0" baseline="0" noProof="0" dirty="0">
                <a:ln>
                  <a:noFill/>
                </a:ln>
                <a:solidFill>
                  <a:srgbClr val="C7417B"/>
                </a:solidFill>
                <a:effectLst/>
                <a:uLnTx/>
                <a:uFillTx/>
                <a:latin typeface="Arial" panose="020B0604020202020204" pitchFamily="34" charset="0"/>
                <a:ea typeface="+mn-ea"/>
                <a:cs typeface="Arial" panose="020B0604020202020204" pitchFamily="34" charset="0"/>
              </a:rPr>
              <a:t> will: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
                <a:srgbClr val="C7417B"/>
              </a:buClr>
              <a:buSzTx/>
              <a:buFont typeface="Wingdings" panose="05000000000000000000" pitchFamily="2" charset="2"/>
              <a:buChar char="Ø"/>
              <a:tabLst/>
              <a:defRPr/>
            </a:pPr>
            <a:r>
              <a:rPr lang="en-GB" sz="1200" dirty="0">
                <a:latin typeface="Arial" panose="020B0604020202020204" pitchFamily="34" charset="0"/>
                <a:cs typeface="Arial" panose="020B0604020202020204" pitchFamily="34" charset="0"/>
              </a:rPr>
              <a:t>Promote inclusive communication</a:t>
            </a:r>
          </a:p>
          <a:p>
            <a:pPr marL="171450" marR="0" lvl="0" indent="-171450" algn="l" defTabSz="914400" rtl="0" eaLnBrk="1" fontAlgn="auto" latinLnBrk="0" hangingPunct="1">
              <a:lnSpc>
                <a:spcPct val="100000"/>
              </a:lnSpc>
              <a:spcBef>
                <a:spcPts val="0"/>
              </a:spcBef>
              <a:spcAft>
                <a:spcPts val="0"/>
              </a:spcAft>
              <a:buClr>
                <a:srgbClr val="C7417B"/>
              </a:buClr>
              <a:buSzTx/>
              <a:buFont typeface="Wingdings" panose="05000000000000000000" pitchFamily="2" charset="2"/>
              <a:buChar char="Ø"/>
              <a:tabLst/>
              <a:defRPr/>
            </a:pPr>
            <a:r>
              <a:rPr lang="en-GB" sz="1200" dirty="0">
                <a:latin typeface="Arial" panose="020B0604020202020204" pitchFamily="34" charset="0"/>
                <a:cs typeface="Arial" panose="020B0604020202020204" pitchFamily="34" charset="0"/>
              </a:rPr>
              <a:t>Ensure safe, ethical swallowing management approaches are embedded within care establishments and care pathways.</a:t>
            </a:r>
          </a:p>
          <a:p>
            <a:pPr marL="171450" marR="0" lvl="0" indent="-171450" algn="l" defTabSz="914400" rtl="0" eaLnBrk="1" fontAlgn="auto" latinLnBrk="0" hangingPunct="1">
              <a:lnSpc>
                <a:spcPct val="100000"/>
              </a:lnSpc>
              <a:spcBef>
                <a:spcPts val="0"/>
              </a:spcBef>
              <a:spcAft>
                <a:spcPts val="0"/>
              </a:spcAft>
              <a:buClr>
                <a:srgbClr val="C7417B"/>
              </a:buClr>
              <a:buSzTx/>
              <a:buFont typeface="Wingdings" panose="05000000000000000000" pitchFamily="2" charset="2"/>
              <a:buChar char="Ø"/>
              <a:tabLst/>
              <a:defRPr/>
            </a:pPr>
            <a:endParaRPr kumimoji="0" lang="en-GB" sz="1200" b="1" i="0" u="none" strike="noStrike" kern="1200" cap="none" spc="0" normalizeH="0" baseline="0" noProof="0" dirty="0">
              <a:ln>
                <a:noFill/>
              </a:ln>
              <a:solidFill>
                <a:srgbClr val="C7417B"/>
              </a:solidFill>
              <a:effectLst/>
              <a:uLnTx/>
              <a:uFillTx/>
              <a:latin typeface="Arial" panose="020B0604020202020204" pitchFamily="34" charset="0"/>
              <a:ea typeface="+mn-ea"/>
              <a:cs typeface="Arial" panose="020B0604020202020204" pitchFamily="34" charset="0"/>
            </a:endParaRPr>
          </a:p>
          <a:p>
            <a:pPr marR="0" lvl="0" algn="l" defTabSz="914400" rtl="0" eaLnBrk="1" fontAlgn="auto" latinLnBrk="0" hangingPunct="1">
              <a:lnSpc>
                <a:spcPct val="100000"/>
              </a:lnSpc>
              <a:spcBef>
                <a:spcPts val="0"/>
              </a:spcBef>
              <a:spcAft>
                <a:spcPts val="0"/>
              </a:spcAft>
              <a:buClr>
                <a:srgbClr val="C7417B"/>
              </a:buClr>
              <a:buSzTx/>
              <a:tabLst/>
              <a:defRPr/>
            </a:pPr>
            <a:r>
              <a:rPr lang="en-GB" sz="1200" dirty="0">
                <a:latin typeface="Arial" panose="020B0604020202020204" pitchFamily="34" charset="0"/>
                <a:cs typeface="Arial" panose="020B0604020202020204" pitchFamily="34" charset="0"/>
              </a:rPr>
              <a:t>(Royal College of Speech and Language Therapy, 2023)</a:t>
            </a:r>
            <a:endParaRPr kumimoji="0" lang="en-GB" sz="1200" b="1" i="0" u="none" strike="noStrike" kern="1200" cap="none" spc="0" normalizeH="0" baseline="0" noProof="0" dirty="0">
              <a:ln>
                <a:noFill/>
              </a:ln>
              <a:solidFill>
                <a:srgbClr val="C7417B"/>
              </a:solidFill>
              <a:effectLst/>
              <a:uLnTx/>
              <a:uFillTx/>
              <a:latin typeface="Arial" panose="020B0604020202020204" pitchFamily="34" charset="0"/>
              <a:ea typeface="+mn-ea"/>
              <a:cs typeface="Arial" panose="020B0604020202020204" pitchFamily="34" charset="0"/>
            </a:endParaRPr>
          </a:p>
        </p:txBody>
      </p:sp>
      <p:pic>
        <p:nvPicPr>
          <p:cNvPr id="10" name="Graphic 9" descr="Speech outline">
            <a:extLst>
              <a:ext uri="{FF2B5EF4-FFF2-40B4-BE49-F238E27FC236}">
                <a16:creationId xmlns:a16="http://schemas.microsoft.com/office/drawing/2014/main" id="{5DC9BAED-F0F5-DEE7-E4DF-371B945D960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259816" y="1244549"/>
            <a:ext cx="3410330" cy="3410330"/>
          </a:xfrm>
          <a:prstGeom prst="rect">
            <a:avLst/>
          </a:prstGeom>
        </p:spPr>
      </p:pic>
      <p:sp>
        <p:nvSpPr>
          <p:cNvPr id="11" name="TextBox 10">
            <a:extLst>
              <a:ext uri="{FF2B5EF4-FFF2-40B4-BE49-F238E27FC236}">
                <a16:creationId xmlns:a16="http://schemas.microsoft.com/office/drawing/2014/main" id="{06E16F6C-D3E0-F8A0-3DA4-B005A9B267DC}"/>
              </a:ext>
            </a:extLst>
          </p:cNvPr>
          <p:cNvSpPr txBox="1"/>
          <p:nvPr/>
        </p:nvSpPr>
        <p:spPr>
          <a:xfrm>
            <a:off x="393700" y="6412925"/>
            <a:ext cx="11071523" cy="553998"/>
          </a:xfrm>
          <a:prstGeom prst="rect">
            <a:avLst/>
          </a:prstGeom>
          <a:noFill/>
        </p:spPr>
        <p:txBody>
          <a:bodyPr wrap="square" rtlCol="0">
            <a:spAutoFit/>
          </a:bodyPr>
          <a:lstStyle/>
          <a:p>
            <a:r>
              <a:rPr lang="en-GB" sz="1200" dirty="0">
                <a:latin typeface="Arial" panose="020B0604020202020204" pitchFamily="34" charset="0"/>
                <a:cs typeface="Arial" panose="020B0604020202020204" pitchFamily="34" charset="0"/>
              </a:rPr>
              <a:t>For more information about Speech and Language Therapists in General Practice, please visit </a:t>
            </a:r>
            <a:r>
              <a:rPr lang="en-GB" sz="1200" dirty="0">
                <a:latin typeface="Arial" panose="020B0604020202020204" pitchFamily="34" charset="0"/>
                <a:cs typeface="Arial" panose="020B0604020202020204" pitchFamily="34" charset="0"/>
                <a:hlinkClick r:id="rId6"/>
              </a:rPr>
              <a:t>RCSLT</a:t>
            </a:r>
            <a:r>
              <a:rPr lang="en-GB" sz="1200" dirty="0">
                <a:latin typeface="Arial" panose="020B0604020202020204" pitchFamily="34" charset="0"/>
                <a:cs typeface="Arial" panose="020B0604020202020204" pitchFamily="34" charset="0"/>
              </a:rPr>
              <a:t> and </a:t>
            </a:r>
            <a:r>
              <a:rPr lang="en-GB" sz="1200" dirty="0">
                <a:latin typeface="Arial" panose="020B0604020202020204" pitchFamily="34" charset="0"/>
                <a:cs typeface="Arial" panose="020B0604020202020204" pitchFamily="34" charset="0"/>
                <a:hlinkClick r:id="rId7"/>
              </a:rPr>
              <a:t>here</a:t>
            </a:r>
            <a:endParaRPr lang="en-GB" sz="1200" dirty="0">
              <a:latin typeface="Arial" panose="020B0604020202020204" pitchFamily="34" charset="0"/>
              <a:cs typeface="Arial" panose="020B0604020202020204" pitchFamily="34" charset="0"/>
            </a:endParaRPr>
          </a:p>
          <a:p>
            <a:pPr algn="ctr"/>
            <a:endParaRPr lang="en-GB" dirty="0"/>
          </a:p>
        </p:txBody>
      </p:sp>
      <p:pic>
        <p:nvPicPr>
          <p:cNvPr id="8" name="Picture 7" descr="Five square speech bubbles in color">
            <a:extLst>
              <a:ext uri="{FF2B5EF4-FFF2-40B4-BE49-F238E27FC236}">
                <a16:creationId xmlns:a16="http://schemas.microsoft.com/office/drawing/2014/main" id="{539A1B43-42CC-73C7-2123-942DA5A3291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89963" y="4454020"/>
            <a:ext cx="2506328" cy="1754327"/>
          </a:xfrm>
          <a:prstGeom prst="rect">
            <a:avLst/>
          </a:prstGeom>
          <a:effectLst>
            <a:glow rad="63500">
              <a:schemeClr val="accent3">
                <a:satMod val="175000"/>
                <a:alpha val="40000"/>
              </a:schemeClr>
            </a:glow>
          </a:effectLst>
        </p:spPr>
      </p:pic>
    </p:spTree>
    <p:extLst>
      <p:ext uri="{BB962C8B-B14F-4D97-AF65-F5344CB8AC3E}">
        <p14:creationId xmlns:p14="http://schemas.microsoft.com/office/powerpoint/2010/main" val="365560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979E27D9-03C7-44E2-9FF8-15D0C8506A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DFE4DA3-DDA9-6613-0F78-1739F3270164}"/>
              </a:ext>
            </a:extLst>
          </p:cNvPr>
          <p:cNvSpPr>
            <a:spLocks noGrp="1"/>
          </p:cNvSpPr>
          <p:nvPr>
            <p:ph type="title"/>
          </p:nvPr>
        </p:nvSpPr>
        <p:spPr>
          <a:xfrm>
            <a:off x="1105971" y="463973"/>
            <a:ext cx="9003944" cy="834805"/>
          </a:xfrm>
        </p:spPr>
        <p:txBody>
          <a:bodyPr anchor="b">
            <a:normAutofit/>
          </a:bodyPr>
          <a:lstStyle/>
          <a:p>
            <a:r>
              <a:rPr lang="en-GB" sz="1600" b="1" dirty="0">
                <a:latin typeface="Arial" panose="020B0604020202020204" pitchFamily="34" charset="0"/>
                <a:cs typeface="Arial" panose="020B0604020202020204" pitchFamily="34" charset="0"/>
              </a:rPr>
              <a:t>VIDEO: A career in speech and language therapy</a:t>
            </a:r>
            <a:endParaRPr lang="en-GB" sz="1600" dirty="0">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EEBF1590-3B36-48EE-A89D-3B6F3CB256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C8F6C8C-AB5A-4548-942D-E3FD40ACB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Training Hub Logo">
            <a:extLst>
              <a:ext uri="{FF2B5EF4-FFF2-40B4-BE49-F238E27FC236}">
                <a16:creationId xmlns:a16="http://schemas.microsoft.com/office/drawing/2014/main" id="{E559DC65-9D57-70C1-FC77-EFF706663E33}"/>
              </a:ext>
            </a:extLst>
          </p:cNvPr>
          <p:cNvPicPr>
            <a:picLocks noChangeAspect="1"/>
          </p:cNvPicPr>
          <p:nvPr/>
        </p:nvPicPr>
        <p:blipFill>
          <a:blip r:embed="rId4"/>
          <a:stretch>
            <a:fillRect/>
          </a:stretch>
        </p:blipFill>
        <p:spPr>
          <a:xfrm>
            <a:off x="9846200" y="330683"/>
            <a:ext cx="1956986" cy="688908"/>
          </a:xfrm>
          <a:prstGeom prst="rect">
            <a:avLst/>
          </a:prstGeom>
        </p:spPr>
      </p:pic>
      <p:sp>
        <p:nvSpPr>
          <p:cNvPr id="4" name="TextBox 3">
            <a:extLst>
              <a:ext uri="{FF2B5EF4-FFF2-40B4-BE49-F238E27FC236}">
                <a16:creationId xmlns:a16="http://schemas.microsoft.com/office/drawing/2014/main" id="{398E247E-9185-C417-D049-0AA44F81DFBF}"/>
              </a:ext>
            </a:extLst>
          </p:cNvPr>
          <p:cNvSpPr txBox="1"/>
          <p:nvPr/>
        </p:nvSpPr>
        <p:spPr>
          <a:xfrm>
            <a:off x="1848608" y="5810942"/>
            <a:ext cx="7846827" cy="246221"/>
          </a:xfrm>
          <a:prstGeom prst="rect">
            <a:avLst/>
          </a:prstGeom>
          <a:noFill/>
        </p:spPr>
        <p:txBody>
          <a:bodyPr wrap="square" rtlCol="0">
            <a:spAutoFit/>
          </a:bodyPr>
          <a:lstStyle/>
          <a:p>
            <a:r>
              <a:rPr lang="en-GB" sz="1000" dirty="0">
                <a:latin typeface="Arial" panose="020B0604020202020204" pitchFamily="34" charset="0"/>
                <a:cs typeface="Arial" panose="020B0604020202020204" pitchFamily="34" charset="0"/>
              </a:rPr>
              <a:t>Video: A career in speech and language therapy (NHS Health careers, 2012) </a:t>
            </a:r>
            <a:r>
              <a:rPr lang="en-GB" sz="1000" dirty="0">
                <a:solidFill>
                  <a:srgbClr val="C7417B"/>
                </a:solidFill>
                <a:latin typeface="Arial" panose="020B0604020202020204" pitchFamily="34" charset="0"/>
                <a:cs typeface="Arial" panose="020B0604020202020204" pitchFamily="34" charset="0"/>
              </a:rPr>
              <a:t>Click image to access</a:t>
            </a:r>
          </a:p>
        </p:txBody>
      </p:sp>
      <p:pic>
        <p:nvPicPr>
          <p:cNvPr id="3" name="Online Media 2" title="A career in speech and language therapy">
            <a:hlinkClick r:id="" action="ppaction://media"/>
            <a:extLst>
              <a:ext uri="{FF2B5EF4-FFF2-40B4-BE49-F238E27FC236}">
                <a16:creationId xmlns:a16="http://schemas.microsoft.com/office/drawing/2014/main" id="{87109040-DC1F-02F9-51D0-2352F6B20A21}"/>
              </a:ext>
            </a:extLst>
          </p:cNvPr>
          <p:cNvPicPr>
            <a:picLocks noRot="1" noChangeAspect="1"/>
          </p:cNvPicPr>
          <p:nvPr>
            <a:videoFile r:link="rId1"/>
          </p:nvPr>
        </p:nvPicPr>
        <p:blipFill>
          <a:blip r:embed="rId5"/>
          <a:stretch>
            <a:fillRect/>
          </a:stretch>
        </p:blipFill>
        <p:spPr>
          <a:xfrm>
            <a:off x="1918952" y="1359560"/>
            <a:ext cx="7706140" cy="4353969"/>
          </a:xfrm>
          <a:prstGeom prst="rect">
            <a:avLst/>
          </a:prstGeom>
        </p:spPr>
      </p:pic>
    </p:spTree>
    <p:extLst>
      <p:ext uri="{BB962C8B-B14F-4D97-AF65-F5344CB8AC3E}">
        <p14:creationId xmlns:p14="http://schemas.microsoft.com/office/powerpoint/2010/main" val="3547548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EDC6DB-E6E2-5C0E-94A1-53A0F00E7F1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C923BC5-B7D1-8E35-C46F-E0E94A959FBF}"/>
              </a:ext>
            </a:extLst>
          </p:cNvPr>
          <p:cNvSpPr>
            <a:spLocks noGrp="1"/>
          </p:cNvSpPr>
          <p:nvPr>
            <p:ph type="title"/>
          </p:nvPr>
        </p:nvSpPr>
        <p:spPr>
          <a:xfrm>
            <a:off x="838200" y="390025"/>
            <a:ext cx="8890000" cy="967971"/>
          </a:xfrm>
          <a:prstGeom prst="roundRect">
            <a:avLst/>
          </a:prstGeom>
          <a:solidFill>
            <a:schemeClr val="accent1"/>
          </a:solidFill>
        </p:spPr>
        <p:txBody>
          <a:bodyPr rtlCol="0"/>
          <a:lstStyle/>
          <a:p>
            <a:pPr rtl="0"/>
            <a:r>
              <a:rPr lang="en-GB" dirty="0">
                <a:solidFill>
                  <a:schemeClr val="bg1"/>
                </a:solidFill>
              </a:rPr>
              <a:t>Allied Health Professional Roles</a:t>
            </a:r>
          </a:p>
        </p:txBody>
      </p:sp>
      <p:pic>
        <p:nvPicPr>
          <p:cNvPr id="19" name="Picture 18" descr="Training Hub logo">
            <a:extLst>
              <a:ext uri="{FF2B5EF4-FFF2-40B4-BE49-F238E27FC236}">
                <a16:creationId xmlns:a16="http://schemas.microsoft.com/office/drawing/2014/main" id="{9D6CA10B-F8A1-CC4D-5D74-4D77206296E6}"/>
              </a:ext>
            </a:extLst>
          </p:cNvPr>
          <p:cNvPicPr>
            <a:picLocks noChangeAspect="1"/>
          </p:cNvPicPr>
          <p:nvPr/>
        </p:nvPicPr>
        <p:blipFill>
          <a:blip r:embed="rId3"/>
          <a:stretch>
            <a:fillRect/>
          </a:stretch>
        </p:blipFill>
        <p:spPr>
          <a:xfrm>
            <a:off x="9863043" y="363898"/>
            <a:ext cx="1956986" cy="688908"/>
          </a:xfrm>
          <a:prstGeom prst="rect">
            <a:avLst/>
          </a:prstGeom>
        </p:spPr>
      </p:pic>
      <p:sp>
        <p:nvSpPr>
          <p:cNvPr id="3" name="TextBox 2">
            <a:extLst>
              <a:ext uri="{FF2B5EF4-FFF2-40B4-BE49-F238E27FC236}">
                <a16:creationId xmlns:a16="http://schemas.microsoft.com/office/drawing/2014/main" id="{C52D570C-492D-7535-8902-C6E7E649E543}"/>
              </a:ext>
            </a:extLst>
          </p:cNvPr>
          <p:cNvSpPr txBox="1"/>
          <p:nvPr/>
        </p:nvSpPr>
        <p:spPr>
          <a:xfrm>
            <a:off x="838200" y="1740112"/>
            <a:ext cx="9536053" cy="369332"/>
          </a:xfrm>
          <a:prstGeom prst="rect">
            <a:avLst/>
          </a:prstGeom>
          <a:noFill/>
        </p:spPr>
        <p:txBody>
          <a:bodyPr wrap="square" rtlCol="0">
            <a:spAutoFit/>
          </a:bodyPr>
          <a:lstStyle/>
          <a:p>
            <a:r>
              <a:rPr lang="en-GB" sz="1800" b="1" dirty="0">
                <a:solidFill>
                  <a:srgbClr val="C7417B"/>
                </a:solidFill>
                <a:effectLst/>
                <a:latin typeface="Arial" panose="020B0604020202020204" pitchFamily="34" charset="0"/>
                <a:ea typeface="Calibri" panose="020F0502020204030204" pitchFamily="34" charset="0"/>
                <a:cs typeface="Arial" panose="020B0604020202020204" pitchFamily="34" charset="0"/>
              </a:rPr>
              <a:t>Dietitian - First Contact Practitioner</a:t>
            </a:r>
          </a:p>
        </p:txBody>
      </p:sp>
      <p:sp>
        <p:nvSpPr>
          <p:cNvPr id="4" name="TextBox 3">
            <a:extLst>
              <a:ext uri="{FF2B5EF4-FFF2-40B4-BE49-F238E27FC236}">
                <a16:creationId xmlns:a16="http://schemas.microsoft.com/office/drawing/2014/main" id="{15D75B2D-3A7B-EE97-494E-6F1AB24CB7E1}"/>
              </a:ext>
            </a:extLst>
          </p:cNvPr>
          <p:cNvSpPr txBox="1"/>
          <p:nvPr/>
        </p:nvSpPr>
        <p:spPr>
          <a:xfrm>
            <a:off x="878830" y="2486371"/>
            <a:ext cx="5820755" cy="1938992"/>
          </a:xfrm>
          <a:prstGeom prst="rect">
            <a:avLst/>
          </a:prstGeom>
          <a:noFill/>
        </p:spPr>
        <p:txBody>
          <a:bodyPr wrap="square" rtlCol="0">
            <a:spAutoFit/>
          </a:bodyPr>
          <a:lstStyle/>
          <a:p>
            <a:r>
              <a:rPr lang="en-GB" sz="1200" dirty="0">
                <a:latin typeface="Arial" panose="020B0604020202020204" pitchFamily="34" charset="0"/>
                <a:cs typeface="Arial" panose="020B0604020202020204" pitchFamily="34" charset="0"/>
              </a:rPr>
              <a:t>First Contact Practitioner (FCP) Dietitians working as core members of the Primary Care General Practice team, is an emerging area within the NHS.  </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FCP Dietitians have a vital role in delivering care and treatment across the life course. </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Positioning them in Primary Care, at the start of a patient's journey, allows a focus on prevention and ensures patients are seen by the right healthcare professional in their local community.  </a:t>
            </a:r>
          </a:p>
          <a:p>
            <a:endParaRPr lang="en-GB" sz="12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CEFCE55F-7664-943D-AF1E-8A5A50C378F1}"/>
              </a:ext>
            </a:extLst>
          </p:cNvPr>
          <p:cNvSpPr txBox="1"/>
          <p:nvPr/>
        </p:nvSpPr>
        <p:spPr>
          <a:xfrm>
            <a:off x="7243577" y="4277550"/>
            <a:ext cx="4069593"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C7417B"/>
                </a:solidFill>
                <a:effectLst/>
                <a:uLnTx/>
                <a:uFillTx/>
                <a:latin typeface="Arial" panose="020B0604020202020204" pitchFamily="34" charset="0"/>
                <a:ea typeface="+mn-ea"/>
                <a:cs typeface="Arial" panose="020B0604020202020204" pitchFamily="34" charset="0"/>
              </a:rPr>
              <a:t>The </a:t>
            </a:r>
            <a:r>
              <a:rPr lang="en-GB" sz="1200" b="1" dirty="0">
                <a:solidFill>
                  <a:srgbClr val="C7417B"/>
                </a:solidFill>
                <a:latin typeface="Arial" panose="020B0604020202020204" pitchFamily="34" charset="0"/>
                <a:cs typeface="Arial" panose="020B0604020202020204" pitchFamily="34" charset="0"/>
              </a:rPr>
              <a:t>Dietitian </a:t>
            </a:r>
            <a:r>
              <a:rPr kumimoji="0" lang="en-GB" sz="1200" b="1" i="0" u="none" strike="noStrike" kern="1200" cap="none" spc="0" normalizeH="0" baseline="0" noProof="0" dirty="0">
                <a:ln>
                  <a:noFill/>
                </a:ln>
                <a:solidFill>
                  <a:srgbClr val="C7417B"/>
                </a:solidFill>
                <a:effectLst/>
                <a:uLnTx/>
                <a:uFillTx/>
                <a:latin typeface="Arial" panose="020B0604020202020204" pitchFamily="34" charset="0"/>
                <a:ea typeface="+mn-ea"/>
                <a:cs typeface="Arial" panose="020B0604020202020204" pitchFamily="34" charset="0"/>
              </a:rPr>
              <a:t>will: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
                <a:srgbClr val="C7417B"/>
              </a:buClr>
              <a:buSzTx/>
              <a:buFont typeface="Wingdings" panose="05000000000000000000" pitchFamily="2" charset="2"/>
              <a:buChar char="Ø"/>
              <a:tabLst/>
              <a:defRPr/>
            </a:pPr>
            <a:r>
              <a:rPr lang="en-GB" sz="1200" dirty="0">
                <a:latin typeface="Arial" panose="020B0604020202020204" pitchFamily="34" charset="0"/>
                <a:cs typeface="Arial" panose="020B0604020202020204" pitchFamily="34" charset="0"/>
              </a:rPr>
              <a:t>Interpret the science of nutrition to improve health and treat diseases/conditions by educating and giving practical, personalised advice to clients, patients, carers and colleagues. </a:t>
            </a:r>
          </a:p>
          <a:p>
            <a:pPr marR="0" lvl="0" algn="l" defTabSz="914400" rtl="0" eaLnBrk="1" fontAlgn="auto" latinLnBrk="0" hangingPunct="1">
              <a:lnSpc>
                <a:spcPct val="100000"/>
              </a:lnSpc>
              <a:spcBef>
                <a:spcPts val="0"/>
              </a:spcBef>
              <a:spcAft>
                <a:spcPts val="0"/>
              </a:spcAft>
              <a:buClr>
                <a:srgbClr val="C7417B"/>
              </a:buClr>
              <a:buSzTx/>
              <a:tabLst/>
              <a:defRPr/>
            </a:pPr>
            <a:endParaRPr lang="en-GB" sz="1200" dirty="0">
              <a:latin typeface="Arial" panose="020B0604020202020204" pitchFamily="34" charset="0"/>
              <a:cs typeface="Arial" panose="020B0604020202020204" pitchFamily="34" charset="0"/>
            </a:endParaRPr>
          </a:p>
          <a:p>
            <a:pPr marR="0" lvl="0" algn="l" defTabSz="914400" rtl="0" eaLnBrk="1" fontAlgn="auto" latinLnBrk="0" hangingPunct="1">
              <a:lnSpc>
                <a:spcPct val="100000"/>
              </a:lnSpc>
              <a:spcBef>
                <a:spcPts val="0"/>
              </a:spcBef>
              <a:spcAft>
                <a:spcPts val="0"/>
              </a:spcAft>
              <a:buClr>
                <a:srgbClr val="C7417B"/>
              </a:buClr>
              <a:buSzTx/>
              <a:tabLst/>
              <a:defRPr/>
            </a:pPr>
            <a:r>
              <a:rPr lang="en-GB" sz="1200" dirty="0">
                <a:latin typeface="Arial" panose="020B0604020202020204" pitchFamily="34" charset="0"/>
                <a:cs typeface="Arial" panose="020B0604020202020204" pitchFamily="34" charset="0"/>
              </a:rPr>
              <a:t>(Association of UK Dietitians, 2023).</a:t>
            </a:r>
            <a:endParaRPr kumimoji="0" lang="en-GB" sz="1200" b="1" i="0" u="none" strike="noStrike" kern="1200" cap="none" spc="0" normalizeH="0" baseline="0" noProof="0" dirty="0">
              <a:ln>
                <a:noFill/>
              </a:ln>
              <a:solidFill>
                <a:srgbClr val="C7417B"/>
              </a:solidFill>
              <a:effectLst/>
              <a:uLnTx/>
              <a:uFillTx/>
              <a:latin typeface="Arial" panose="020B0604020202020204" pitchFamily="34" charset="0"/>
              <a:ea typeface="+mn-ea"/>
              <a:cs typeface="Arial" panose="020B0604020202020204" pitchFamily="34" charset="0"/>
            </a:endParaRPr>
          </a:p>
          <a:p>
            <a:pPr marR="0" lvl="0" algn="l" defTabSz="914400" rtl="0" eaLnBrk="1" fontAlgn="auto" latinLnBrk="0" hangingPunct="1">
              <a:lnSpc>
                <a:spcPct val="100000"/>
              </a:lnSpc>
              <a:spcBef>
                <a:spcPts val="0"/>
              </a:spcBef>
              <a:spcAft>
                <a:spcPts val="0"/>
              </a:spcAft>
              <a:buClr>
                <a:srgbClr val="C7417B"/>
              </a:buClr>
              <a:buSzTx/>
              <a:tabLst/>
              <a:defRPr/>
            </a:pPr>
            <a:endParaRPr kumimoji="0" lang="en-GB" sz="1200" b="1" i="0" u="none" strike="noStrike" kern="1200" cap="none" spc="0" normalizeH="0" baseline="0" noProof="0" dirty="0">
              <a:ln>
                <a:noFill/>
              </a:ln>
              <a:solidFill>
                <a:srgbClr val="C7417B"/>
              </a:solidFill>
              <a:effectLst/>
              <a:uLnTx/>
              <a:uFillTx/>
              <a:latin typeface="Arial" panose="020B0604020202020204" pitchFamily="34" charset="0"/>
              <a:ea typeface="+mn-ea"/>
              <a:cs typeface="Arial" panose="020B0604020202020204" pitchFamily="34" charset="0"/>
            </a:endParaRPr>
          </a:p>
        </p:txBody>
      </p:sp>
      <p:pic>
        <p:nvPicPr>
          <p:cNvPr id="7" name="Picture 6" descr="A person holding a book in front of a patient">
            <a:extLst>
              <a:ext uri="{FF2B5EF4-FFF2-40B4-BE49-F238E27FC236}">
                <a16:creationId xmlns:a16="http://schemas.microsoft.com/office/drawing/2014/main" id="{4E4E05B3-2A09-036D-C163-331846F55201}"/>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7506317" y="1760063"/>
            <a:ext cx="3544111" cy="1993562"/>
          </a:xfrm>
          <a:prstGeom prst="rect">
            <a:avLst/>
          </a:prstGeom>
          <a:effectLst>
            <a:glow rad="63500">
              <a:schemeClr val="accent1">
                <a:satMod val="175000"/>
                <a:alpha val="40000"/>
              </a:schemeClr>
            </a:glow>
          </a:effectLst>
        </p:spPr>
      </p:pic>
      <p:sp>
        <p:nvSpPr>
          <p:cNvPr id="8" name="TextBox 7">
            <a:extLst>
              <a:ext uri="{FF2B5EF4-FFF2-40B4-BE49-F238E27FC236}">
                <a16:creationId xmlns:a16="http://schemas.microsoft.com/office/drawing/2014/main" id="{11740F95-C307-A6A0-B64A-D1BB386DE62A}"/>
              </a:ext>
            </a:extLst>
          </p:cNvPr>
          <p:cNvSpPr txBox="1"/>
          <p:nvPr/>
        </p:nvSpPr>
        <p:spPr>
          <a:xfrm>
            <a:off x="7506317" y="3828733"/>
            <a:ext cx="3659216" cy="230832"/>
          </a:xfrm>
          <a:prstGeom prst="rect">
            <a:avLst/>
          </a:prstGeom>
          <a:noFill/>
        </p:spPr>
        <p:txBody>
          <a:bodyPr wrap="square" rtlCol="0">
            <a:spAutoFit/>
          </a:bodyPr>
          <a:lstStyle/>
          <a:p>
            <a:r>
              <a:rPr lang="en-GB" sz="900" dirty="0">
                <a:hlinkClick r:id="rId5" tooltip="https://www.mynextmove.org/profile/summary/29-1031.00"/>
              </a:rPr>
              <a:t>This Photo</a:t>
            </a:r>
            <a:r>
              <a:rPr lang="en-GB" sz="900" dirty="0"/>
              <a:t> by Unknown Author is licensed under </a:t>
            </a:r>
            <a:r>
              <a:rPr lang="en-GB" sz="900" dirty="0">
                <a:hlinkClick r:id="rId6" tooltip="https://creativecommons.org/licenses/by/3.0/"/>
              </a:rPr>
              <a:t>CC BY</a:t>
            </a:r>
            <a:endParaRPr lang="en-GB" sz="900" dirty="0"/>
          </a:p>
        </p:txBody>
      </p:sp>
      <p:pic>
        <p:nvPicPr>
          <p:cNvPr id="9" name="Picture 8" descr="Healthy food bowl">
            <a:extLst>
              <a:ext uri="{FF2B5EF4-FFF2-40B4-BE49-F238E27FC236}">
                <a16:creationId xmlns:a16="http://schemas.microsoft.com/office/drawing/2014/main" id="{68BCB32D-0288-EEEF-A194-4850CA01E77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09496" y="4493271"/>
            <a:ext cx="2591104" cy="1729130"/>
          </a:xfrm>
          <a:prstGeom prst="rect">
            <a:avLst/>
          </a:prstGeom>
          <a:effectLst>
            <a:glow rad="63500">
              <a:schemeClr val="accent4">
                <a:satMod val="175000"/>
                <a:alpha val="40000"/>
              </a:schemeClr>
            </a:glow>
          </a:effectLst>
        </p:spPr>
      </p:pic>
      <p:sp>
        <p:nvSpPr>
          <p:cNvPr id="11" name="TextBox 10">
            <a:extLst>
              <a:ext uri="{FF2B5EF4-FFF2-40B4-BE49-F238E27FC236}">
                <a16:creationId xmlns:a16="http://schemas.microsoft.com/office/drawing/2014/main" id="{4783AA9D-6B95-C040-D962-D144E9EEFF73}"/>
              </a:ext>
            </a:extLst>
          </p:cNvPr>
          <p:cNvSpPr txBox="1"/>
          <p:nvPr/>
        </p:nvSpPr>
        <p:spPr>
          <a:xfrm>
            <a:off x="393700" y="6412925"/>
            <a:ext cx="11071523" cy="553998"/>
          </a:xfrm>
          <a:prstGeom prst="rect">
            <a:avLst/>
          </a:prstGeom>
          <a:noFill/>
        </p:spPr>
        <p:txBody>
          <a:bodyPr wrap="square" rtlCol="0">
            <a:spAutoFit/>
          </a:bodyPr>
          <a:lstStyle/>
          <a:p>
            <a:r>
              <a:rPr lang="en-GB" sz="1200" dirty="0">
                <a:latin typeface="Arial" panose="020B0604020202020204" pitchFamily="34" charset="0"/>
                <a:cs typeface="Arial" panose="020B0604020202020204" pitchFamily="34" charset="0"/>
              </a:rPr>
              <a:t>For more information about Dietitians in General Practice, please visit </a:t>
            </a:r>
            <a:r>
              <a:rPr lang="en-GB" sz="1200" dirty="0">
                <a:latin typeface="Arial" panose="020B0604020202020204" pitchFamily="34" charset="0"/>
                <a:cs typeface="Arial" panose="020B0604020202020204" pitchFamily="34" charset="0"/>
                <a:hlinkClick r:id="rId8"/>
              </a:rPr>
              <a:t>BDA</a:t>
            </a:r>
            <a:r>
              <a:rPr lang="en-GB" sz="1200" dirty="0">
                <a:latin typeface="Arial" panose="020B0604020202020204" pitchFamily="34" charset="0"/>
                <a:cs typeface="Arial" panose="020B0604020202020204" pitchFamily="34" charset="0"/>
              </a:rPr>
              <a:t> and </a:t>
            </a:r>
            <a:r>
              <a:rPr lang="en-GB" sz="1200" dirty="0">
                <a:latin typeface="Arial" panose="020B0604020202020204" pitchFamily="34" charset="0"/>
                <a:cs typeface="Arial" panose="020B0604020202020204" pitchFamily="34" charset="0"/>
                <a:hlinkClick r:id="rId9"/>
              </a:rPr>
              <a:t>NHSE</a:t>
            </a:r>
            <a:endParaRPr lang="en-GB" sz="1200" dirty="0">
              <a:latin typeface="Arial" panose="020B0604020202020204" pitchFamily="34" charset="0"/>
              <a:cs typeface="Arial" panose="020B0604020202020204" pitchFamily="34" charset="0"/>
            </a:endParaRPr>
          </a:p>
          <a:p>
            <a:pPr algn="ctr"/>
            <a:endParaRPr lang="en-GB" dirty="0"/>
          </a:p>
        </p:txBody>
      </p:sp>
    </p:spTree>
    <p:extLst>
      <p:ext uri="{BB962C8B-B14F-4D97-AF65-F5344CB8AC3E}">
        <p14:creationId xmlns:p14="http://schemas.microsoft.com/office/powerpoint/2010/main" val="1919610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AF63693-4B79-7B9D-D779-3DC3AE732FD6}"/>
            </a:ext>
          </a:extLst>
        </p:cNvPr>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2A602C5A-3096-E5CB-438B-A3B77D2156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37FD8C7-42B2-5FC1-3A2A-14E1E5829FC9}"/>
              </a:ext>
            </a:extLst>
          </p:cNvPr>
          <p:cNvSpPr>
            <a:spLocks noGrp="1"/>
          </p:cNvSpPr>
          <p:nvPr>
            <p:ph type="title"/>
          </p:nvPr>
        </p:nvSpPr>
        <p:spPr>
          <a:xfrm>
            <a:off x="914982" y="492779"/>
            <a:ext cx="9688296" cy="834805"/>
          </a:xfrm>
        </p:spPr>
        <p:txBody>
          <a:bodyPr anchor="b">
            <a:normAutofit/>
          </a:bodyPr>
          <a:lstStyle/>
          <a:p>
            <a:r>
              <a:rPr lang="en-GB" sz="4000" dirty="0">
                <a:latin typeface="Arial" panose="020B0604020202020204" pitchFamily="34" charset="0"/>
                <a:cs typeface="Arial" panose="020B0604020202020204" pitchFamily="34" charset="0"/>
              </a:rPr>
              <a:t>Important Information</a:t>
            </a:r>
          </a:p>
        </p:txBody>
      </p:sp>
      <p:sp>
        <p:nvSpPr>
          <p:cNvPr id="6" name="Rectangle 5">
            <a:extLst>
              <a:ext uri="{FF2B5EF4-FFF2-40B4-BE49-F238E27FC236}">
                <a16:creationId xmlns:a16="http://schemas.microsoft.com/office/drawing/2014/main" id="{35B42EF0-EC04-A652-EC7B-946D921CEA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8945F44-EA9C-8430-D2BF-A9E8831078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Training Hub logo">
            <a:extLst>
              <a:ext uri="{FF2B5EF4-FFF2-40B4-BE49-F238E27FC236}">
                <a16:creationId xmlns:a16="http://schemas.microsoft.com/office/drawing/2014/main" id="{280765A1-F7B8-D331-3B5E-0B5DC429B077}"/>
              </a:ext>
            </a:extLst>
          </p:cNvPr>
          <p:cNvPicPr>
            <a:picLocks noChangeAspect="1"/>
          </p:cNvPicPr>
          <p:nvPr/>
        </p:nvPicPr>
        <p:blipFill>
          <a:blip r:embed="rId2"/>
          <a:stretch>
            <a:fillRect/>
          </a:stretch>
        </p:blipFill>
        <p:spPr>
          <a:xfrm>
            <a:off x="9846200" y="330683"/>
            <a:ext cx="1956986" cy="688908"/>
          </a:xfrm>
          <a:prstGeom prst="rect">
            <a:avLst/>
          </a:prstGeom>
        </p:spPr>
      </p:pic>
      <p:sp>
        <p:nvSpPr>
          <p:cNvPr id="4" name="Content Placeholder 3">
            <a:extLst>
              <a:ext uri="{FF2B5EF4-FFF2-40B4-BE49-F238E27FC236}">
                <a16:creationId xmlns:a16="http://schemas.microsoft.com/office/drawing/2014/main" id="{9022BC5E-AB8D-8138-41BD-9B10F4A0D11D}"/>
              </a:ext>
            </a:extLst>
          </p:cNvPr>
          <p:cNvSpPr>
            <a:spLocks noGrp="1"/>
          </p:cNvSpPr>
          <p:nvPr>
            <p:ph idx="1"/>
          </p:nvPr>
        </p:nvSpPr>
        <p:spPr>
          <a:xfrm>
            <a:off x="838200" y="1635577"/>
            <a:ext cx="10515600" cy="3260255"/>
          </a:xfrm>
        </p:spPr>
        <p:txBody>
          <a:bodyPr>
            <a:normAutofit fontScale="77500" lnSpcReduction="20000"/>
          </a:bodyPr>
          <a:lstStyle/>
          <a:p>
            <a:pPr marL="0" indent="0">
              <a:lnSpc>
                <a:spcPct val="120000"/>
              </a:lnSpc>
              <a:spcBef>
                <a:spcPts val="0"/>
              </a:spcBef>
              <a:buNone/>
            </a:pPr>
            <a:r>
              <a:rPr lang="en-GB" sz="1600" b="1" dirty="0">
                <a:latin typeface="Arial" panose="020B0604020202020204" pitchFamily="34" charset="0"/>
                <a:cs typeface="Arial" panose="020B0604020202020204" pitchFamily="34" charset="0"/>
              </a:rPr>
              <a:t>Slides are interactive and require the user to click through information using a mouse or space bar.</a:t>
            </a:r>
          </a:p>
          <a:p>
            <a:pPr marL="0" indent="0">
              <a:lnSpc>
                <a:spcPct val="120000"/>
              </a:lnSpc>
              <a:spcBef>
                <a:spcPts val="0"/>
              </a:spcBef>
              <a:buNone/>
            </a:pPr>
            <a:endParaRPr lang="en-GB" sz="1600" b="1" dirty="0">
              <a:latin typeface="Arial" panose="020B0604020202020204" pitchFamily="34" charset="0"/>
              <a:cs typeface="Arial" panose="020B0604020202020204" pitchFamily="34" charset="0"/>
            </a:endParaRPr>
          </a:p>
          <a:p>
            <a:pPr marL="0" indent="0">
              <a:lnSpc>
                <a:spcPct val="120000"/>
              </a:lnSpc>
              <a:spcBef>
                <a:spcPts val="0"/>
              </a:spcBef>
              <a:buNone/>
            </a:pPr>
            <a:r>
              <a:rPr lang="en-GB" sz="1600" b="1" dirty="0">
                <a:latin typeface="Arial" panose="020B0604020202020204" pitchFamily="34" charset="0"/>
                <a:cs typeface="Arial" panose="020B0604020202020204" pitchFamily="34" charset="0"/>
              </a:rPr>
              <a:t>To view videos in a larger format or full screen, they can be viewed externally at source.  Please click the source title e.g. YouTube in bottom left hand corner, and it will take you to a full screen to view.</a:t>
            </a:r>
          </a:p>
          <a:p>
            <a:pPr marL="0" indent="0">
              <a:lnSpc>
                <a:spcPct val="120000"/>
              </a:lnSpc>
              <a:spcBef>
                <a:spcPts val="0"/>
              </a:spcBef>
              <a:buNone/>
            </a:pPr>
            <a:endParaRPr lang="en-GB" sz="1600" b="1" dirty="0">
              <a:latin typeface="Arial" panose="020B0604020202020204" pitchFamily="34" charset="0"/>
              <a:cs typeface="Arial" panose="020B0604020202020204" pitchFamily="34" charset="0"/>
            </a:endParaRPr>
          </a:p>
          <a:p>
            <a:pPr marL="0" indent="0">
              <a:lnSpc>
                <a:spcPct val="120000"/>
              </a:lnSpc>
              <a:spcBef>
                <a:spcPts val="0"/>
              </a:spcBef>
              <a:buNone/>
            </a:pPr>
            <a:r>
              <a:rPr lang="en-GB" sz="1600" b="1" dirty="0">
                <a:latin typeface="Arial" panose="020B0604020202020204" pitchFamily="34" charset="0"/>
                <a:cs typeface="Arial" panose="020B0604020202020204" pitchFamily="34" charset="0"/>
              </a:rPr>
              <a:t>For Subtitles and closed captions, please click the ‘CC’ logo at the bottom of the video on the left-hand side once launched.</a:t>
            </a:r>
          </a:p>
          <a:p>
            <a:pPr marL="0" indent="0">
              <a:lnSpc>
                <a:spcPct val="120000"/>
              </a:lnSpc>
              <a:spcBef>
                <a:spcPts val="0"/>
              </a:spcBef>
              <a:buNone/>
            </a:pPr>
            <a:endParaRPr lang="en-GB" sz="1600" b="1" u="sng" dirty="0">
              <a:solidFill>
                <a:srgbClr val="C7417B"/>
              </a:solidFill>
              <a:latin typeface="Arial" panose="020B0604020202020204" pitchFamily="34" charset="0"/>
              <a:cs typeface="Arial" panose="020B0604020202020204" pitchFamily="34" charset="0"/>
            </a:endParaRPr>
          </a:p>
          <a:p>
            <a:pPr marL="0" indent="0">
              <a:lnSpc>
                <a:spcPct val="120000"/>
              </a:lnSpc>
              <a:spcBef>
                <a:spcPts val="0"/>
              </a:spcBef>
              <a:buNone/>
            </a:pPr>
            <a:r>
              <a:rPr lang="en-GB" sz="1600" b="1" u="sng" dirty="0">
                <a:solidFill>
                  <a:srgbClr val="C7417B"/>
                </a:solidFill>
                <a:latin typeface="Arial" panose="020B0604020202020204" pitchFamily="34" charset="0"/>
                <a:cs typeface="Arial" panose="020B0604020202020204" pitchFamily="34" charset="0"/>
              </a:rPr>
              <a:t>Please note:</a:t>
            </a:r>
          </a:p>
          <a:p>
            <a:pPr marL="0" indent="0">
              <a:lnSpc>
                <a:spcPct val="120000"/>
              </a:lnSpc>
              <a:spcBef>
                <a:spcPts val="0"/>
              </a:spcBef>
              <a:buNone/>
            </a:pPr>
            <a:r>
              <a:rPr lang="en-GB" sz="1600" dirty="0">
                <a:latin typeface="Arial" panose="020B0604020202020204" pitchFamily="34" charset="0"/>
                <a:cs typeface="Arial" panose="020B0604020202020204" pitchFamily="34" charset="0"/>
              </a:rPr>
              <a:t>The information included in this programme is correct at time of creation.  Whilst we have made our best endeavours to make sure the information and materials included in this programme are from reputable sources, if you feel something has been missed or find any errors, please contact us as soon as possible.  Thank you.</a:t>
            </a:r>
          </a:p>
          <a:p>
            <a:pPr marL="0" indent="0">
              <a:lnSpc>
                <a:spcPct val="120000"/>
              </a:lnSpc>
              <a:spcBef>
                <a:spcPts val="0"/>
              </a:spcBef>
              <a:buNone/>
            </a:pPr>
            <a:endParaRPr lang="en-GB" sz="1600" dirty="0">
              <a:latin typeface="Arial" panose="020B0604020202020204" pitchFamily="34" charset="0"/>
              <a:cs typeface="Arial" panose="020B0604020202020204" pitchFamily="34" charset="0"/>
            </a:endParaRPr>
          </a:p>
          <a:p>
            <a:pPr marL="0" indent="0">
              <a:lnSpc>
                <a:spcPct val="120000"/>
              </a:lnSpc>
              <a:spcBef>
                <a:spcPts val="0"/>
              </a:spcBef>
              <a:buNone/>
            </a:pPr>
            <a:r>
              <a:rPr lang="en-GB" sz="1600" dirty="0">
                <a:latin typeface="Arial" panose="020B0604020202020204" pitchFamily="34" charset="0"/>
                <a:cs typeface="Arial" panose="020B0604020202020204" pitchFamily="34" charset="0"/>
              </a:rPr>
              <a:t>Suffolk and North east Essex Training Hub</a:t>
            </a:r>
          </a:p>
          <a:p>
            <a:pPr marL="0" indent="0">
              <a:lnSpc>
                <a:spcPct val="120000"/>
              </a:lnSpc>
              <a:spcBef>
                <a:spcPts val="0"/>
              </a:spcBef>
              <a:buNone/>
            </a:pPr>
            <a:r>
              <a:rPr lang="en-GB" sz="1600" dirty="0">
                <a:latin typeface="Arial" panose="020B0604020202020204" pitchFamily="34" charset="0"/>
                <a:cs typeface="Arial" panose="020B0604020202020204" pitchFamily="34" charset="0"/>
                <a:hlinkClick r:id="rId3"/>
              </a:rPr>
              <a:t>training.hub@snee.nhs.uk</a:t>
            </a:r>
            <a:endParaRPr lang="en-GB" sz="1600" dirty="0">
              <a:latin typeface="Arial" panose="020B0604020202020204" pitchFamily="34" charset="0"/>
              <a:cs typeface="Arial" panose="020B0604020202020204" pitchFamily="34" charset="0"/>
            </a:endParaRPr>
          </a:p>
          <a:p>
            <a:pPr marL="0" indent="0">
              <a:lnSpc>
                <a:spcPct val="120000"/>
              </a:lnSpc>
              <a:spcBef>
                <a:spcPts val="0"/>
              </a:spcBef>
              <a:buNone/>
            </a:pPr>
            <a:endParaRPr lang="en-GB" sz="1800" dirty="0">
              <a:latin typeface="Arial" panose="020B0604020202020204" pitchFamily="34" charset="0"/>
              <a:cs typeface="Arial" panose="020B0604020202020204" pitchFamily="34" charset="0"/>
            </a:endParaRPr>
          </a:p>
        </p:txBody>
      </p:sp>
      <p:pic>
        <p:nvPicPr>
          <p:cNvPr id="8" name="Picture 7" descr="A group of icons in a row">
            <a:extLst>
              <a:ext uri="{FF2B5EF4-FFF2-40B4-BE49-F238E27FC236}">
                <a16:creationId xmlns:a16="http://schemas.microsoft.com/office/drawing/2014/main" id="{4E64A5AF-AFC8-7151-14E4-857AD992394F}"/>
              </a:ext>
            </a:extLst>
          </p:cNvPr>
          <p:cNvPicPr>
            <a:picLocks noChangeAspect="1"/>
          </p:cNvPicPr>
          <p:nvPr/>
        </p:nvPicPr>
        <p:blipFill>
          <a:blip r:embed="rId4">
            <a:extLst>
              <a:ext uri="{28A0092B-C50C-407E-A947-70E740481C1C}">
                <a14:useLocalDpi xmlns:a14="http://schemas.microsoft.com/office/drawing/2010/main" val="0"/>
              </a:ext>
            </a:extLst>
          </a:blip>
          <a:srcRect t="21453" b="22933"/>
          <a:stretch/>
        </p:blipFill>
        <p:spPr>
          <a:xfrm>
            <a:off x="2150884" y="4301347"/>
            <a:ext cx="7890231" cy="1815367"/>
          </a:xfrm>
          <a:prstGeom prst="rect">
            <a:avLst/>
          </a:prstGeom>
        </p:spPr>
      </p:pic>
    </p:spTree>
    <p:extLst>
      <p:ext uri="{BB962C8B-B14F-4D97-AF65-F5344CB8AC3E}">
        <p14:creationId xmlns:p14="http://schemas.microsoft.com/office/powerpoint/2010/main" val="1646424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979E27D9-03C7-44E2-9FF8-15D0C8506A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DFE4DA3-DDA9-6613-0F78-1739F3270164}"/>
              </a:ext>
            </a:extLst>
          </p:cNvPr>
          <p:cNvSpPr>
            <a:spLocks noGrp="1"/>
          </p:cNvSpPr>
          <p:nvPr>
            <p:ph type="title"/>
          </p:nvPr>
        </p:nvSpPr>
        <p:spPr>
          <a:xfrm>
            <a:off x="1105971" y="463973"/>
            <a:ext cx="9003944" cy="834805"/>
          </a:xfrm>
        </p:spPr>
        <p:txBody>
          <a:bodyPr anchor="b">
            <a:normAutofit/>
          </a:bodyPr>
          <a:lstStyle/>
          <a:p>
            <a:r>
              <a:rPr lang="en-GB" sz="1600" b="1" dirty="0">
                <a:latin typeface="Arial" panose="020B0604020202020204" pitchFamily="34" charset="0"/>
                <a:cs typeface="Arial" panose="020B0604020202020204" pitchFamily="34" charset="0"/>
              </a:rPr>
              <a:t>VIDEO: What do First Contact Dietitians do?</a:t>
            </a:r>
            <a:endParaRPr lang="en-GB" sz="1600" dirty="0">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EEBF1590-3B36-48EE-A89D-3B6F3CB256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C8F6C8C-AB5A-4548-942D-E3FD40ACB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Training Hub Logo">
            <a:extLst>
              <a:ext uri="{FF2B5EF4-FFF2-40B4-BE49-F238E27FC236}">
                <a16:creationId xmlns:a16="http://schemas.microsoft.com/office/drawing/2014/main" id="{E559DC65-9D57-70C1-FC77-EFF706663E33}"/>
              </a:ext>
            </a:extLst>
          </p:cNvPr>
          <p:cNvPicPr>
            <a:picLocks noChangeAspect="1"/>
          </p:cNvPicPr>
          <p:nvPr/>
        </p:nvPicPr>
        <p:blipFill>
          <a:blip r:embed="rId4"/>
          <a:stretch>
            <a:fillRect/>
          </a:stretch>
        </p:blipFill>
        <p:spPr>
          <a:xfrm>
            <a:off x="9846200" y="330683"/>
            <a:ext cx="1956986" cy="688908"/>
          </a:xfrm>
          <a:prstGeom prst="rect">
            <a:avLst/>
          </a:prstGeom>
        </p:spPr>
      </p:pic>
      <p:sp>
        <p:nvSpPr>
          <p:cNvPr id="4" name="TextBox 3">
            <a:extLst>
              <a:ext uri="{FF2B5EF4-FFF2-40B4-BE49-F238E27FC236}">
                <a16:creationId xmlns:a16="http://schemas.microsoft.com/office/drawing/2014/main" id="{398E247E-9185-C417-D049-0AA44F81DFBF}"/>
              </a:ext>
            </a:extLst>
          </p:cNvPr>
          <p:cNvSpPr txBox="1"/>
          <p:nvPr/>
        </p:nvSpPr>
        <p:spPr>
          <a:xfrm>
            <a:off x="1848608" y="5810942"/>
            <a:ext cx="7846827" cy="246221"/>
          </a:xfrm>
          <a:prstGeom prst="rect">
            <a:avLst/>
          </a:prstGeom>
          <a:noFill/>
        </p:spPr>
        <p:txBody>
          <a:bodyPr wrap="square" rtlCol="0">
            <a:spAutoFit/>
          </a:bodyPr>
          <a:lstStyle/>
          <a:p>
            <a:r>
              <a:rPr lang="en-GB" sz="1000" dirty="0">
                <a:latin typeface="Arial" panose="020B0604020202020204" pitchFamily="34" charset="0"/>
                <a:cs typeface="Arial" panose="020B0604020202020204" pitchFamily="34" charset="0"/>
              </a:rPr>
              <a:t>Video: What do First Contact Dietitians do? (British Dietetic Association, 2024) </a:t>
            </a:r>
            <a:r>
              <a:rPr lang="en-GB" sz="1000" dirty="0">
                <a:solidFill>
                  <a:srgbClr val="C7417B"/>
                </a:solidFill>
                <a:latin typeface="Arial" panose="020B0604020202020204" pitchFamily="34" charset="0"/>
                <a:cs typeface="Arial" panose="020B0604020202020204" pitchFamily="34" charset="0"/>
              </a:rPr>
              <a:t>Click image to access</a:t>
            </a:r>
          </a:p>
        </p:txBody>
      </p:sp>
      <p:pic>
        <p:nvPicPr>
          <p:cNvPr id="8" name="Online Media 7" title="What do First Contact Dietitians do?">
            <a:hlinkClick r:id="" action="ppaction://media"/>
            <a:extLst>
              <a:ext uri="{FF2B5EF4-FFF2-40B4-BE49-F238E27FC236}">
                <a16:creationId xmlns:a16="http://schemas.microsoft.com/office/drawing/2014/main" id="{49A2B881-CD39-3E43-38B5-1217CAA0AEB2}"/>
              </a:ext>
            </a:extLst>
          </p:cNvPr>
          <p:cNvPicPr>
            <a:picLocks noRot="1" noChangeAspect="1"/>
          </p:cNvPicPr>
          <p:nvPr>
            <a:videoFile r:link="rId1"/>
          </p:nvPr>
        </p:nvPicPr>
        <p:blipFill>
          <a:blip r:embed="rId5"/>
          <a:stretch>
            <a:fillRect/>
          </a:stretch>
        </p:blipFill>
        <p:spPr>
          <a:xfrm>
            <a:off x="1923525" y="1369216"/>
            <a:ext cx="7557360" cy="4269908"/>
          </a:xfrm>
          <a:prstGeom prst="rect">
            <a:avLst/>
          </a:prstGeom>
        </p:spPr>
      </p:pic>
    </p:spTree>
    <p:extLst>
      <p:ext uri="{BB962C8B-B14F-4D97-AF65-F5344CB8AC3E}">
        <p14:creationId xmlns:p14="http://schemas.microsoft.com/office/powerpoint/2010/main" val="1282247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AFD45A-FE14-B62A-F849-865E41334D2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6140190-F4EB-0EBA-C0FA-58DD7EDD90D6}"/>
              </a:ext>
            </a:extLst>
          </p:cNvPr>
          <p:cNvSpPr>
            <a:spLocks noGrp="1"/>
          </p:cNvSpPr>
          <p:nvPr>
            <p:ph type="title"/>
          </p:nvPr>
        </p:nvSpPr>
        <p:spPr>
          <a:xfrm>
            <a:off x="838200" y="390025"/>
            <a:ext cx="8890000" cy="967971"/>
          </a:xfrm>
          <a:prstGeom prst="roundRect">
            <a:avLst/>
          </a:prstGeom>
          <a:solidFill>
            <a:schemeClr val="accent5">
              <a:lumMod val="20000"/>
              <a:lumOff val="80000"/>
            </a:schemeClr>
          </a:solidFill>
        </p:spPr>
        <p:txBody>
          <a:bodyPr rtlCol="0"/>
          <a:lstStyle/>
          <a:p>
            <a:pPr rtl="0"/>
            <a:r>
              <a:rPr lang="en-GB" dirty="0"/>
              <a:t>Pharmacy Roles</a:t>
            </a:r>
          </a:p>
        </p:txBody>
      </p:sp>
      <p:pic>
        <p:nvPicPr>
          <p:cNvPr id="19" name="Picture 18" descr="Training Hub logo">
            <a:extLst>
              <a:ext uri="{FF2B5EF4-FFF2-40B4-BE49-F238E27FC236}">
                <a16:creationId xmlns:a16="http://schemas.microsoft.com/office/drawing/2014/main" id="{A39A1B57-0D50-0142-0D14-B79C1BF84342}"/>
              </a:ext>
            </a:extLst>
          </p:cNvPr>
          <p:cNvPicPr>
            <a:picLocks noChangeAspect="1"/>
          </p:cNvPicPr>
          <p:nvPr/>
        </p:nvPicPr>
        <p:blipFill>
          <a:blip r:embed="rId3"/>
          <a:stretch>
            <a:fillRect/>
          </a:stretch>
        </p:blipFill>
        <p:spPr>
          <a:xfrm>
            <a:off x="9863043" y="363898"/>
            <a:ext cx="1956986" cy="688908"/>
          </a:xfrm>
          <a:prstGeom prst="rect">
            <a:avLst/>
          </a:prstGeom>
        </p:spPr>
      </p:pic>
      <p:sp>
        <p:nvSpPr>
          <p:cNvPr id="3" name="TextBox 2">
            <a:extLst>
              <a:ext uri="{FF2B5EF4-FFF2-40B4-BE49-F238E27FC236}">
                <a16:creationId xmlns:a16="http://schemas.microsoft.com/office/drawing/2014/main" id="{8B492BC3-08E0-1B39-33FE-18A5267DFA7F}"/>
              </a:ext>
            </a:extLst>
          </p:cNvPr>
          <p:cNvSpPr txBox="1"/>
          <p:nvPr/>
        </p:nvSpPr>
        <p:spPr>
          <a:xfrm>
            <a:off x="838200" y="1740112"/>
            <a:ext cx="9536053" cy="369332"/>
          </a:xfrm>
          <a:prstGeom prst="rect">
            <a:avLst/>
          </a:prstGeom>
          <a:noFill/>
        </p:spPr>
        <p:txBody>
          <a:bodyPr wrap="square" rtlCol="0">
            <a:spAutoFit/>
          </a:bodyPr>
          <a:lstStyle/>
          <a:p>
            <a:r>
              <a:rPr lang="en-GB" sz="1800" b="1">
                <a:solidFill>
                  <a:srgbClr val="C7417B"/>
                </a:solidFill>
                <a:effectLst/>
                <a:latin typeface="Arial" panose="020B0604020202020204" pitchFamily="34" charset="0"/>
                <a:ea typeface="Calibri" panose="020F0502020204030204" pitchFamily="34" charset="0"/>
                <a:cs typeface="Arial" panose="020B0604020202020204" pitchFamily="34" charset="0"/>
              </a:rPr>
              <a:t>Clinical Pharmacist</a:t>
            </a:r>
            <a:endParaRPr lang="en-GB" sz="1800" b="1" dirty="0">
              <a:solidFill>
                <a:srgbClr val="C7417B"/>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4" name="TextBox 3">
            <a:extLst>
              <a:ext uri="{FF2B5EF4-FFF2-40B4-BE49-F238E27FC236}">
                <a16:creationId xmlns:a16="http://schemas.microsoft.com/office/drawing/2014/main" id="{6F95F730-0FC6-3BCD-75F4-E7F4DC71EE1A}"/>
              </a:ext>
            </a:extLst>
          </p:cNvPr>
          <p:cNvSpPr txBox="1"/>
          <p:nvPr/>
        </p:nvSpPr>
        <p:spPr>
          <a:xfrm>
            <a:off x="878830" y="2486371"/>
            <a:ext cx="5820755" cy="3046988"/>
          </a:xfrm>
          <a:prstGeom prst="rect">
            <a:avLst/>
          </a:prstGeom>
          <a:noFill/>
        </p:spPr>
        <p:txBody>
          <a:bodyPr wrap="square" rtlCol="0">
            <a:spAutoFit/>
          </a:bodyPr>
          <a:lstStyle/>
          <a:p>
            <a:r>
              <a:rPr lang="en-GB" sz="1200" dirty="0">
                <a:latin typeface="Arial" panose="020B0604020202020204" pitchFamily="34" charset="0"/>
                <a:cs typeface="Arial" panose="020B0604020202020204" pitchFamily="34" charset="0"/>
              </a:rPr>
              <a:t>Clinical pharmacists are increasingly working as part of general practice teams. </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They are highly qualified </a:t>
            </a:r>
            <a:r>
              <a:rPr lang="en-GB" sz="1200" b="1" dirty="0">
                <a:latin typeface="Arial" panose="020B0604020202020204" pitchFamily="34" charset="0"/>
                <a:cs typeface="Arial" panose="020B0604020202020204" pitchFamily="34" charset="0"/>
              </a:rPr>
              <a:t>experts in medicines </a:t>
            </a:r>
            <a:r>
              <a:rPr lang="en-GB" sz="1200" dirty="0">
                <a:latin typeface="Arial" panose="020B0604020202020204" pitchFamily="34" charset="0"/>
                <a:cs typeface="Arial" panose="020B0604020202020204" pitchFamily="34" charset="0"/>
              </a:rPr>
              <a:t>and can help people in a range of ways. </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This includes carrying out </a:t>
            </a:r>
            <a:r>
              <a:rPr lang="en-GB" sz="1200" b="1" dirty="0">
                <a:latin typeface="Arial" panose="020B0604020202020204" pitchFamily="34" charset="0"/>
                <a:cs typeface="Arial" panose="020B0604020202020204" pitchFamily="34" charset="0"/>
              </a:rPr>
              <a:t>structured medication reviews </a:t>
            </a:r>
            <a:r>
              <a:rPr lang="en-GB" sz="1200" dirty="0">
                <a:latin typeface="Arial" panose="020B0604020202020204" pitchFamily="34" charset="0"/>
                <a:cs typeface="Arial" panose="020B0604020202020204" pitchFamily="34" charset="0"/>
              </a:rPr>
              <a:t>for patients with ongoing health problems and improving patient safety, outcomes and value through a person-centred approach.  </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Clinical pharmacists work as part of the general practice team to improve value and outcomes from medicines and consult with and treat patients directly. </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This includes providing extra help to </a:t>
            </a:r>
            <a:r>
              <a:rPr lang="en-GB" sz="1200" b="1" dirty="0">
                <a:latin typeface="Arial" panose="020B0604020202020204" pitchFamily="34" charset="0"/>
                <a:cs typeface="Arial" panose="020B0604020202020204" pitchFamily="34" charset="0"/>
              </a:rPr>
              <a:t>manage long-term conditions, advice for those on multiple medicines and better access to health checks</a:t>
            </a:r>
            <a:r>
              <a:rPr lang="en-GB" sz="1200" dirty="0">
                <a:latin typeface="Arial" panose="020B0604020202020204" pitchFamily="34" charset="0"/>
                <a:cs typeface="Arial" panose="020B0604020202020204" pitchFamily="34" charset="0"/>
              </a:rPr>
              <a:t>. The role is pivotal to improving the quality of care and ensuring patient safety.</a:t>
            </a:r>
          </a:p>
          <a:p>
            <a:endParaRPr lang="en-GB" sz="12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BC14462E-2118-4BA1-1E2B-4F69C7345C33}"/>
              </a:ext>
            </a:extLst>
          </p:cNvPr>
          <p:cNvSpPr txBox="1"/>
          <p:nvPr/>
        </p:nvSpPr>
        <p:spPr>
          <a:xfrm>
            <a:off x="7243577" y="4277550"/>
            <a:ext cx="4069593" cy="1569660"/>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
                <a:srgbClr val="C7417B"/>
              </a:buClr>
              <a:buSzTx/>
              <a:tabLst/>
              <a:defRPr/>
            </a:pPr>
            <a:r>
              <a:rPr kumimoji="0" lang="en-GB" sz="120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Having clinical pharmacists in GP practices means that GPs can focus their skills where they are most needed, for example on diagnosing and treating patients with more complex conditions. </a:t>
            </a:r>
          </a:p>
          <a:p>
            <a:pPr marR="0" lvl="0" algn="l" defTabSz="914400" rtl="0" eaLnBrk="1" fontAlgn="auto" latinLnBrk="0" hangingPunct="1">
              <a:lnSpc>
                <a:spcPct val="100000"/>
              </a:lnSpc>
              <a:spcBef>
                <a:spcPts val="0"/>
              </a:spcBef>
              <a:spcAft>
                <a:spcPts val="0"/>
              </a:spcAft>
              <a:buClr>
                <a:srgbClr val="C7417B"/>
              </a:buClr>
              <a:buSzTx/>
              <a:tabLst/>
              <a:defRPr/>
            </a:pPr>
            <a:endParaRPr lang="en-GB" sz="1200" dirty="0">
              <a:latin typeface="Arial" panose="020B0604020202020204" pitchFamily="34" charset="0"/>
              <a:cs typeface="Arial" panose="020B0604020202020204" pitchFamily="34" charset="0"/>
            </a:endParaRPr>
          </a:p>
          <a:p>
            <a:pPr marR="0" lvl="0" algn="l" defTabSz="914400" rtl="0" eaLnBrk="1" fontAlgn="auto" latinLnBrk="0" hangingPunct="1">
              <a:lnSpc>
                <a:spcPct val="100000"/>
              </a:lnSpc>
              <a:spcBef>
                <a:spcPts val="0"/>
              </a:spcBef>
              <a:spcAft>
                <a:spcPts val="0"/>
              </a:spcAft>
              <a:buClr>
                <a:srgbClr val="C7417B"/>
              </a:buClr>
              <a:buSzTx/>
              <a:tabLst/>
              <a:defRPr/>
            </a:pPr>
            <a:r>
              <a:rPr kumimoji="0" lang="en-GB" sz="120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This helps GPs to manage the demands on their time </a:t>
            </a:r>
          </a:p>
          <a:p>
            <a:pPr marR="0" lvl="0" algn="l" defTabSz="914400" rtl="0" eaLnBrk="1" fontAlgn="auto" latinLnBrk="0" hangingPunct="1">
              <a:lnSpc>
                <a:spcPct val="100000"/>
              </a:lnSpc>
              <a:spcBef>
                <a:spcPts val="0"/>
              </a:spcBef>
              <a:spcAft>
                <a:spcPts val="0"/>
              </a:spcAft>
              <a:buClr>
                <a:srgbClr val="C7417B"/>
              </a:buClr>
              <a:buSzTx/>
              <a:tabLst/>
              <a:defRPr/>
            </a:pPr>
            <a:endParaRPr lang="en-GB" sz="1200" dirty="0">
              <a:latin typeface="Arial" panose="020B0604020202020204" pitchFamily="34" charset="0"/>
              <a:cs typeface="Arial" panose="020B0604020202020204" pitchFamily="34" charset="0"/>
            </a:endParaRPr>
          </a:p>
          <a:p>
            <a:pPr marR="0" lvl="0" algn="l" defTabSz="914400" rtl="0" eaLnBrk="1" fontAlgn="auto" latinLnBrk="0" hangingPunct="1">
              <a:lnSpc>
                <a:spcPct val="100000"/>
              </a:lnSpc>
              <a:spcBef>
                <a:spcPts val="0"/>
              </a:spcBef>
              <a:spcAft>
                <a:spcPts val="0"/>
              </a:spcAft>
              <a:buClr>
                <a:srgbClr val="C7417B"/>
              </a:buClr>
              <a:buSzTx/>
              <a:tabLst/>
              <a:defRPr/>
            </a:pPr>
            <a:r>
              <a:rPr kumimoji="0" lang="en-GB" sz="120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(NHS England, 2023)</a:t>
            </a:r>
          </a:p>
        </p:txBody>
      </p:sp>
      <p:pic>
        <p:nvPicPr>
          <p:cNvPr id="9" name="Picture 8" descr="Capsules and pills laid flat in symmetrical cross shape">
            <a:extLst>
              <a:ext uri="{FF2B5EF4-FFF2-40B4-BE49-F238E27FC236}">
                <a16:creationId xmlns:a16="http://schemas.microsoft.com/office/drawing/2014/main" id="{F7BB012F-7073-59B5-5DFC-343BB72D57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51036" y="1785948"/>
            <a:ext cx="3064046" cy="2166682"/>
          </a:xfrm>
          <a:prstGeom prst="rect">
            <a:avLst/>
          </a:prstGeom>
          <a:effectLst>
            <a:glow rad="63500">
              <a:schemeClr val="accent2">
                <a:satMod val="175000"/>
                <a:alpha val="40000"/>
              </a:schemeClr>
            </a:glow>
          </a:effectLst>
        </p:spPr>
      </p:pic>
      <p:sp>
        <p:nvSpPr>
          <p:cNvPr id="11" name="TextBox 10">
            <a:extLst>
              <a:ext uri="{FF2B5EF4-FFF2-40B4-BE49-F238E27FC236}">
                <a16:creationId xmlns:a16="http://schemas.microsoft.com/office/drawing/2014/main" id="{6F28C507-4EA9-EA64-899A-8F6B7EE4A149}"/>
              </a:ext>
            </a:extLst>
          </p:cNvPr>
          <p:cNvSpPr txBox="1"/>
          <p:nvPr/>
        </p:nvSpPr>
        <p:spPr>
          <a:xfrm>
            <a:off x="393700" y="6412925"/>
            <a:ext cx="11071523" cy="553998"/>
          </a:xfrm>
          <a:prstGeom prst="rect">
            <a:avLst/>
          </a:prstGeom>
          <a:noFill/>
        </p:spPr>
        <p:txBody>
          <a:bodyPr wrap="square" rtlCol="0">
            <a:spAutoFit/>
          </a:bodyPr>
          <a:lstStyle/>
          <a:p>
            <a:r>
              <a:rPr lang="en-GB" sz="1200" dirty="0">
                <a:latin typeface="Arial" panose="020B0604020202020204" pitchFamily="34" charset="0"/>
                <a:cs typeface="Arial" panose="020B0604020202020204" pitchFamily="34" charset="0"/>
              </a:rPr>
              <a:t>For more information about Clinical Pharmacists in General Practice, please visit </a:t>
            </a:r>
            <a:r>
              <a:rPr lang="en-GB" sz="1200" dirty="0">
                <a:latin typeface="Arial" panose="020B0604020202020204" pitchFamily="34" charset="0"/>
                <a:cs typeface="Arial" panose="020B0604020202020204" pitchFamily="34" charset="0"/>
                <a:hlinkClick r:id="rId5"/>
              </a:rPr>
              <a:t>NHSE</a:t>
            </a:r>
            <a:r>
              <a:rPr lang="en-GB" sz="1200" dirty="0">
                <a:latin typeface="Arial" panose="020B0604020202020204" pitchFamily="34" charset="0"/>
                <a:cs typeface="Arial" panose="020B0604020202020204" pitchFamily="34" charset="0"/>
              </a:rPr>
              <a:t> and </a:t>
            </a:r>
            <a:r>
              <a:rPr lang="en-GB" sz="1200" dirty="0">
                <a:latin typeface="Arial" panose="020B0604020202020204" pitchFamily="34" charset="0"/>
                <a:cs typeface="Arial" panose="020B0604020202020204" pitchFamily="34" charset="0"/>
                <a:hlinkClick r:id="rId6"/>
              </a:rPr>
              <a:t>Pharmacy Careers</a:t>
            </a:r>
            <a:endParaRPr lang="en-GB" sz="1200" dirty="0">
              <a:latin typeface="Arial" panose="020B0604020202020204" pitchFamily="34" charset="0"/>
              <a:cs typeface="Arial" panose="020B0604020202020204" pitchFamily="34" charset="0"/>
            </a:endParaRPr>
          </a:p>
          <a:p>
            <a:pPr algn="ctr"/>
            <a:endParaRPr lang="en-GB" dirty="0"/>
          </a:p>
        </p:txBody>
      </p:sp>
    </p:spTree>
    <p:extLst>
      <p:ext uri="{BB962C8B-B14F-4D97-AF65-F5344CB8AC3E}">
        <p14:creationId xmlns:p14="http://schemas.microsoft.com/office/powerpoint/2010/main" val="2271111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979E27D9-03C7-44E2-9FF8-15D0C8506A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DFE4DA3-DDA9-6613-0F78-1739F3270164}"/>
              </a:ext>
            </a:extLst>
          </p:cNvPr>
          <p:cNvSpPr>
            <a:spLocks noGrp="1"/>
          </p:cNvSpPr>
          <p:nvPr>
            <p:ph type="title"/>
          </p:nvPr>
        </p:nvSpPr>
        <p:spPr>
          <a:xfrm>
            <a:off x="1105971" y="463973"/>
            <a:ext cx="9003944" cy="834805"/>
          </a:xfrm>
        </p:spPr>
        <p:txBody>
          <a:bodyPr anchor="b">
            <a:normAutofit/>
          </a:bodyPr>
          <a:lstStyle/>
          <a:p>
            <a:r>
              <a:rPr lang="en-GB" sz="1600" b="1" dirty="0">
                <a:latin typeface="Arial" panose="020B0604020202020204" pitchFamily="34" charset="0"/>
                <a:cs typeface="Arial" panose="020B0604020202020204" pitchFamily="34" charset="0"/>
              </a:rPr>
              <a:t>VIDEO: Lara Amusan - Primary Care Network Pharmacist</a:t>
            </a:r>
            <a:endParaRPr lang="en-GB" sz="1600" dirty="0">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EEBF1590-3B36-48EE-A89D-3B6F3CB256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C8F6C8C-AB5A-4548-942D-E3FD40ACB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Training Hub Logo">
            <a:extLst>
              <a:ext uri="{FF2B5EF4-FFF2-40B4-BE49-F238E27FC236}">
                <a16:creationId xmlns:a16="http://schemas.microsoft.com/office/drawing/2014/main" id="{E559DC65-9D57-70C1-FC77-EFF706663E33}"/>
              </a:ext>
            </a:extLst>
          </p:cNvPr>
          <p:cNvPicPr>
            <a:picLocks noChangeAspect="1"/>
          </p:cNvPicPr>
          <p:nvPr/>
        </p:nvPicPr>
        <p:blipFill>
          <a:blip r:embed="rId4"/>
          <a:stretch>
            <a:fillRect/>
          </a:stretch>
        </p:blipFill>
        <p:spPr>
          <a:xfrm>
            <a:off x="9846200" y="330683"/>
            <a:ext cx="1956986" cy="688908"/>
          </a:xfrm>
          <a:prstGeom prst="rect">
            <a:avLst/>
          </a:prstGeom>
        </p:spPr>
      </p:pic>
      <p:sp>
        <p:nvSpPr>
          <p:cNvPr id="4" name="TextBox 3">
            <a:extLst>
              <a:ext uri="{FF2B5EF4-FFF2-40B4-BE49-F238E27FC236}">
                <a16:creationId xmlns:a16="http://schemas.microsoft.com/office/drawing/2014/main" id="{398E247E-9185-C417-D049-0AA44F81DFBF}"/>
              </a:ext>
            </a:extLst>
          </p:cNvPr>
          <p:cNvSpPr txBox="1"/>
          <p:nvPr/>
        </p:nvSpPr>
        <p:spPr>
          <a:xfrm>
            <a:off x="1882984" y="5943170"/>
            <a:ext cx="7846827" cy="246221"/>
          </a:xfrm>
          <a:prstGeom prst="rect">
            <a:avLst/>
          </a:prstGeom>
          <a:noFill/>
        </p:spPr>
        <p:txBody>
          <a:bodyPr wrap="square" rtlCol="0">
            <a:spAutoFit/>
          </a:bodyPr>
          <a:lstStyle/>
          <a:p>
            <a:r>
              <a:rPr lang="en-GB" sz="1000" dirty="0">
                <a:latin typeface="Arial" panose="020B0604020202020204" pitchFamily="34" charset="0"/>
                <a:cs typeface="Arial" panose="020B0604020202020204" pitchFamily="34" charset="0"/>
              </a:rPr>
              <a:t>Video: Lara Amusan - Primary Care Network Pharmacist (NHS Health Careers 2022) </a:t>
            </a:r>
            <a:r>
              <a:rPr lang="en-GB" sz="1000" dirty="0">
                <a:solidFill>
                  <a:srgbClr val="C7417B"/>
                </a:solidFill>
                <a:latin typeface="Arial" panose="020B0604020202020204" pitchFamily="34" charset="0"/>
                <a:cs typeface="Arial" panose="020B0604020202020204" pitchFamily="34" charset="0"/>
              </a:rPr>
              <a:t>Click image to access</a:t>
            </a:r>
          </a:p>
        </p:txBody>
      </p:sp>
      <p:pic>
        <p:nvPicPr>
          <p:cNvPr id="3" name="Online Media 2" title="Lara Amusan - Primary Care Network Pharmacist">
            <a:hlinkClick r:id="" action="ppaction://media"/>
            <a:extLst>
              <a:ext uri="{FF2B5EF4-FFF2-40B4-BE49-F238E27FC236}">
                <a16:creationId xmlns:a16="http://schemas.microsoft.com/office/drawing/2014/main" id="{2F498380-86E3-0AB3-3A4D-916A6562CE47}"/>
              </a:ext>
            </a:extLst>
          </p:cNvPr>
          <p:cNvPicPr>
            <a:picLocks noRot="1" noChangeAspect="1"/>
          </p:cNvPicPr>
          <p:nvPr>
            <a:videoFile r:link="rId1"/>
          </p:nvPr>
        </p:nvPicPr>
        <p:blipFill>
          <a:blip r:embed="rId5"/>
          <a:stretch>
            <a:fillRect/>
          </a:stretch>
        </p:blipFill>
        <p:spPr>
          <a:xfrm>
            <a:off x="1976998" y="1363227"/>
            <a:ext cx="7992024" cy="4515494"/>
          </a:xfrm>
          <a:prstGeom prst="rect">
            <a:avLst/>
          </a:prstGeom>
        </p:spPr>
      </p:pic>
    </p:spTree>
    <p:extLst>
      <p:ext uri="{BB962C8B-B14F-4D97-AF65-F5344CB8AC3E}">
        <p14:creationId xmlns:p14="http://schemas.microsoft.com/office/powerpoint/2010/main" val="2247525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650699-81F0-26C7-6EBD-74BCFC8D35B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EDC6C0F-3778-C8AF-8830-FB20127DDAD4}"/>
              </a:ext>
            </a:extLst>
          </p:cNvPr>
          <p:cNvSpPr>
            <a:spLocks noGrp="1"/>
          </p:cNvSpPr>
          <p:nvPr>
            <p:ph type="title"/>
          </p:nvPr>
        </p:nvSpPr>
        <p:spPr>
          <a:xfrm>
            <a:off x="838200" y="390025"/>
            <a:ext cx="8890000" cy="967971"/>
          </a:xfrm>
          <a:prstGeom prst="roundRect">
            <a:avLst/>
          </a:prstGeom>
          <a:solidFill>
            <a:schemeClr val="accent5">
              <a:lumMod val="20000"/>
              <a:lumOff val="80000"/>
            </a:schemeClr>
          </a:solidFill>
        </p:spPr>
        <p:txBody>
          <a:bodyPr rtlCol="0"/>
          <a:lstStyle/>
          <a:p>
            <a:pPr rtl="0"/>
            <a:r>
              <a:rPr lang="en-GB" dirty="0"/>
              <a:t>Pharmacy Roles</a:t>
            </a:r>
          </a:p>
        </p:txBody>
      </p:sp>
      <p:pic>
        <p:nvPicPr>
          <p:cNvPr id="19" name="Picture 18" descr="Training Hub logo">
            <a:extLst>
              <a:ext uri="{FF2B5EF4-FFF2-40B4-BE49-F238E27FC236}">
                <a16:creationId xmlns:a16="http://schemas.microsoft.com/office/drawing/2014/main" id="{2025DD60-E33E-865B-1A3A-1EFB9142B0F6}"/>
              </a:ext>
            </a:extLst>
          </p:cNvPr>
          <p:cNvPicPr>
            <a:picLocks noChangeAspect="1"/>
          </p:cNvPicPr>
          <p:nvPr/>
        </p:nvPicPr>
        <p:blipFill>
          <a:blip r:embed="rId3"/>
          <a:stretch>
            <a:fillRect/>
          </a:stretch>
        </p:blipFill>
        <p:spPr>
          <a:xfrm>
            <a:off x="9863043" y="363898"/>
            <a:ext cx="1956986" cy="688908"/>
          </a:xfrm>
          <a:prstGeom prst="rect">
            <a:avLst/>
          </a:prstGeom>
        </p:spPr>
      </p:pic>
      <p:sp>
        <p:nvSpPr>
          <p:cNvPr id="3" name="TextBox 2">
            <a:extLst>
              <a:ext uri="{FF2B5EF4-FFF2-40B4-BE49-F238E27FC236}">
                <a16:creationId xmlns:a16="http://schemas.microsoft.com/office/drawing/2014/main" id="{6A8391DE-790B-170E-0BAB-F69BAC073F1A}"/>
              </a:ext>
            </a:extLst>
          </p:cNvPr>
          <p:cNvSpPr txBox="1"/>
          <p:nvPr/>
        </p:nvSpPr>
        <p:spPr>
          <a:xfrm>
            <a:off x="838200" y="1733672"/>
            <a:ext cx="9536053" cy="369332"/>
          </a:xfrm>
          <a:prstGeom prst="rect">
            <a:avLst/>
          </a:prstGeom>
          <a:noFill/>
        </p:spPr>
        <p:txBody>
          <a:bodyPr wrap="square" rtlCol="0">
            <a:spAutoFit/>
          </a:bodyPr>
          <a:lstStyle/>
          <a:p>
            <a:r>
              <a:rPr lang="en-GB" sz="1800" b="1" dirty="0">
                <a:solidFill>
                  <a:srgbClr val="C7417B"/>
                </a:solidFill>
                <a:effectLst/>
                <a:latin typeface="Arial" panose="020B0604020202020204" pitchFamily="34" charset="0"/>
                <a:ea typeface="Calibri" panose="020F0502020204030204" pitchFamily="34" charset="0"/>
                <a:cs typeface="Arial" panose="020B0604020202020204" pitchFamily="34" charset="0"/>
              </a:rPr>
              <a:t>Pharmacy Technician</a:t>
            </a:r>
          </a:p>
        </p:txBody>
      </p:sp>
      <p:sp>
        <p:nvSpPr>
          <p:cNvPr id="4" name="TextBox 3">
            <a:extLst>
              <a:ext uri="{FF2B5EF4-FFF2-40B4-BE49-F238E27FC236}">
                <a16:creationId xmlns:a16="http://schemas.microsoft.com/office/drawing/2014/main" id="{FC0F118B-1BB8-B333-191D-ACBEFEA78CE3}"/>
              </a:ext>
            </a:extLst>
          </p:cNvPr>
          <p:cNvSpPr txBox="1"/>
          <p:nvPr/>
        </p:nvSpPr>
        <p:spPr>
          <a:xfrm>
            <a:off x="878830" y="2486371"/>
            <a:ext cx="5820755" cy="2862322"/>
          </a:xfrm>
          <a:prstGeom prst="rect">
            <a:avLst/>
          </a:prstGeom>
          <a:noFill/>
        </p:spPr>
        <p:txBody>
          <a:bodyPr wrap="square" rtlCol="0">
            <a:spAutoFit/>
          </a:bodyPr>
          <a:lstStyle/>
          <a:p>
            <a:r>
              <a:rPr lang="en-GB" sz="1200" dirty="0">
                <a:latin typeface="Arial" panose="020B0604020202020204" pitchFamily="34" charset="0"/>
                <a:cs typeface="Arial" panose="020B0604020202020204" pitchFamily="34" charset="0"/>
              </a:rPr>
              <a:t>Pharmacy technicians are responsible for preparing, supplying and administering medicines. </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They are key members of the pharmacy and multidisciplinary teams and play a vital role in helping patients get the best outcome from their medicines. </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The role involves liaising with patients, other healthcare professionals and customers to ensure the effective and safe use of medicines.  </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Pharmacy technicians work under the supervision of a pharmacist and are registered healthcare professionals that are responsible and accountable for their own accurate and safe practice </a:t>
            </a:r>
          </a:p>
          <a:p>
            <a:endParaRPr lang="en-GB" sz="1200" dirty="0">
              <a:latin typeface="Arial" panose="020B0604020202020204" pitchFamily="34" charset="0"/>
              <a:cs typeface="Arial" panose="020B0604020202020204" pitchFamily="34" charset="0"/>
            </a:endParaRP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(Careers in Pharmacy, 2023)</a:t>
            </a:r>
          </a:p>
        </p:txBody>
      </p:sp>
      <p:pic>
        <p:nvPicPr>
          <p:cNvPr id="7" name="Picture 6" descr="Pharmacist stocking drawer">
            <a:extLst>
              <a:ext uri="{FF2B5EF4-FFF2-40B4-BE49-F238E27FC236}">
                <a16:creationId xmlns:a16="http://schemas.microsoft.com/office/drawing/2014/main" id="{89757538-9CE6-3E70-1D1B-8225CB4675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08028" y="2240922"/>
            <a:ext cx="4105142" cy="2736761"/>
          </a:xfrm>
          <a:prstGeom prst="rect">
            <a:avLst/>
          </a:prstGeom>
          <a:effectLst>
            <a:glow rad="63500">
              <a:schemeClr val="accent5">
                <a:satMod val="175000"/>
                <a:alpha val="40000"/>
              </a:schemeClr>
            </a:glow>
          </a:effectLst>
        </p:spPr>
      </p:pic>
      <p:sp>
        <p:nvSpPr>
          <p:cNvPr id="11" name="TextBox 10">
            <a:extLst>
              <a:ext uri="{FF2B5EF4-FFF2-40B4-BE49-F238E27FC236}">
                <a16:creationId xmlns:a16="http://schemas.microsoft.com/office/drawing/2014/main" id="{BD3B5739-50B3-03BA-2805-41D7C4890101}"/>
              </a:ext>
            </a:extLst>
          </p:cNvPr>
          <p:cNvSpPr txBox="1"/>
          <p:nvPr/>
        </p:nvSpPr>
        <p:spPr>
          <a:xfrm>
            <a:off x="393700" y="6412925"/>
            <a:ext cx="11071523" cy="553998"/>
          </a:xfrm>
          <a:prstGeom prst="rect">
            <a:avLst/>
          </a:prstGeom>
          <a:noFill/>
        </p:spPr>
        <p:txBody>
          <a:bodyPr wrap="square" rtlCol="0">
            <a:spAutoFit/>
          </a:bodyPr>
          <a:lstStyle/>
          <a:p>
            <a:r>
              <a:rPr lang="en-GB" sz="1200" dirty="0">
                <a:latin typeface="Arial" panose="020B0604020202020204" pitchFamily="34" charset="0"/>
                <a:cs typeface="Arial" panose="020B0604020202020204" pitchFamily="34" charset="0"/>
              </a:rPr>
              <a:t>For more information about Pharmacy Technicians in General Practice, please visit </a:t>
            </a:r>
            <a:r>
              <a:rPr lang="en-GB" sz="1200" dirty="0">
                <a:latin typeface="Arial" panose="020B0604020202020204" pitchFamily="34" charset="0"/>
                <a:cs typeface="Arial" panose="020B0604020202020204" pitchFamily="34" charset="0"/>
                <a:hlinkClick r:id="rId5"/>
              </a:rPr>
              <a:t>Pharmacy Careers</a:t>
            </a:r>
            <a:r>
              <a:rPr lang="en-GB" sz="1200" dirty="0">
                <a:latin typeface="Arial" panose="020B0604020202020204" pitchFamily="34" charset="0"/>
                <a:cs typeface="Arial" panose="020B0604020202020204" pitchFamily="34" charset="0"/>
              </a:rPr>
              <a:t> and </a:t>
            </a:r>
            <a:r>
              <a:rPr lang="en-GB" sz="1200" dirty="0">
                <a:latin typeface="Arial" panose="020B0604020202020204" pitchFamily="34" charset="0"/>
                <a:cs typeface="Arial" panose="020B0604020202020204" pitchFamily="34" charset="0"/>
                <a:hlinkClick r:id="rId6"/>
              </a:rPr>
              <a:t>NHS Health Careers</a:t>
            </a:r>
            <a:endParaRPr lang="en-GB" sz="1200" dirty="0">
              <a:latin typeface="Arial" panose="020B0604020202020204" pitchFamily="34" charset="0"/>
              <a:cs typeface="Arial" panose="020B0604020202020204" pitchFamily="34" charset="0"/>
            </a:endParaRPr>
          </a:p>
          <a:p>
            <a:pPr algn="ctr"/>
            <a:endParaRPr lang="en-GB" dirty="0"/>
          </a:p>
        </p:txBody>
      </p:sp>
    </p:spTree>
    <p:extLst>
      <p:ext uri="{BB962C8B-B14F-4D97-AF65-F5344CB8AC3E}">
        <p14:creationId xmlns:p14="http://schemas.microsoft.com/office/powerpoint/2010/main" val="2237796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979E27D9-03C7-44E2-9FF8-15D0C8506A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DFE4DA3-DDA9-6613-0F78-1739F3270164}"/>
              </a:ext>
            </a:extLst>
          </p:cNvPr>
          <p:cNvSpPr>
            <a:spLocks noGrp="1"/>
          </p:cNvSpPr>
          <p:nvPr>
            <p:ph type="title"/>
          </p:nvPr>
        </p:nvSpPr>
        <p:spPr>
          <a:xfrm>
            <a:off x="867710" y="515469"/>
            <a:ext cx="9390311" cy="834805"/>
          </a:xfrm>
        </p:spPr>
        <p:txBody>
          <a:bodyPr anchor="b">
            <a:normAutofit/>
          </a:bodyPr>
          <a:lstStyle/>
          <a:p>
            <a:r>
              <a:rPr lang="en-GB" sz="1600" b="1" dirty="0">
                <a:latin typeface="Arial" panose="020B0604020202020204" pitchFamily="34" charset="0"/>
                <a:cs typeface="Arial" panose="020B0604020202020204" pitchFamily="34" charset="0"/>
              </a:rPr>
              <a:t>VIDEO: Meet our pharmacy technician - working alongside GPs to meet patients' healthcare needs</a:t>
            </a:r>
            <a:endParaRPr lang="en-GB" sz="1600" dirty="0">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EEBF1590-3B36-48EE-A89D-3B6F3CB256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C8F6C8C-AB5A-4548-942D-E3FD40ACB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Training Hub Logo">
            <a:extLst>
              <a:ext uri="{FF2B5EF4-FFF2-40B4-BE49-F238E27FC236}">
                <a16:creationId xmlns:a16="http://schemas.microsoft.com/office/drawing/2014/main" id="{E559DC65-9D57-70C1-FC77-EFF706663E33}"/>
              </a:ext>
            </a:extLst>
          </p:cNvPr>
          <p:cNvPicPr>
            <a:picLocks noChangeAspect="1"/>
          </p:cNvPicPr>
          <p:nvPr/>
        </p:nvPicPr>
        <p:blipFill>
          <a:blip r:embed="rId4"/>
          <a:stretch>
            <a:fillRect/>
          </a:stretch>
        </p:blipFill>
        <p:spPr>
          <a:xfrm>
            <a:off x="9846200" y="330683"/>
            <a:ext cx="1956986" cy="688908"/>
          </a:xfrm>
          <a:prstGeom prst="rect">
            <a:avLst/>
          </a:prstGeom>
        </p:spPr>
      </p:pic>
      <p:sp>
        <p:nvSpPr>
          <p:cNvPr id="4" name="TextBox 3">
            <a:extLst>
              <a:ext uri="{FF2B5EF4-FFF2-40B4-BE49-F238E27FC236}">
                <a16:creationId xmlns:a16="http://schemas.microsoft.com/office/drawing/2014/main" id="{398E247E-9185-C417-D049-0AA44F81DFBF}"/>
              </a:ext>
            </a:extLst>
          </p:cNvPr>
          <p:cNvSpPr txBox="1"/>
          <p:nvPr/>
        </p:nvSpPr>
        <p:spPr>
          <a:xfrm>
            <a:off x="1827273" y="5942902"/>
            <a:ext cx="7846827" cy="246221"/>
          </a:xfrm>
          <a:prstGeom prst="rect">
            <a:avLst/>
          </a:prstGeom>
          <a:noFill/>
        </p:spPr>
        <p:txBody>
          <a:bodyPr wrap="square" rtlCol="0">
            <a:spAutoFit/>
          </a:bodyPr>
          <a:lstStyle/>
          <a:p>
            <a:r>
              <a:rPr lang="en-GB" sz="1000" dirty="0">
                <a:latin typeface="Arial" panose="020B0604020202020204" pitchFamily="34" charset="0"/>
                <a:cs typeface="Arial" panose="020B0604020202020204" pitchFamily="34" charset="0"/>
              </a:rPr>
              <a:t>Video: Meet our pharmacy technician - working alongside GPs to meet patients' healthcare needs (NHSE, 2023) </a:t>
            </a:r>
            <a:r>
              <a:rPr lang="en-GB" sz="1000" dirty="0">
                <a:solidFill>
                  <a:srgbClr val="C7417B"/>
                </a:solidFill>
                <a:latin typeface="Arial" panose="020B0604020202020204" pitchFamily="34" charset="0"/>
                <a:cs typeface="Arial" panose="020B0604020202020204" pitchFamily="34" charset="0"/>
              </a:rPr>
              <a:t>Click image to access</a:t>
            </a:r>
          </a:p>
        </p:txBody>
      </p:sp>
      <p:pic>
        <p:nvPicPr>
          <p:cNvPr id="8" name="Online Media 7" title="Meet our pharmacy technician - working alongside GPs to meet patients' healthcare needs">
            <a:hlinkClick r:id="" action="ppaction://media"/>
            <a:extLst>
              <a:ext uri="{FF2B5EF4-FFF2-40B4-BE49-F238E27FC236}">
                <a16:creationId xmlns:a16="http://schemas.microsoft.com/office/drawing/2014/main" id="{E5E76FED-2F0D-593F-C1A5-F7EF28464749}"/>
              </a:ext>
            </a:extLst>
          </p:cNvPr>
          <p:cNvPicPr>
            <a:picLocks noRot="1" noChangeAspect="1"/>
          </p:cNvPicPr>
          <p:nvPr>
            <a:videoFile r:link="rId1"/>
          </p:nvPr>
        </p:nvPicPr>
        <p:blipFill>
          <a:blip r:embed="rId5"/>
          <a:stretch>
            <a:fillRect/>
          </a:stretch>
        </p:blipFill>
        <p:spPr>
          <a:xfrm>
            <a:off x="1882984" y="1435485"/>
            <a:ext cx="7791116" cy="4401981"/>
          </a:xfrm>
          <a:prstGeom prst="rect">
            <a:avLst/>
          </a:prstGeom>
        </p:spPr>
      </p:pic>
    </p:spTree>
    <p:extLst>
      <p:ext uri="{BB962C8B-B14F-4D97-AF65-F5344CB8AC3E}">
        <p14:creationId xmlns:p14="http://schemas.microsoft.com/office/powerpoint/2010/main" val="3538646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8DEBC9-4CC2-EA4A-6B8B-50958039AA4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77EDBB9-A1F2-7124-4F7B-5B2C6931EDD4}"/>
              </a:ext>
            </a:extLst>
          </p:cNvPr>
          <p:cNvSpPr>
            <a:spLocks noGrp="1"/>
          </p:cNvSpPr>
          <p:nvPr>
            <p:ph type="title"/>
          </p:nvPr>
        </p:nvSpPr>
        <p:spPr>
          <a:xfrm>
            <a:off x="838200" y="390025"/>
            <a:ext cx="8890000" cy="967971"/>
          </a:xfrm>
          <a:prstGeom prst="roundRect">
            <a:avLst/>
          </a:prstGeom>
          <a:solidFill>
            <a:schemeClr val="accent5">
              <a:lumMod val="20000"/>
              <a:lumOff val="80000"/>
            </a:schemeClr>
          </a:solidFill>
        </p:spPr>
        <p:txBody>
          <a:bodyPr rtlCol="0"/>
          <a:lstStyle/>
          <a:p>
            <a:pPr rtl="0"/>
            <a:r>
              <a:rPr lang="en-GB" dirty="0"/>
              <a:t>Pharmacy Roles</a:t>
            </a:r>
          </a:p>
        </p:txBody>
      </p:sp>
      <p:pic>
        <p:nvPicPr>
          <p:cNvPr id="19" name="Picture 18" descr="Training Hub logo">
            <a:extLst>
              <a:ext uri="{FF2B5EF4-FFF2-40B4-BE49-F238E27FC236}">
                <a16:creationId xmlns:a16="http://schemas.microsoft.com/office/drawing/2014/main" id="{BCE192F1-A8C1-A237-97F9-43B8AA14219F}"/>
              </a:ext>
            </a:extLst>
          </p:cNvPr>
          <p:cNvPicPr>
            <a:picLocks noChangeAspect="1"/>
          </p:cNvPicPr>
          <p:nvPr/>
        </p:nvPicPr>
        <p:blipFill>
          <a:blip r:embed="rId3"/>
          <a:stretch>
            <a:fillRect/>
          </a:stretch>
        </p:blipFill>
        <p:spPr>
          <a:xfrm>
            <a:off x="9863043" y="363898"/>
            <a:ext cx="1956986" cy="688908"/>
          </a:xfrm>
          <a:prstGeom prst="rect">
            <a:avLst/>
          </a:prstGeom>
        </p:spPr>
      </p:pic>
      <p:sp>
        <p:nvSpPr>
          <p:cNvPr id="3" name="TextBox 2">
            <a:extLst>
              <a:ext uri="{FF2B5EF4-FFF2-40B4-BE49-F238E27FC236}">
                <a16:creationId xmlns:a16="http://schemas.microsoft.com/office/drawing/2014/main" id="{A78AA112-A747-EFDD-11D3-9CE1DFC92700}"/>
              </a:ext>
            </a:extLst>
          </p:cNvPr>
          <p:cNvSpPr txBox="1"/>
          <p:nvPr/>
        </p:nvSpPr>
        <p:spPr>
          <a:xfrm>
            <a:off x="838200" y="1811849"/>
            <a:ext cx="9536053" cy="369332"/>
          </a:xfrm>
          <a:prstGeom prst="rect">
            <a:avLst/>
          </a:prstGeom>
          <a:noFill/>
        </p:spPr>
        <p:txBody>
          <a:bodyPr wrap="square" rtlCol="0">
            <a:spAutoFit/>
          </a:bodyPr>
          <a:lstStyle/>
          <a:p>
            <a:r>
              <a:rPr lang="en-GB" sz="1800" b="1" dirty="0">
                <a:solidFill>
                  <a:srgbClr val="C7417B"/>
                </a:solidFill>
                <a:effectLst/>
                <a:latin typeface="Arial" panose="020B0604020202020204" pitchFamily="34" charset="0"/>
                <a:ea typeface="Calibri" panose="020F0502020204030204" pitchFamily="34" charset="0"/>
                <a:cs typeface="Arial" panose="020B0604020202020204" pitchFamily="34" charset="0"/>
              </a:rPr>
              <a:t>Pharmacy Assistant/Dispenser</a:t>
            </a:r>
          </a:p>
        </p:txBody>
      </p:sp>
      <p:sp>
        <p:nvSpPr>
          <p:cNvPr id="4" name="TextBox 3">
            <a:extLst>
              <a:ext uri="{FF2B5EF4-FFF2-40B4-BE49-F238E27FC236}">
                <a16:creationId xmlns:a16="http://schemas.microsoft.com/office/drawing/2014/main" id="{0A098604-D195-8FAF-D006-AC125D63B477}"/>
              </a:ext>
            </a:extLst>
          </p:cNvPr>
          <p:cNvSpPr txBox="1"/>
          <p:nvPr/>
        </p:nvSpPr>
        <p:spPr>
          <a:xfrm>
            <a:off x="878830" y="2486371"/>
            <a:ext cx="5820755" cy="2308324"/>
          </a:xfrm>
          <a:prstGeom prst="rect">
            <a:avLst/>
          </a:prstGeom>
          <a:noFill/>
        </p:spPr>
        <p:txBody>
          <a:bodyPr wrap="square" rtlCol="0">
            <a:spAutoFit/>
          </a:bodyPr>
          <a:lstStyle/>
          <a:p>
            <a:r>
              <a:rPr lang="en-GB" sz="1200" dirty="0">
                <a:latin typeface="Arial" panose="020B0604020202020204" pitchFamily="34" charset="0"/>
                <a:cs typeface="Arial" panose="020B0604020202020204" pitchFamily="34" charset="0"/>
              </a:rPr>
              <a:t>Pharmacy assistants help pharmacists and pharmacy technicians order, prepare and dispense medicines.  </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Pharmacy Assistants work as part of a wider pharmacy team under the direction of a registered pharmacist.  </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They work with patients every day and help with their prescriptions.  </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Pharmacy Assistants will also make sure that the pharmacy has the necessary stock by ordering items as well as receiving, loading and unloading deliveries </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(NHS Health Careers, 2023)</a:t>
            </a:r>
          </a:p>
        </p:txBody>
      </p:sp>
      <p:pic>
        <p:nvPicPr>
          <p:cNvPr id="7" name="Picture 6" descr="Pharmacist stocking drawer">
            <a:extLst>
              <a:ext uri="{FF2B5EF4-FFF2-40B4-BE49-F238E27FC236}">
                <a16:creationId xmlns:a16="http://schemas.microsoft.com/office/drawing/2014/main" id="{3DE8A3D1-5FB1-DABC-E95F-4EF3B831B4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08028" y="2240922"/>
            <a:ext cx="4105142" cy="2736761"/>
          </a:xfrm>
          <a:prstGeom prst="rect">
            <a:avLst/>
          </a:prstGeom>
          <a:effectLst>
            <a:glow rad="63500">
              <a:schemeClr val="accent5">
                <a:satMod val="175000"/>
                <a:alpha val="40000"/>
              </a:schemeClr>
            </a:glow>
          </a:effectLst>
        </p:spPr>
      </p:pic>
      <p:sp>
        <p:nvSpPr>
          <p:cNvPr id="11" name="TextBox 10">
            <a:extLst>
              <a:ext uri="{FF2B5EF4-FFF2-40B4-BE49-F238E27FC236}">
                <a16:creationId xmlns:a16="http://schemas.microsoft.com/office/drawing/2014/main" id="{F83606B8-4CF6-C823-96D3-C0B19FE96DAF}"/>
              </a:ext>
            </a:extLst>
          </p:cNvPr>
          <p:cNvSpPr txBox="1"/>
          <p:nvPr/>
        </p:nvSpPr>
        <p:spPr>
          <a:xfrm>
            <a:off x="393700" y="6412925"/>
            <a:ext cx="11071523" cy="553998"/>
          </a:xfrm>
          <a:prstGeom prst="rect">
            <a:avLst/>
          </a:prstGeom>
          <a:noFill/>
        </p:spPr>
        <p:txBody>
          <a:bodyPr wrap="square" rtlCol="0">
            <a:spAutoFit/>
          </a:bodyPr>
          <a:lstStyle/>
          <a:p>
            <a:r>
              <a:rPr lang="en-GB" sz="1200" dirty="0">
                <a:latin typeface="Arial" panose="020B0604020202020204" pitchFamily="34" charset="0"/>
                <a:cs typeface="Arial" panose="020B0604020202020204" pitchFamily="34" charset="0"/>
              </a:rPr>
              <a:t>For more information about Pharmacy Assistants, please visit </a:t>
            </a:r>
            <a:r>
              <a:rPr lang="en-GB" sz="1200" dirty="0">
                <a:latin typeface="Arial" panose="020B0604020202020204" pitchFamily="34" charset="0"/>
                <a:cs typeface="Arial" panose="020B0604020202020204" pitchFamily="34" charset="0"/>
                <a:hlinkClick r:id="rId5"/>
              </a:rPr>
              <a:t>Health Careers</a:t>
            </a:r>
            <a:endParaRPr lang="en-GB" sz="1200" dirty="0">
              <a:latin typeface="Arial" panose="020B0604020202020204" pitchFamily="34" charset="0"/>
              <a:cs typeface="Arial" panose="020B0604020202020204" pitchFamily="34" charset="0"/>
            </a:endParaRPr>
          </a:p>
          <a:p>
            <a:pPr algn="ctr"/>
            <a:endParaRPr lang="en-GB" dirty="0"/>
          </a:p>
        </p:txBody>
      </p:sp>
    </p:spTree>
    <p:extLst>
      <p:ext uri="{BB962C8B-B14F-4D97-AF65-F5344CB8AC3E}">
        <p14:creationId xmlns:p14="http://schemas.microsoft.com/office/powerpoint/2010/main" val="616365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979E27D9-03C7-44E2-9FF8-15D0C8506A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DFE4DA3-DDA9-6613-0F78-1739F3270164}"/>
              </a:ext>
            </a:extLst>
          </p:cNvPr>
          <p:cNvSpPr>
            <a:spLocks noGrp="1"/>
          </p:cNvSpPr>
          <p:nvPr>
            <p:ph type="title"/>
          </p:nvPr>
        </p:nvSpPr>
        <p:spPr>
          <a:xfrm>
            <a:off x="867710" y="515469"/>
            <a:ext cx="9390311" cy="834805"/>
          </a:xfrm>
        </p:spPr>
        <p:txBody>
          <a:bodyPr anchor="b">
            <a:normAutofit/>
          </a:bodyPr>
          <a:lstStyle/>
          <a:p>
            <a:r>
              <a:rPr lang="en-GB" sz="1600" b="1" dirty="0">
                <a:latin typeface="Arial" panose="020B0604020202020204" pitchFamily="34" charset="0"/>
                <a:cs typeface="Arial" panose="020B0604020202020204" pitchFamily="34" charset="0"/>
              </a:rPr>
              <a:t>VIDEO: Meet Jacques, a pharmacy assistant</a:t>
            </a:r>
            <a:endParaRPr lang="en-GB" sz="1600" dirty="0">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EEBF1590-3B36-48EE-A89D-3B6F3CB256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C8F6C8C-AB5A-4548-942D-E3FD40ACB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Training Hub Logo">
            <a:extLst>
              <a:ext uri="{FF2B5EF4-FFF2-40B4-BE49-F238E27FC236}">
                <a16:creationId xmlns:a16="http://schemas.microsoft.com/office/drawing/2014/main" id="{E559DC65-9D57-70C1-FC77-EFF706663E33}"/>
              </a:ext>
            </a:extLst>
          </p:cNvPr>
          <p:cNvPicPr>
            <a:picLocks noChangeAspect="1"/>
          </p:cNvPicPr>
          <p:nvPr/>
        </p:nvPicPr>
        <p:blipFill>
          <a:blip r:embed="rId4"/>
          <a:stretch>
            <a:fillRect/>
          </a:stretch>
        </p:blipFill>
        <p:spPr>
          <a:xfrm>
            <a:off x="9846200" y="330683"/>
            <a:ext cx="1956986" cy="688908"/>
          </a:xfrm>
          <a:prstGeom prst="rect">
            <a:avLst/>
          </a:prstGeom>
        </p:spPr>
      </p:pic>
      <p:sp>
        <p:nvSpPr>
          <p:cNvPr id="4" name="TextBox 3">
            <a:extLst>
              <a:ext uri="{FF2B5EF4-FFF2-40B4-BE49-F238E27FC236}">
                <a16:creationId xmlns:a16="http://schemas.microsoft.com/office/drawing/2014/main" id="{398E247E-9185-C417-D049-0AA44F81DFBF}"/>
              </a:ext>
            </a:extLst>
          </p:cNvPr>
          <p:cNvSpPr txBox="1"/>
          <p:nvPr/>
        </p:nvSpPr>
        <p:spPr>
          <a:xfrm>
            <a:off x="1827273" y="5942902"/>
            <a:ext cx="7846827" cy="246221"/>
          </a:xfrm>
          <a:prstGeom prst="rect">
            <a:avLst/>
          </a:prstGeom>
          <a:noFill/>
        </p:spPr>
        <p:txBody>
          <a:bodyPr wrap="square" rtlCol="0">
            <a:spAutoFit/>
          </a:bodyPr>
          <a:lstStyle/>
          <a:p>
            <a:r>
              <a:rPr lang="en-GB" sz="1000" dirty="0">
                <a:latin typeface="Arial" panose="020B0604020202020204" pitchFamily="34" charset="0"/>
                <a:cs typeface="Arial" panose="020B0604020202020204" pitchFamily="34" charset="0"/>
              </a:rPr>
              <a:t>Video: Meet Jacques, a pharmacy assistant NHS Health Careers (2017) </a:t>
            </a:r>
            <a:r>
              <a:rPr lang="en-GB" sz="1000" dirty="0">
                <a:solidFill>
                  <a:srgbClr val="C7417B"/>
                </a:solidFill>
                <a:latin typeface="Arial" panose="020B0604020202020204" pitchFamily="34" charset="0"/>
                <a:cs typeface="Arial" panose="020B0604020202020204" pitchFamily="34" charset="0"/>
              </a:rPr>
              <a:t>Click image to access</a:t>
            </a:r>
          </a:p>
        </p:txBody>
      </p:sp>
      <p:pic>
        <p:nvPicPr>
          <p:cNvPr id="3" name="Online Media 2" title="Meet Jacques, a pharmacy assistant">
            <a:hlinkClick r:id="" action="ppaction://media"/>
            <a:extLst>
              <a:ext uri="{FF2B5EF4-FFF2-40B4-BE49-F238E27FC236}">
                <a16:creationId xmlns:a16="http://schemas.microsoft.com/office/drawing/2014/main" id="{12BDA424-2C88-8BF6-5238-BEFA59BD01DF}"/>
              </a:ext>
            </a:extLst>
          </p:cNvPr>
          <p:cNvPicPr>
            <a:picLocks noRot="1" noChangeAspect="1"/>
          </p:cNvPicPr>
          <p:nvPr>
            <a:videoFile r:link="rId1"/>
          </p:nvPr>
        </p:nvPicPr>
        <p:blipFill>
          <a:blip r:embed="rId5"/>
          <a:stretch>
            <a:fillRect/>
          </a:stretch>
        </p:blipFill>
        <p:spPr>
          <a:xfrm>
            <a:off x="1827273" y="1477813"/>
            <a:ext cx="7715489" cy="4359251"/>
          </a:xfrm>
          <a:prstGeom prst="rect">
            <a:avLst/>
          </a:prstGeom>
        </p:spPr>
      </p:pic>
    </p:spTree>
    <p:extLst>
      <p:ext uri="{BB962C8B-B14F-4D97-AF65-F5344CB8AC3E}">
        <p14:creationId xmlns:p14="http://schemas.microsoft.com/office/powerpoint/2010/main" val="3862843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30C951-3A64-4AFF-06DF-8B29705002E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A71C72C-4734-F178-FFA4-5C415EF0E6A4}"/>
              </a:ext>
            </a:extLst>
          </p:cNvPr>
          <p:cNvSpPr>
            <a:spLocks noGrp="1"/>
          </p:cNvSpPr>
          <p:nvPr>
            <p:ph type="title"/>
          </p:nvPr>
        </p:nvSpPr>
        <p:spPr>
          <a:xfrm>
            <a:off x="838200" y="390025"/>
            <a:ext cx="8890000" cy="967971"/>
          </a:xfrm>
          <a:prstGeom prst="roundRect">
            <a:avLst/>
          </a:prstGeom>
          <a:solidFill>
            <a:schemeClr val="accent5">
              <a:lumMod val="20000"/>
              <a:lumOff val="80000"/>
            </a:schemeClr>
          </a:solidFill>
        </p:spPr>
        <p:txBody>
          <a:bodyPr rtlCol="0"/>
          <a:lstStyle/>
          <a:p>
            <a:pPr rtl="0"/>
            <a:r>
              <a:rPr lang="en-GB" dirty="0"/>
              <a:t>Pharmacy Roles</a:t>
            </a:r>
          </a:p>
        </p:txBody>
      </p:sp>
      <p:pic>
        <p:nvPicPr>
          <p:cNvPr id="19" name="Picture 18" descr="Training Hub logo">
            <a:extLst>
              <a:ext uri="{FF2B5EF4-FFF2-40B4-BE49-F238E27FC236}">
                <a16:creationId xmlns:a16="http://schemas.microsoft.com/office/drawing/2014/main" id="{D5014D49-C24F-09A6-7EA5-BC0F7B3DA813}"/>
              </a:ext>
            </a:extLst>
          </p:cNvPr>
          <p:cNvPicPr>
            <a:picLocks noChangeAspect="1"/>
          </p:cNvPicPr>
          <p:nvPr/>
        </p:nvPicPr>
        <p:blipFill>
          <a:blip r:embed="rId3"/>
          <a:stretch>
            <a:fillRect/>
          </a:stretch>
        </p:blipFill>
        <p:spPr>
          <a:xfrm>
            <a:off x="9863043" y="363898"/>
            <a:ext cx="1956986" cy="688908"/>
          </a:xfrm>
          <a:prstGeom prst="rect">
            <a:avLst/>
          </a:prstGeom>
        </p:spPr>
      </p:pic>
      <p:sp>
        <p:nvSpPr>
          <p:cNvPr id="3" name="TextBox 2">
            <a:extLst>
              <a:ext uri="{FF2B5EF4-FFF2-40B4-BE49-F238E27FC236}">
                <a16:creationId xmlns:a16="http://schemas.microsoft.com/office/drawing/2014/main" id="{E12AFD65-ED2D-5FE7-4F0A-9F615A7C16F2}"/>
              </a:ext>
            </a:extLst>
          </p:cNvPr>
          <p:cNvSpPr txBox="1"/>
          <p:nvPr/>
        </p:nvSpPr>
        <p:spPr>
          <a:xfrm>
            <a:off x="838200" y="1811849"/>
            <a:ext cx="9536053" cy="369332"/>
          </a:xfrm>
          <a:prstGeom prst="rect">
            <a:avLst/>
          </a:prstGeom>
          <a:noFill/>
        </p:spPr>
        <p:txBody>
          <a:bodyPr wrap="square" rtlCol="0">
            <a:spAutoFit/>
          </a:bodyPr>
          <a:lstStyle/>
          <a:p>
            <a:r>
              <a:rPr lang="en-GB" sz="1800" b="1" dirty="0">
                <a:solidFill>
                  <a:srgbClr val="C7417B"/>
                </a:solidFill>
                <a:effectLst/>
                <a:latin typeface="Arial" panose="020B0604020202020204" pitchFamily="34" charset="0"/>
                <a:ea typeface="Calibri" panose="020F0502020204030204" pitchFamily="34" charset="0"/>
                <a:cs typeface="Arial" panose="020B0604020202020204" pitchFamily="34" charset="0"/>
              </a:rPr>
              <a:t>Community Pharmacist</a:t>
            </a:r>
          </a:p>
        </p:txBody>
      </p:sp>
      <p:sp>
        <p:nvSpPr>
          <p:cNvPr id="4" name="TextBox 3">
            <a:extLst>
              <a:ext uri="{FF2B5EF4-FFF2-40B4-BE49-F238E27FC236}">
                <a16:creationId xmlns:a16="http://schemas.microsoft.com/office/drawing/2014/main" id="{C95D5C19-C73A-5E08-5680-01C42245FB89}"/>
              </a:ext>
            </a:extLst>
          </p:cNvPr>
          <p:cNvSpPr txBox="1"/>
          <p:nvPr/>
        </p:nvSpPr>
        <p:spPr>
          <a:xfrm>
            <a:off x="878830" y="2486371"/>
            <a:ext cx="5820755" cy="2492990"/>
          </a:xfrm>
          <a:prstGeom prst="rect">
            <a:avLst/>
          </a:prstGeom>
          <a:noFill/>
        </p:spPr>
        <p:txBody>
          <a:bodyPr wrap="square" rtlCol="0">
            <a:spAutoFit/>
          </a:bodyPr>
          <a:lstStyle/>
          <a:p>
            <a:r>
              <a:rPr lang="en-GB" sz="1200" dirty="0">
                <a:latin typeface="Arial" panose="020B0604020202020204" pitchFamily="34" charset="0"/>
                <a:cs typeface="Arial" panose="020B0604020202020204" pitchFamily="34" charset="0"/>
              </a:rPr>
              <a:t>Community pharmacists are well-respected professionals within their local community who use their </a:t>
            </a:r>
            <a:r>
              <a:rPr lang="en-GB" sz="1200" b="1" dirty="0">
                <a:latin typeface="Arial" panose="020B0604020202020204" pitchFamily="34" charset="0"/>
                <a:cs typeface="Arial" panose="020B0604020202020204" pitchFamily="34" charset="0"/>
              </a:rPr>
              <a:t>expert knowledge of medicines </a:t>
            </a:r>
            <a:r>
              <a:rPr lang="en-GB" sz="1200" dirty="0">
                <a:latin typeface="Arial" panose="020B0604020202020204" pitchFamily="34" charset="0"/>
                <a:cs typeface="Arial" panose="020B0604020202020204" pitchFamily="34" charset="0"/>
              </a:rPr>
              <a:t>to help patients get the best possible care and outcomes from their medicines.  </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As a community pharmacist, they would be responsible for </a:t>
            </a:r>
            <a:r>
              <a:rPr lang="en-GB" sz="1200" b="1" dirty="0">
                <a:latin typeface="Arial" panose="020B0604020202020204" pitchFamily="34" charset="0"/>
                <a:cs typeface="Arial" panose="020B0604020202020204" pitchFamily="34" charset="0"/>
              </a:rPr>
              <a:t>dispensing prescription and over-the-counter medicines</a:t>
            </a:r>
            <a:r>
              <a:rPr lang="en-GB" sz="1200" dirty="0">
                <a:latin typeface="Arial" panose="020B0604020202020204" pitchFamily="34" charset="0"/>
                <a:cs typeface="Arial" panose="020B0604020202020204" pitchFamily="34" charset="0"/>
              </a:rPr>
              <a:t> that help people to maintain and improve their lives, in a cost-effective way. </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Community Pharmacists will be responsible for </a:t>
            </a:r>
            <a:r>
              <a:rPr lang="en-GB" sz="1200" b="1" dirty="0">
                <a:latin typeface="Arial" panose="020B0604020202020204" pitchFamily="34" charset="0"/>
                <a:cs typeface="Arial" panose="020B0604020202020204" pitchFamily="34" charset="0"/>
              </a:rPr>
              <a:t>constantly monitoring the quality, safety, and use of medicines</a:t>
            </a:r>
            <a:r>
              <a:rPr lang="en-GB" sz="1200" dirty="0">
                <a:latin typeface="Arial" panose="020B0604020202020204" pitchFamily="34" charset="0"/>
                <a:cs typeface="Arial" panose="020B0604020202020204" pitchFamily="34" charset="0"/>
              </a:rPr>
              <a:t>, which requires a high level of interaction with patients, providing advice and information about the use of medicines and medical appliances.</a:t>
            </a:r>
          </a:p>
          <a:p>
            <a:endParaRPr lang="en-GB" sz="1200" dirty="0">
              <a:latin typeface="Arial" panose="020B0604020202020204" pitchFamily="34" charset="0"/>
              <a:cs typeface="Arial" panose="020B0604020202020204" pitchFamily="34" charset="0"/>
            </a:endParaRPr>
          </a:p>
        </p:txBody>
      </p:sp>
      <p:pic>
        <p:nvPicPr>
          <p:cNvPr id="10" name="Picture 9" descr="Stocked pharmacy shelves">
            <a:extLst>
              <a:ext uri="{FF2B5EF4-FFF2-40B4-BE49-F238E27FC236}">
                <a16:creationId xmlns:a16="http://schemas.microsoft.com/office/drawing/2014/main" id="{F6D354AB-A79E-447F-177A-E44A48E4A3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60209" y="1822437"/>
            <a:ext cx="4283740" cy="2409604"/>
          </a:xfrm>
          <a:prstGeom prst="rect">
            <a:avLst/>
          </a:prstGeom>
          <a:effectLst>
            <a:glow rad="63500">
              <a:schemeClr val="accent1">
                <a:satMod val="175000"/>
                <a:alpha val="40000"/>
              </a:schemeClr>
            </a:glow>
          </a:effectLst>
        </p:spPr>
      </p:pic>
      <p:sp>
        <p:nvSpPr>
          <p:cNvPr id="11" name="TextBox 10">
            <a:extLst>
              <a:ext uri="{FF2B5EF4-FFF2-40B4-BE49-F238E27FC236}">
                <a16:creationId xmlns:a16="http://schemas.microsoft.com/office/drawing/2014/main" id="{5D98BEA2-9DB7-BDB7-4769-6CC1136F119B}"/>
              </a:ext>
            </a:extLst>
          </p:cNvPr>
          <p:cNvSpPr txBox="1"/>
          <p:nvPr/>
        </p:nvSpPr>
        <p:spPr>
          <a:xfrm>
            <a:off x="393700" y="6412925"/>
            <a:ext cx="11071523" cy="553998"/>
          </a:xfrm>
          <a:prstGeom prst="rect">
            <a:avLst/>
          </a:prstGeom>
          <a:noFill/>
        </p:spPr>
        <p:txBody>
          <a:bodyPr wrap="square" rtlCol="0">
            <a:spAutoFit/>
          </a:bodyPr>
          <a:lstStyle/>
          <a:p>
            <a:r>
              <a:rPr lang="en-GB" sz="1200" dirty="0">
                <a:latin typeface="Arial" panose="020B0604020202020204" pitchFamily="34" charset="0"/>
                <a:cs typeface="Arial" panose="020B0604020202020204" pitchFamily="34" charset="0"/>
              </a:rPr>
              <a:t>For more information about community Pharmacists, please visit </a:t>
            </a:r>
            <a:r>
              <a:rPr lang="en-GB" sz="1200" dirty="0">
                <a:latin typeface="Arial" panose="020B0604020202020204" pitchFamily="34" charset="0"/>
                <a:cs typeface="Arial" panose="020B0604020202020204" pitchFamily="34" charset="0"/>
                <a:hlinkClick r:id="rId5"/>
              </a:rPr>
              <a:t>Careers in Pharmacy</a:t>
            </a:r>
            <a:endParaRPr lang="en-GB" sz="1200" dirty="0">
              <a:latin typeface="Arial" panose="020B0604020202020204" pitchFamily="34" charset="0"/>
              <a:cs typeface="Arial" panose="020B0604020202020204" pitchFamily="34" charset="0"/>
            </a:endParaRPr>
          </a:p>
          <a:p>
            <a:pPr algn="ctr"/>
            <a:endParaRPr lang="en-GB" dirty="0"/>
          </a:p>
        </p:txBody>
      </p:sp>
      <p:sp>
        <p:nvSpPr>
          <p:cNvPr id="6" name="TextBox 5">
            <a:extLst>
              <a:ext uri="{FF2B5EF4-FFF2-40B4-BE49-F238E27FC236}">
                <a16:creationId xmlns:a16="http://schemas.microsoft.com/office/drawing/2014/main" id="{2E090160-06DB-89E9-D6BA-1563C8DA08D6}"/>
              </a:ext>
            </a:extLst>
          </p:cNvPr>
          <p:cNvSpPr txBox="1"/>
          <p:nvPr/>
        </p:nvSpPr>
        <p:spPr>
          <a:xfrm>
            <a:off x="7265696" y="4557077"/>
            <a:ext cx="4278253" cy="1754326"/>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Community pharmacists </a:t>
            </a:r>
            <a:r>
              <a:rPr lang="en-GB" sz="1200" b="1" dirty="0">
                <a:latin typeface="Arial" panose="020B0604020202020204" pitchFamily="34" charset="0"/>
                <a:cs typeface="Arial" panose="020B0604020202020204" pitchFamily="34" charset="0"/>
              </a:rPr>
              <a:t>work alongside pharmacy technicians and pharmacy support staff</a:t>
            </a:r>
            <a:r>
              <a:rPr lang="en-GB" sz="1200" dirty="0">
                <a:latin typeface="Arial" panose="020B0604020202020204" pitchFamily="34" charset="0"/>
                <a:cs typeface="Arial" panose="020B0604020202020204" pitchFamily="34" charset="0"/>
              </a:rPr>
              <a:t>, such as pharmacy assistants to deliver the pharmacy service. </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Community Pharmacists may work within a high street pharmacy, part of a chain or an independent, or they might work in a GP practice or health centre.</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(Careers in Pharmacy, 2023)</a:t>
            </a:r>
          </a:p>
        </p:txBody>
      </p:sp>
    </p:spTree>
    <p:extLst>
      <p:ext uri="{BB962C8B-B14F-4D97-AF65-F5344CB8AC3E}">
        <p14:creationId xmlns:p14="http://schemas.microsoft.com/office/powerpoint/2010/main" val="1553076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979E27D9-03C7-44E2-9FF8-15D0C8506A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DFE4DA3-DDA9-6613-0F78-1739F3270164}"/>
              </a:ext>
            </a:extLst>
          </p:cNvPr>
          <p:cNvSpPr>
            <a:spLocks noGrp="1"/>
          </p:cNvSpPr>
          <p:nvPr>
            <p:ph type="title"/>
          </p:nvPr>
        </p:nvSpPr>
        <p:spPr>
          <a:xfrm>
            <a:off x="867710" y="515469"/>
            <a:ext cx="9390311" cy="834805"/>
          </a:xfrm>
        </p:spPr>
        <p:txBody>
          <a:bodyPr anchor="b">
            <a:normAutofit/>
          </a:bodyPr>
          <a:lstStyle/>
          <a:p>
            <a:r>
              <a:rPr lang="en-GB" sz="1600" b="1" dirty="0">
                <a:latin typeface="Arial" panose="020B0604020202020204" pitchFamily="34" charset="0"/>
                <a:cs typeface="Arial" panose="020B0604020202020204" pitchFamily="34" charset="0"/>
              </a:rPr>
              <a:t>VIDEO: Atika - Community Pharmacist</a:t>
            </a:r>
            <a:endParaRPr lang="en-GB" sz="1600" dirty="0">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EEBF1590-3B36-48EE-A89D-3B6F3CB256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C8F6C8C-AB5A-4548-942D-E3FD40ACB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Training Hub Logo">
            <a:extLst>
              <a:ext uri="{FF2B5EF4-FFF2-40B4-BE49-F238E27FC236}">
                <a16:creationId xmlns:a16="http://schemas.microsoft.com/office/drawing/2014/main" id="{E559DC65-9D57-70C1-FC77-EFF706663E33}"/>
              </a:ext>
            </a:extLst>
          </p:cNvPr>
          <p:cNvPicPr>
            <a:picLocks noChangeAspect="1"/>
          </p:cNvPicPr>
          <p:nvPr/>
        </p:nvPicPr>
        <p:blipFill>
          <a:blip r:embed="rId4"/>
          <a:stretch>
            <a:fillRect/>
          </a:stretch>
        </p:blipFill>
        <p:spPr>
          <a:xfrm>
            <a:off x="9846200" y="330683"/>
            <a:ext cx="1956986" cy="688908"/>
          </a:xfrm>
          <a:prstGeom prst="rect">
            <a:avLst/>
          </a:prstGeom>
        </p:spPr>
      </p:pic>
      <p:sp>
        <p:nvSpPr>
          <p:cNvPr id="4" name="TextBox 3">
            <a:extLst>
              <a:ext uri="{FF2B5EF4-FFF2-40B4-BE49-F238E27FC236}">
                <a16:creationId xmlns:a16="http://schemas.microsoft.com/office/drawing/2014/main" id="{398E247E-9185-C417-D049-0AA44F81DFBF}"/>
              </a:ext>
            </a:extLst>
          </p:cNvPr>
          <p:cNvSpPr txBox="1"/>
          <p:nvPr/>
        </p:nvSpPr>
        <p:spPr>
          <a:xfrm>
            <a:off x="1827273" y="5942902"/>
            <a:ext cx="7846827" cy="246221"/>
          </a:xfrm>
          <a:prstGeom prst="rect">
            <a:avLst/>
          </a:prstGeom>
          <a:noFill/>
        </p:spPr>
        <p:txBody>
          <a:bodyPr wrap="square" rtlCol="0">
            <a:spAutoFit/>
          </a:bodyPr>
          <a:lstStyle/>
          <a:p>
            <a:r>
              <a:rPr lang="en-GB" sz="1000" dirty="0">
                <a:latin typeface="Arial" panose="020B0604020202020204" pitchFamily="34" charset="0"/>
                <a:cs typeface="Arial" panose="020B0604020202020204" pitchFamily="34" charset="0"/>
              </a:rPr>
              <a:t>Video: Atika - Community Pharmacist (NHS Health Careers, 2022) </a:t>
            </a:r>
            <a:r>
              <a:rPr lang="en-GB" sz="1000" dirty="0">
                <a:solidFill>
                  <a:srgbClr val="C7417B"/>
                </a:solidFill>
                <a:latin typeface="Arial" panose="020B0604020202020204" pitchFamily="34" charset="0"/>
                <a:cs typeface="Arial" panose="020B0604020202020204" pitchFamily="34" charset="0"/>
              </a:rPr>
              <a:t>Click image to access</a:t>
            </a:r>
          </a:p>
        </p:txBody>
      </p:sp>
      <p:pic>
        <p:nvPicPr>
          <p:cNvPr id="8" name="Online Media 7" title="Atika  - Community Pharmacist">
            <a:hlinkClick r:id="" action="ppaction://media"/>
            <a:extLst>
              <a:ext uri="{FF2B5EF4-FFF2-40B4-BE49-F238E27FC236}">
                <a16:creationId xmlns:a16="http://schemas.microsoft.com/office/drawing/2014/main" id="{C2FA9B43-B903-0D80-6072-2F5A88EEF4BA}"/>
              </a:ext>
            </a:extLst>
          </p:cNvPr>
          <p:cNvPicPr>
            <a:picLocks noRot="1" noChangeAspect="1"/>
          </p:cNvPicPr>
          <p:nvPr>
            <a:videoFile r:link="rId1"/>
          </p:nvPr>
        </p:nvPicPr>
        <p:blipFill>
          <a:blip r:embed="rId5"/>
          <a:stretch>
            <a:fillRect/>
          </a:stretch>
        </p:blipFill>
        <p:spPr>
          <a:xfrm>
            <a:off x="1684495" y="1350274"/>
            <a:ext cx="7941221" cy="4486790"/>
          </a:xfrm>
          <a:prstGeom prst="rect">
            <a:avLst/>
          </a:prstGeom>
        </p:spPr>
      </p:pic>
    </p:spTree>
    <p:extLst>
      <p:ext uri="{BB962C8B-B14F-4D97-AF65-F5344CB8AC3E}">
        <p14:creationId xmlns:p14="http://schemas.microsoft.com/office/powerpoint/2010/main" val="3603739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B74896-22FF-970A-EF54-F7DDFA0059E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AAD750F-8F37-B0B9-2228-0826995175E0}"/>
              </a:ext>
            </a:extLst>
          </p:cNvPr>
          <p:cNvSpPr>
            <a:spLocks noGrp="1"/>
          </p:cNvSpPr>
          <p:nvPr>
            <p:ph type="title"/>
          </p:nvPr>
        </p:nvSpPr>
        <p:spPr>
          <a:xfrm>
            <a:off x="838200" y="390025"/>
            <a:ext cx="8890000" cy="967971"/>
          </a:xfrm>
          <a:prstGeom prst="roundRect">
            <a:avLst/>
          </a:prstGeom>
          <a:solidFill>
            <a:schemeClr val="tx2">
              <a:lumMod val="75000"/>
              <a:lumOff val="25000"/>
            </a:schemeClr>
          </a:solidFill>
        </p:spPr>
        <p:txBody>
          <a:bodyPr rtlCol="0"/>
          <a:lstStyle/>
          <a:p>
            <a:pPr rtl="0"/>
            <a:r>
              <a:rPr lang="en-GB" dirty="0">
                <a:solidFill>
                  <a:schemeClr val="bg1"/>
                </a:solidFill>
              </a:rPr>
              <a:t>Nursing Roles</a:t>
            </a:r>
          </a:p>
        </p:txBody>
      </p:sp>
      <p:pic>
        <p:nvPicPr>
          <p:cNvPr id="19" name="Picture 18" descr="Training Hub logo">
            <a:extLst>
              <a:ext uri="{FF2B5EF4-FFF2-40B4-BE49-F238E27FC236}">
                <a16:creationId xmlns:a16="http://schemas.microsoft.com/office/drawing/2014/main" id="{9FAB6724-3684-72A4-5943-CAE31B90549F}"/>
              </a:ext>
            </a:extLst>
          </p:cNvPr>
          <p:cNvPicPr>
            <a:picLocks noChangeAspect="1"/>
          </p:cNvPicPr>
          <p:nvPr/>
        </p:nvPicPr>
        <p:blipFill>
          <a:blip r:embed="rId3"/>
          <a:stretch>
            <a:fillRect/>
          </a:stretch>
        </p:blipFill>
        <p:spPr>
          <a:xfrm>
            <a:off x="9863043" y="363898"/>
            <a:ext cx="1956986" cy="688908"/>
          </a:xfrm>
          <a:prstGeom prst="rect">
            <a:avLst/>
          </a:prstGeom>
        </p:spPr>
      </p:pic>
      <p:sp>
        <p:nvSpPr>
          <p:cNvPr id="3" name="TextBox 2">
            <a:extLst>
              <a:ext uri="{FF2B5EF4-FFF2-40B4-BE49-F238E27FC236}">
                <a16:creationId xmlns:a16="http://schemas.microsoft.com/office/drawing/2014/main" id="{C1C12E5A-3D95-8BC6-472B-4CCA51858593}"/>
              </a:ext>
            </a:extLst>
          </p:cNvPr>
          <p:cNvSpPr txBox="1"/>
          <p:nvPr/>
        </p:nvSpPr>
        <p:spPr>
          <a:xfrm>
            <a:off x="838200" y="1558160"/>
            <a:ext cx="9536053" cy="369332"/>
          </a:xfrm>
          <a:prstGeom prst="rect">
            <a:avLst/>
          </a:prstGeom>
          <a:noFill/>
        </p:spPr>
        <p:txBody>
          <a:bodyPr wrap="square" rtlCol="0">
            <a:spAutoFit/>
          </a:bodyPr>
          <a:lstStyle/>
          <a:p>
            <a:r>
              <a:rPr lang="en-GB" sz="1800" b="1" dirty="0">
                <a:solidFill>
                  <a:srgbClr val="C7417B"/>
                </a:solidFill>
                <a:effectLst/>
                <a:latin typeface="Arial" panose="020B0604020202020204" pitchFamily="34" charset="0"/>
                <a:ea typeface="Calibri" panose="020F0502020204030204" pitchFamily="34" charset="0"/>
                <a:cs typeface="Arial" panose="020B0604020202020204" pitchFamily="34" charset="0"/>
              </a:rPr>
              <a:t>General Practice Nurse</a:t>
            </a:r>
          </a:p>
        </p:txBody>
      </p:sp>
      <p:sp>
        <p:nvSpPr>
          <p:cNvPr id="4" name="TextBox 3">
            <a:extLst>
              <a:ext uri="{FF2B5EF4-FFF2-40B4-BE49-F238E27FC236}">
                <a16:creationId xmlns:a16="http://schemas.microsoft.com/office/drawing/2014/main" id="{3A40CBFE-B296-6D75-5AD9-483CE660CA01}"/>
              </a:ext>
            </a:extLst>
          </p:cNvPr>
          <p:cNvSpPr txBox="1"/>
          <p:nvPr/>
        </p:nvSpPr>
        <p:spPr>
          <a:xfrm>
            <a:off x="838200" y="2009482"/>
            <a:ext cx="5820755" cy="1969770"/>
          </a:xfrm>
          <a:prstGeom prst="rect">
            <a:avLst/>
          </a:prstGeom>
          <a:noFill/>
        </p:spPr>
        <p:txBody>
          <a:bodyPr wrap="square" rtlCol="0">
            <a:spAutoFit/>
          </a:bodyPr>
          <a:lstStyle/>
          <a:p>
            <a:pPr marL="171450" indent="-171450">
              <a:buClr>
                <a:srgbClr val="C7417B"/>
              </a:buClr>
              <a:buFont typeface="Wingdings" panose="05000000000000000000" pitchFamily="2" charset="2"/>
              <a:buChar char="Ø"/>
            </a:pPr>
            <a:r>
              <a:rPr lang="en-GB" sz="1000" dirty="0">
                <a:latin typeface="Arial" panose="020B0604020202020204" pitchFamily="34" charset="0"/>
                <a:cs typeface="Arial" panose="020B0604020202020204" pitchFamily="34" charset="0"/>
              </a:rPr>
              <a:t>General Practice Nurses (GPN) are </a:t>
            </a:r>
            <a:r>
              <a:rPr lang="en-GB" sz="1000" b="1" dirty="0">
                <a:latin typeface="Arial" panose="020B0604020202020204" pitchFamily="34" charset="0"/>
                <a:cs typeface="Arial" panose="020B0604020202020204" pitchFamily="34" charset="0"/>
              </a:rPr>
              <a:t>responsible for the delivery of practice nursing services</a:t>
            </a:r>
            <a:r>
              <a:rPr lang="en-GB" sz="1000" dirty="0">
                <a:latin typeface="Arial" panose="020B0604020202020204" pitchFamily="34" charset="0"/>
                <a:cs typeface="Arial" panose="020B0604020202020204" pitchFamily="34" charset="0"/>
              </a:rPr>
              <a:t>, working as part of the practice multidisciplinary team, delivering care within their scope of practice to the entitled patient population.</a:t>
            </a:r>
          </a:p>
          <a:p>
            <a:pPr marL="171450" indent="-171450">
              <a:buClr>
                <a:srgbClr val="C7417B"/>
              </a:buClr>
              <a:buFont typeface="Wingdings" panose="05000000000000000000" pitchFamily="2" charset="2"/>
              <a:buChar char="Ø"/>
            </a:pPr>
            <a:endParaRPr lang="en-GB" sz="1000" dirty="0">
              <a:latin typeface="Arial" panose="020B0604020202020204" pitchFamily="34" charset="0"/>
              <a:cs typeface="Arial" panose="020B0604020202020204" pitchFamily="34" charset="0"/>
            </a:endParaRPr>
          </a:p>
          <a:p>
            <a:pPr marL="171450" indent="-171450">
              <a:buClr>
                <a:srgbClr val="C7417B"/>
              </a:buClr>
              <a:buFont typeface="Wingdings" panose="05000000000000000000" pitchFamily="2" charset="2"/>
              <a:buChar char="Ø"/>
            </a:pPr>
            <a:r>
              <a:rPr lang="en-GB" sz="1000" dirty="0">
                <a:latin typeface="Arial" panose="020B0604020202020204" pitchFamily="34" charset="0"/>
                <a:cs typeface="Arial" panose="020B0604020202020204" pitchFamily="34" charset="0"/>
              </a:rPr>
              <a:t>A General Practice Nurse will be </a:t>
            </a:r>
            <a:r>
              <a:rPr lang="en-GB" sz="1000" b="1" dirty="0">
                <a:latin typeface="Arial" panose="020B0604020202020204" pitchFamily="34" charset="0"/>
                <a:cs typeface="Arial" panose="020B0604020202020204" pitchFamily="34" charset="0"/>
              </a:rPr>
              <a:t>responsible for a number of clinical areas </a:t>
            </a:r>
            <a:r>
              <a:rPr lang="en-GB" sz="1000" dirty="0">
                <a:latin typeface="Arial" panose="020B0604020202020204" pitchFamily="34" charset="0"/>
                <a:cs typeface="Arial" panose="020B0604020202020204" pitchFamily="34" charset="0"/>
              </a:rPr>
              <a:t>such as health promotion, chronic disease management, health prevention, well women and well man clinics, as well as </a:t>
            </a:r>
            <a:r>
              <a:rPr lang="en-GB" sz="1000" b="1" dirty="0">
                <a:latin typeface="Arial" panose="020B0604020202020204" pitchFamily="34" charset="0"/>
                <a:cs typeface="Arial" panose="020B0604020202020204" pitchFamily="34" charset="0"/>
              </a:rPr>
              <a:t>supporting the management team </a:t>
            </a:r>
            <a:r>
              <a:rPr lang="en-GB" sz="1000" dirty="0">
                <a:latin typeface="Arial" panose="020B0604020202020204" pitchFamily="34" charset="0"/>
                <a:cs typeface="Arial" panose="020B0604020202020204" pitchFamily="34" charset="0"/>
              </a:rPr>
              <a:t>in the reviewing of clinical policy and procedure </a:t>
            </a:r>
          </a:p>
          <a:p>
            <a:pPr algn="r"/>
            <a:r>
              <a:rPr lang="en-GB" sz="1000" dirty="0">
                <a:latin typeface="Arial" panose="020B0604020202020204" pitchFamily="34" charset="0"/>
                <a:cs typeface="Arial" panose="020B0604020202020204" pitchFamily="34" charset="0"/>
              </a:rPr>
              <a:t>(NHS Professionals, 2023)</a:t>
            </a:r>
          </a:p>
          <a:p>
            <a:endParaRPr lang="en-GB" sz="1000" dirty="0">
              <a:latin typeface="Arial" panose="020B0604020202020204" pitchFamily="34" charset="0"/>
              <a:cs typeface="Arial" panose="020B0604020202020204" pitchFamily="34" charset="0"/>
            </a:endParaRPr>
          </a:p>
          <a:p>
            <a:r>
              <a:rPr lang="en-GB" sz="1000" dirty="0">
                <a:latin typeface="Arial" panose="020B0604020202020204" pitchFamily="34" charset="0"/>
                <a:cs typeface="Arial" panose="020B0604020202020204" pitchFamily="34" charset="0"/>
              </a:rPr>
              <a:t>For more information about General Practice Nurses, please visit </a:t>
            </a:r>
            <a:r>
              <a:rPr lang="en-GB" sz="1000" dirty="0">
                <a:latin typeface="Arial" panose="020B0604020202020204" pitchFamily="34" charset="0"/>
                <a:cs typeface="Arial" panose="020B0604020202020204" pitchFamily="34" charset="0"/>
                <a:hlinkClick r:id="rId4"/>
              </a:rPr>
              <a:t>NHS Health Careers</a:t>
            </a:r>
            <a:r>
              <a:rPr lang="en-GB" sz="1000" dirty="0">
                <a:latin typeface="Arial" panose="020B0604020202020204" pitchFamily="34" charset="0"/>
                <a:cs typeface="Arial" panose="020B0604020202020204" pitchFamily="34" charset="0"/>
              </a:rPr>
              <a:t> and </a:t>
            </a:r>
            <a:r>
              <a:rPr lang="en-GB" sz="1000" dirty="0">
                <a:latin typeface="Arial" panose="020B0604020202020204" pitchFamily="34" charset="0"/>
                <a:cs typeface="Arial" panose="020B0604020202020204" pitchFamily="34" charset="0"/>
                <a:hlinkClick r:id="rId5"/>
              </a:rPr>
              <a:t>NHS Professionals</a:t>
            </a:r>
            <a:endParaRPr lang="en-GB" sz="1000" dirty="0">
              <a:latin typeface="Arial" panose="020B0604020202020204" pitchFamily="34" charset="0"/>
              <a:cs typeface="Arial" panose="020B0604020202020204" pitchFamily="34" charset="0"/>
            </a:endParaRPr>
          </a:p>
          <a:p>
            <a:endParaRPr lang="en-GB" sz="1200" dirty="0">
              <a:latin typeface="Arial" panose="020B0604020202020204" pitchFamily="34" charset="0"/>
              <a:cs typeface="Arial" panose="020B0604020202020204" pitchFamily="34" charset="0"/>
            </a:endParaRPr>
          </a:p>
        </p:txBody>
      </p:sp>
      <p:pic>
        <p:nvPicPr>
          <p:cNvPr id="6" name="Picture 5" descr="People holding hands">
            <a:extLst>
              <a:ext uri="{FF2B5EF4-FFF2-40B4-BE49-F238E27FC236}">
                <a16:creationId xmlns:a16="http://schemas.microsoft.com/office/drawing/2014/main" id="{86B72792-5FFC-8C38-7BE5-EBF9E456049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72034" y="2378815"/>
            <a:ext cx="4624442" cy="3086029"/>
          </a:xfrm>
          <a:prstGeom prst="rect">
            <a:avLst/>
          </a:prstGeom>
          <a:effectLst>
            <a:glow rad="63500">
              <a:schemeClr val="accent2">
                <a:satMod val="175000"/>
                <a:alpha val="40000"/>
              </a:schemeClr>
            </a:glow>
          </a:effectLst>
        </p:spPr>
      </p:pic>
      <p:grpSp>
        <p:nvGrpSpPr>
          <p:cNvPr id="5" name="Group 4">
            <a:extLst>
              <a:ext uri="{FF2B5EF4-FFF2-40B4-BE49-F238E27FC236}">
                <a16:creationId xmlns:a16="http://schemas.microsoft.com/office/drawing/2014/main" id="{A36D1F74-1F2F-F19C-872A-F4CEF290295F}"/>
              </a:ext>
            </a:extLst>
          </p:cNvPr>
          <p:cNvGrpSpPr/>
          <p:nvPr/>
        </p:nvGrpSpPr>
        <p:grpSpPr>
          <a:xfrm>
            <a:off x="838199" y="3979252"/>
            <a:ext cx="9536053" cy="2786415"/>
            <a:chOff x="838199" y="3979252"/>
            <a:chExt cx="9536053" cy="2786415"/>
          </a:xfrm>
        </p:grpSpPr>
        <p:sp>
          <p:nvSpPr>
            <p:cNvPr id="7" name="TextBox 6">
              <a:extLst>
                <a:ext uri="{FF2B5EF4-FFF2-40B4-BE49-F238E27FC236}">
                  <a16:creationId xmlns:a16="http://schemas.microsoft.com/office/drawing/2014/main" id="{9916B093-BF55-B9ED-C772-CA0F8F90ACE9}"/>
                </a:ext>
              </a:extLst>
            </p:cNvPr>
            <p:cNvSpPr txBox="1"/>
            <p:nvPr/>
          </p:nvSpPr>
          <p:spPr>
            <a:xfrm>
              <a:off x="838199" y="3979252"/>
              <a:ext cx="9536053" cy="369332"/>
            </a:xfrm>
            <a:prstGeom prst="rect">
              <a:avLst/>
            </a:prstGeom>
            <a:noFill/>
          </p:spPr>
          <p:txBody>
            <a:bodyPr wrap="square" rtlCol="0">
              <a:spAutoFit/>
            </a:bodyPr>
            <a:lstStyle/>
            <a:p>
              <a:r>
                <a:rPr lang="en-GB" b="1" dirty="0">
                  <a:solidFill>
                    <a:srgbClr val="C7417B"/>
                  </a:solidFill>
                  <a:latin typeface="Arial" panose="020B0604020202020204" pitchFamily="34" charset="0"/>
                  <a:ea typeface="Calibri" panose="020F0502020204030204" pitchFamily="34" charset="0"/>
                  <a:cs typeface="Arial" panose="020B0604020202020204" pitchFamily="34" charset="0"/>
                </a:rPr>
                <a:t>Enhanced</a:t>
              </a:r>
              <a:r>
                <a:rPr lang="en-GB" sz="1800" b="1" dirty="0">
                  <a:solidFill>
                    <a:srgbClr val="C7417B"/>
                  </a:solidFill>
                  <a:effectLst/>
                  <a:latin typeface="Arial" panose="020B0604020202020204" pitchFamily="34" charset="0"/>
                  <a:ea typeface="Calibri" panose="020F0502020204030204" pitchFamily="34" charset="0"/>
                  <a:cs typeface="Arial" panose="020B0604020202020204" pitchFamily="34" charset="0"/>
                </a:rPr>
                <a:t> Practice Nurse</a:t>
              </a:r>
            </a:p>
          </p:txBody>
        </p:sp>
        <p:sp>
          <p:nvSpPr>
            <p:cNvPr id="8" name="TextBox 7">
              <a:extLst>
                <a:ext uri="{FF2B5EF4-FFF2-40B4-BE49-F238E27FC236}">
                  <a16:creationId xmlns:a16="http://schemas.microsoft.com/office/drawing/2014/main" id="{ECC6491A-8694-3753-0BC3-9D03F40C3700}"/>
                </a:ext>
              </a:extLst>
            </p:cNvPr>
            <p:cNvSpPr txBox="1"/>
            <p:nvPr/>
          </p:nvSpPr>
          <p:spPr>
            <a:xfrm>
              <a:off x="838199" y="4365010"/>
              <a:ext cx="5820755" cy="2400657"/>
            </a:xfrm>
            <a:prstGeom prst="rect">
              <a:avLst/>
            </a:prstGeom>
            <a:noFill/>
          </p:spPr>
          <p:txBody>
            <a:bodyPr wrap="square" rtlCol="0">
              <a:spAutoFit/>
            </a:bodyPr>
            <a:lstStyle/>
            <a:p>
              <a:pPr marL="171450" indent="-171450">
                <a:buClr>
                  <a:srgbClr val="C7417B"/>
                </a:buClr>
                <a:buFont typeface="Wingdings" panose="05000000000000000000" pitchFamily="2" charset="2"/>
                <a:buChar char="Ø"/>
              </a:pPr>
              <a:r>
                <a:rPr lang="en-GB" sz="1000" dirty="0">
                  <a:latin typeface="Arial" panose="020B0604020202020204" pitchFamily="34" charset="0"/>
                  <a:cs typeface="Arial" panose="020B0604020202020204" pitchFamily="34" charset="0"/>
                </a:rPr>
                <a:t>Enhanced practice is a level of practice within the healthcare workforce. It covers the graduate professional workforce delivering the majority of clinical activity, those who have moved beyond novice/competent and who are not working at the level of advanced practice (NHSE, 2024).</a:t>
              </a:r>
            </a:p>
            <a:p>
              <a:pPr marL="171450" indent="-171450">
                <a:buClr>
                  <a:srgbClr val="C7417B"/>
                </a:buClr>
                <a:buFont typeface="Wingdings" panose="05000000000000000000" pitchFamily="2" charset="2"/>
                <a:buChar char="Ø"/>
              </a:pPr>
              <a:endParaRPr lang="en-GB" sz="1000" dirty="0">
                <a:latin typeface="Arial" panose="020B0604020202020204" pitchFamily="34" charset="0"/>
                <a:cs typeface="Arial" panose="020B0604020202020204" pitchFamily="34" charset="0"/>
              </a:endParaRPr>
            </a:p>
            <a:p>
              <a:pPr marL="171450" indent="-171450">
                <a:buClr>
                  <a:srgbClr val="C7417B"/>
                </a:buClr>
                <a:buFont typeface="Wingdings" panose="05000000000000000000" pitchFamily="2" charset="2"/>
                <a:buChar char="Ø"/>
              </a:pPr>
              <a:r>
                <a:rPr lang="en-GB" sz="1000" dirty="0">
                  <a:latin typeface="Arial" panose="020B0604020202020204" pitchFamily="34" charset="0"/>
                  <a:cs typeface="Arial" panose="020B0604020202020204" pitchFamily="34" charset="0"/>
                </a:rPr>
                <a:t>Enhanced level nursing describes a level that can only be delivered by </a:t>
              </a:r>
              <a:r>
                <a:rPr lang="en-GB" sz="1000" b="1" dirty="0">
                  <a:latin typeface="Arial" panose="020B0604020202020204" pitchFamily="34" charset="0"/>
                  <a:cs typeface="Arial" panose="020B0604020202020204" pitchFamily="34" charset="0"/>
                </a:rPr>
                <a:t>registered nurses who have gained additional post-registration education and experiential learning </a:t>
              </a:r>
              <a:r>
                <a:rPr lang="en-GB" sz="1000" dirty="0">
                  <a:latin typeface="Arial" panose="020B0604020202020204" pitchFamily="34" charset="0"/>
                  <a:cs typeface="Arial" panose="020B0604020202020204" pitchFamily="34" charset="0"/>
                </a:rPr>
                <a:t>in a relevant subject area.</a:t>
              </a:r>
            </a:p>
            <a:p>
              <a:pPr marL="171450" indent="-171450">
                <a:buClr>
                  <a:srgbClr val="C7417B"/>
                </a:buClr>
                <a:buFont typeface="Wingdings" panose="05000000000000000000" pitchFamily="2" charset="2"/>
                <a:buChar char="Ø"/>
              </a:pPr>
              <a:endParaRPr lang="en-GB" sz="1000" dirty="0">
                <a:latin typeface="Arial" panose="020B0604020202020204" pitchFamily="34" charset="0"/>
                <a:cs typeface="Arial" panose="020B0604020202020204" pitchFamily="34" charset="0"/>
              </a:endParaRPr>
            </a:p>
            <a:p>
              <a:pPr marL="171450" indent="-171450">
                <a:buClr>
                  <a:srgbClr val="C7417B"/>
                </a:buClr>
                <a:buFont typeface="Wingdings" panose="05000000000000000000" pitchFamily="2" charset="2"/>
                <a:buChar char="Ø"/>
              </a:pPr>
              <a:r>
                <a:rPr lang="en-GB" sz="1000" dirty="0">
                  <a:latin typeface="Arial" panose="020B0604020202020204" pitchFamily="34" charset="0"/>
                  <a:cs typeface="Arial" panose="020B0604020202020204" pitchFamily="34" charset="0"/>
                </a:rPr>
                <a:t>This level can be applied to the full range of registered nurse careers. </a:t>
              </a:r>
            </a:p>
            <a:p>
              <a:pPr marL="171450" indent="-171450">
                <a:buClr>
                  <a:srgbClr val="C7417B"/>
                </a:buClr>
                <a:buFont typeface="Wingdings" panose="05000000000000000000" pitchFamily="2" charset="2"/>
                <a:buChar char="Ø"/>
              </a:pPr>
              <a:endParaRPr lang="en-GB" sz="1000" dirty="0">
                <a:latin typeface="Arial" panose="020B0604020202020204" pitchFamily="34" charset="0"/>
                <a:cs typeface="Arial" panose="020B0604020202020204" pitchFamily="34" charset="0"/>
              </a:endParaRPr>
            </a:p>
            <a:p>
              <a:pPr marL="171450" indent="-171450">
                <a:buClr>
                  <a:srgbClr val="C7417B"/>
                </a:buClr>
                <a:buFont typeface="Wingdings" panose="05000000000000000000" pitchFamily="2" charset="2"/>
                <a:buChar char="Ø"/>
              </a:pPr>
              <a:r>
                <a:rPr lang="en-GB" sz="1000" dirty="0">
                  <a:latin typeface="Arial" panose="020B0604020202020204" pitchFamily="34" charset="0"/>
                  <a:cs typeface="Arial" panose="020B0604020202020204" pitchFamily="34" charset="0"/>
                </a:rPr>
                <a:t>The enhanced level is differentiated from other levels by a registered nurse’s expertise in applying specific knowledge and skills to a designated area.  For example, this could be a client group, skill set or in an organisational context (RCN, 2024). </a:t>
              </a:r>
            </a:p>
            <a:p>
              <a:endParaRPr lang="en-GB" sz="1000" dirty="0">
                <a:latin typeface="Arial" panose="020B0604020202020204" pitchFamily="34" charset="0"/>
                <a:cs typeface="Arial" panose="020B0604020202020204" pitchFamily="34" charset="0"/>
              </a:endParaRPr>
            </a:p>
            <a:p>
              <a:r>
                <a:rPr lang="en-GB" sz="1000" dirty="0">
                  <a:latin typeface="Arial" panose="020B0604020202020204" pitchFamily="34" charset="0"/>
                  <a:cs typeface="Arial" panose="020B0604020202020204" pitchFamily="34" charset="0"/>
                </a:rPr>
                <a:t>For more information about Enhanced Practice Nurses, please visit </a:t>
              </a:r>
              <a:r>
                <a:rPr lang="en-GB" sz="1000" dirty="0">
                  <a:latin typeface="Arial" panose="020B0604020202020204" pitchFamily="34" charset="0"/>
                  <a:cs typeface="Arial" panose="020B0604020202020204" pitchFamily="34" charset="0"/>
                  <a:hlinkClick r:id="rId7"/>
                </a:rPr>
                <a:t>RCN</a:t>
              </a:r>
              <a:r>
                <a:rPr lang="en-GB" sz="1000" dirty="0">
                  <a:latin typeface="Arial" panose="020B0604020202020204" pitchFamily="34" charset="0"/>
                  <a:cs typeface="Arial" panose="020B0604020202020204" pitchFamily="34" charset="0"/>
                </a:rPr>
                <a:t> and </a:t>
              </a:r>
              <a:r>
                <a:rPr lang="en-GB" sz="1000" dirty="0">
                  <a:latin typeface="Arial" panose="020B0604020202020204" pitchFamily="34" charset="0"/>
                  <a:cs typeface="Arial" panose="020B0604020202020204" pitchFamily="34" charset="0"/>
                  <a:hlinkClick r:id="rId8"/>
                </a:rPr>
                <a:t>NHSE</a:t>
              </a:r>
              <a:endParaRPr lang="en-GB" sz="1000"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614670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1013" y="3752849"/>
            <a:ext cx="3290887" cy="2452687"/>
          </a:xfrm>
        </p:spPr>
        <p:txBody>
          <a:bodyPr vert="horz" lIns="91440" tIns="45720" rIns="91440" bIns="45720" rtlCol="0" anchor="ctr">
            <a:normAutofit/>
          </a:bodyPr>
          <a:lstStyle/>
          <a:p>
            <a:r>
              <a:rPr lang="en-US" sz="3300" dirty="0">
                <a:latin typeface="Arial" panose="020B0604020202020204" pitchFamily="34" charset="0"/>
                <a:cs typeface="Arial" panose="020B0604020202020204" pitchFamily="34" charset="0"/>
              </a:rPr>
              <a:t>Introduction to Primary care Multi-disciplinary teams</a:t>
            </a:r>
          </a:p>
        </p:txBody>
      </p:sp>
      <p:pic>
        <p:nvPicPr>
          <p:cNvPr id="16" name="Picture 15" descr="A group of people wearing name tags">
            <a:extLst>
              <a:ext uri="{FF2B5EF4-FFF2-40B4-BE49-F238E27FC236}">
                <a16:creationId xmlns:a16="http://schemas.microsoft.com/office/drawing/2014/main" id="{AE564BEF-428A-5CE8-0DD8-658FC60DA038}"/>
              </a:ext>
            </a:extLst>
          </p:cNvPr>
          <p:cNvPicPr>
            <a:picLocks noChangeAspect="1"/>
          </p:cNvPicPr>
          <p:nvPr/>
        </p:nvPicPr>
        <p:blipFill>
          <a:blip r:embed="rId3">
            <a:extLst>
              <a:ext uri="{28A0092B-C50C-407E-A947-70E740481C1C}">
                <a14:useLocalDpi xmlns:a14="http://schemas.microsoft.com/office/drawing/2010/main" val="0"/>
              </a:ext>
            </a:extLst>
          </a:blip>
          <a:srcRect b="3382"/>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14" name="TextBox 13">
            <a:extLst>
              <a:ext uri="{FF2B5EF4-FFF2-40B4-BE49-F238E27FC236}">
                <a16:creationId xmlns:a16="http://schemas.microsoft.com/office/drawing/2014/main" id="{11151DB5-10EE-44AC-9819-33E0766F621C}"/>
              </a:ext>
            </a:extLst>
          </p:cNvPr>
          <p:cNvSpPr txBox="1"/>
          <p:nvPr/>
        </p:nvSpPr>
        <p:spPr>
          <a:xfrm>
            <a:off x="4223982" y="3752850"/>
            <a:ext cx="7485413" cy="2452687"/>
          </a:xfrm>
          <a:prstGeom prst="rect">
            <a:avLst/>
          </a:prstGeom>
        </p:spPr>
        <p:txBody>
          <a:bodyPr vert="horz" lIns="91440" tIns="45720" rIns="91440" bIns="45720" rtlCol="0" anchor="ctr">
            <a:normAutofit/>
          </a:bodyPr>
          <a:lstStyle/>
          <a:p>
            <a:pPr>
              <a:lnSpc>
                <a:spcPct val="90000"/>
              </a:lnSpc>
              <a:spcAft>
                <a:spcPts val="600"/>
              </a:spcAft>
            </a:pPr>
            <a:r>
              <a:rPr lang="en-US" sz="1700" dirty="0">
                <a:latin typeface="Arial" panose="020B0604020202020204" pitchFamily="34" charset="0"/>
                <a:cs typeface="Arial" panose="020B0604020202020204" pitchFamily="34" charset="0"/>
              </a:rPr>
              <a:t>Working in primary care offers a rewarding and varied career; with a broad mix of roles in lots of different settings, a strong sense of team spirit and the opportunity to build meaningful connections with the local community.</a:t>
            </a:r>
          </a:p>
          <a:p>
            <a:pPr>
              <a:lnSpc>
                <a:spcPct val="90000"/>
              </a:lnSpc>
              <a:spcAft>
                <a:spcPts val="600"/>
              </a:spcAft>
            </a:pPr>
            <a:endParaRPr lang="en-US" sz="1700" dirty="0">
              <a:latin typeface="Arial" panose="020B0604020202020204" pitchFamily="34" charset="0"/>
              <a:cs typeface="Arial" panose="020B0604020202020204" pitchFamily="34" charset="0"/>
            </a:endParaRPr>
          </a:p>
          <a:p>
            <a:pPr>
              <a:lnSpc>
                <a:spcPct val="90000"/>
              </a:lnSpc>
              <a:spcAft>
                <a:spcPts val="600"/>
              </a:spcAft>
            </a:pPr>
            <a:r>
              <a:rPr lang="en-US" sz="1700" dirty="0">
                <a:latin typeface="Arial" panose="020B0604020202020204" pitchFamily="34" charset="0"/>
                <a:cs typeface="Arial" panose="020B0604020202020204" pitchFamily="34" charset="0"/>
              </a:rPr>
              <a:t>Working at the forefront of patient care, primary care teams are able to work with patients on a one-to-one basis, often over a prolonged period of time, creating lasting bonds with patients and their family members or carers (gmprimarycarecareers.org.uk, 2023)  Add new NHS Primary care team image to page - Your Health Matters, Help us Help you image.</a:t>
            </a:r>
          </a:p>
        </p:txBody>
      </p:sp>
      <p:pic>
        <p:nvPicPr>
          <p:cNvPr id="19" name="Picture 18" descr="Training Hub logo">
            <a:extLst>
              <a:ext uri="{FF2B5EF4-FFF2-40B4-BE49-F238E27FC236}">
                <a16:creationId xmlns:a16="http://schemas.microsoft.com/office/drawing/2014/main" id="{289BBDF4-D0E4-0232-DE43-D7965D360679}"/>
              </a:ext>
            </a:extLst>
          </p:cNvPr>
          <p:cNvPicPr>
            <a:picLocks noChangeAspect="1"/>
          </p:cNvPicPr>
          <p:nvPr/>
        </p:nvPicPr>
        <p:blipFill>
          <a:blip r:embed="rId4"/>
          <a:stretch>
            <a:fillRect/>
          </a:stretch>
        </p:blipFill>
        <p:spPr>
          <a:xfrm>
            <a:off x="9863043" y="363898"/>
            <a:ext cx="1956986" cy="688908"/>
          </a:xfrm>
          <a:prstGeom prst="rect">
            <a:avLst/>
          </a:prstGeom>
        </p:spPr>
      </p:pic>
    </p:spTree>
    <p:extLst>
      <p:ext uri="{BB962C8B-B14F-4D97-AF65-F5344CB8AC3E}">
        <p14:creationId xmlns:p14="http://schemas.microsoft.com/office/powerpoint/2010/main" val="1851896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979E27D9-03C7-44E2-9FF8-15D0C8506A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DFE4DA3-DDA9-6613-0F78-1739F3270164}"/>
              </a:ext>
            </a:extLst>
          </p:cNvPr>
          <p:cNvSpPr>
            <a:spLocks noGrp="1"/>
          </p:cNvSpPr>
          <p:nvPr>
            <p:ph type="title"/>
          </p:nvPr>
        </p:nvSpPr>
        <p:spPr>
          <a:xfrm>
            <a:off x="867710" y="515469"/>
            <a:ext cx="9390311" cy="834805"/>
          </a:xfrm>
        </p:spPr>
        <p:txBody>
          <a:bodyPr anchor="b">
            <a:normAutofit/>
          </a:bodyPr>
          <a:lstStyle/>
          <a:p>
            <a:r>
              <a:rPr lang="en-GB" sz="1600" b="1" dirty="0">
                <a:latin typeface="Arial" panose="020B0604020202020204" pitchFamily="34" charset="0"/>
                <a:cs typeface="Arial" panose="020B0604020202020204" pitchFamily="34" charset="0"/>
              </a:rPr>
              <a:t>VIDEO: Careers in practice nursing</a:t>
            </a:r>
            <a:endParaRPr lang="en-GB" sz="1600" dirty="0">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EEBF1590-3B36-48EE-A89D-3B6F3CB256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C8F6C8C-AB5A-4548-942D-E3FD40ACB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Training Hub Logo">
            <a:extLst>
              <a:ext uri="{FF2B5EF4-FFF2-40B4-BE49-F238E27FC236}">
                <a16:creationId xmlns:a16="http://schemas.microsoft.com/office/drawing/2014/main" id="{E559DC65-9D57-70C1-FC77-EFF706663E33}"/>
              </a:ext>
            </a:extLst>
          </p:cNvPr>
          <p:cNvPicPr>
            <a:picLocks noChangeAspect="1"/>
          </p:cNvPicPr>
          <p:nvPr/>
        </p:nvPicPr>
        <p:blipFill>
          <a:blip r:embed="rId4"/>
          <a:stretch>
            <a:fillRect/>
          </a:stretch>
        </p:blipFill>
        <p:spPr>
          <a:xfrm>
            <a:off x="9846200" y="330683"/>
            <a:ext cx="1956986" cy="688908"/>
          </a:xfrm>
          <a:prstGeom prst="rect">
            <a:avLst/>
          </a:prstGeom>
        </p:spPr>
      </p:pic>
      <p:sp>
        <p:nvSpPr>
          <p:cNvPr id="4" name="TextBox 3">
            <a:extLst>
              <a:ext uri="{FF2B5EF4-FFF2-40B4-BE49-F238E27FC236}">
                <a16:creationId xmlns:a16="http://schemas.microsoft.com/office/drawing/2014/main" id="{398E247E-9185-C417-D049-0AA44F81DFBF}"/>
              </a:ext>
            </a:extLst>
          </p:cNvPr>
          <p:cNvSpPr txBox="1"/>
          <p:nvPr/>
        </p:nvSpPr>
        <p:spPr>
          <a:xfrm>
            <a:off x="1827273" y="5942902"/>
            <a:ext cx="7846827" cy="246221"/>
          </a:xfrm>
          <a:prstGeom prst="rect">
            <a:avLst/>
          </a:prstGeom>
          <a:noFill/>
        </p:spPr>
        <p:txBody>
          <a:bodyPr wrap="square" rtlCol="0">
            <a:spAutoFit/>
          </a:bodyPr>
          <a:lstStyle/>
          <a:p>
            <a:r>
              <a:rPr lang="en-GB" sz="1000" dirty="0">
                <a:latin typeface="Arial" panose="020B0604020202020204" pitchFamily="34" charset="0"/>
                <a:cs typeface="Arial" panose="020B0604020202020204" pitchFamily="34" charset="0"/>
              </a:rPr>
              <a:t>Video: Careers in practice nursing (NHS Health Careers, 2017) </a:t>
            </a:r>
            <a:r>
              <a:rPr lang="en-GB" sz="1000" dirty="0">
                <a:solidFill>
                  <a:srgbClr val="C7417B"/>
                </a:solidFill>
                <a:latin typeface="Arial" panose="020B0604020202020204" pitchFamily="34" charset="0"/>
                <a:cs typeface="Arial" panose="020B0604020202020204" pitchFamily="34" charset="0"/>
              </a:rPr>
              <a:t>Click image to access</a:t>
            </a:r>
          </a:p>
        </p:txBody>
      </p:sp>
      <p:pic>
        <p:nvPicPr>
          <p:cNvPr id="3" name="Online Media 2" title="Careers in practice nursing">
            <a:hlinkClick r:id="" action="ppaction://media"/>
            <a:extLst>
              <a:ext uri="{FF2B5EF4-FFF2-40B4-BE49-F238E27FC236}">
                <a16:creationId xmlns:a16="http://schemas.microsoft.com/office/drawing/2014/main" id="{6894F96C-C74E-EA94-9DAF-E859356AA383}"/>
              </a:ext>
            </a:extLst>
          </p:cNvPr>
          <p:cNvPicPr>
            <a:picLocks noRot="1" noChangeAspect="1"/>
          </p:cNvPicPr>
          <p:nvPr>
            <a:videoFile r:link="rId1"/>
          </p:nvPr>
        </p:nvPicPr>
        <p:blipFill>
          <a:blip r:embed="rId5"/>
          <a:stretch>
            <a:fillRect/>
          </a:stretch>
        </p:blipFill>
        <p:spPr>
          <a:xfrm>
            <a:off x="1827273" y="1390856"/>
            <a:ext cx="7928620" cy="4479670"/>
          </a:xfrm>
          <a:prstGeom prst="rect">
            <a:avLst/>
          </a:prstGeom>
        </p:spPr>
      </p:pic>
    </p:spTree>
    <p:extLst>
      <p:ext uri="{BB962C8B-B14F-4D97-AF65-F5344CB8AC3E}">
        <p14:creationId xmlns:p14="http://schemas.microsoft.com/office/powerpoint/2010/main" val="1679468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214FAE-5109-B19E-B283-AF7DFDD46E0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78B4102-5D7C-734E-F399-77D609C1DA38}"/>
              </a:ext>
            </a:extLst>
          </p:cNvPr>
          <p:cNvSpPr>
            <a:spLocks noGrp="1"/>
          </p:cNvSpPr>
          <p:nvPr>
            <p:ph type="title"/>
          </p:nvPr>
        </p:nvSpPr>
        <p:spPr>
          <a:xfrm>
            <a:off x="838200" y="390025"/>
            <a:ext cx="8890000" cy="967971"/>
          </a:xfrm>
          <a:prstGeom prst="roundRect">
            <a:avLst/>
          </a:prstGeom>
          <a:solidFill>
            <a:schemeClr val="tx2">
              <a:lumMod val="75000"/>
              <a:lumOff val="25000"/>
            </a:schemeClr>
          </a:solidFill>
        </p:spPr>
        <p:txBody>
          <a:bodyPr rtlCol="0"/>
          <a:lstStyle/>
          <a:p>
            <a:pPr rtl="0"/>
            <a:r>
              <a:rPr lang="en-GB" dirty="0">
                <a:solidFill>
                  <a:schemeClr val="bg1"/>
                </a:solidFill>
              </a:rPr>
              <a:t>Nursing Roles</a:t>
            </a:r>
          </a:p>
        </p:txBody>
      </p:sp>
      <p:pic>
        <p:nvPicPr>
          <p:cNvPr id="19" name="Picture 18" descr="Training Hub logo">
            <a:extLst>
              <a:ext uri="{FF2B5EF4-FFF2-40B4-BE49-F238E27FC236}">
                <a16:creationId xmlns:a16="http://schemas.microsoft.com/office/drawing/2014/main" id="{EF803E50-9D09-59E6-60EB-31B20B6E838A}"/>
              </a:ext>
            </a:extLst>
          </p:cNvPr>
          <p:cNvPicPr>
            <a:picLocks noChangeAspect="1"/>
          </p:cNvPicPr>
          <p:nvPr/>
        </p:nvPicPr>
        <p:blipFill>
          <a:blip r:embed="rId3"/>
          <a:stretch>
            <a:fillRect/>
          </a:stretch>
        </p:blipFill>
        <p:spPr>
          <a:xfrm>
            <a:off x="9863043" y="363898"/>
            <a:ext cx="1956986" cy="688908"/>
          </a:xfrm>
          <a:prstGeom prst="rect">
            <a:avLst/>
          </a:prstGeom>
        </p:spPr>
      </p:pic>
      <p:sp>
        <p:nvSpPr>
          <p:cNvPr id="3" name="TextBox 2">
            <a:extLst>
              <a:ext uri="{FF2B5EF4-FFF2-40B4-BE49-F238E27FC236}">
                <a16:creationId xmlns:a16="http://schemas.microsoft.com/office/drawing/2014/main" id="{2243E053-E9A5-A1A1-2E83-F395D96332B8}"/>
              </a:ext>
            </a:extLst>
          </p:cNvPr>
          <p:cNvSpPr txBox="1"/>
          <p:nvPr/>
        </p:nvSpPr>
        <p:spPr>
          <a:xfrm>
            <a:off x="838200" y="1811849"/>
            <a:ext cx="9536053" cy="369332"/>
          </a:xfrm>
          <a:prstGeom prst="rect">
            <a:avLst/>
          </a:prstGeom>
          <a:noFill/>
        </p:spPr>
        <p:txBody>
          <a:bodyPr wrap="square" rtlCol="0">
            <a:spAutoFit/>
          </a:bodyPr>
          <a:lstStyle/>
          <a:p>
            <a:r>
              <a:rPr lang="en-GB" sz="1800" b="1" dirty="0">
                <a:solidFill>
                  <a:srgbClr val="C7417B"/>
                </a:solidFill>
                <a:effectLst/>
                <a:latin typeface="Arial" panose="020B0604020202020204" pitchFamily="34" charset="0"/>
                <a:ea typeface="Calibri" panose="020F0502020204030204" pitchFamily="34" charset="0"/>
                <a:cs typeface="Arial" panose="020B0604020202020204" pitchFamily="34" charset="0"/>
              </a:rPr>
              <a:t>Healthcare Assistant/Healthcare Support Worker</a:t>
            </a:r>
          </a:p>
        </p:txBody>
      </p:sp>
      <p:sp>
        <p:nvSpPr>
          <p:cNvPr id="4" name="TextBox 3">
            <a:extLst>
              <a:ext uri="{FF2B5EF4-FFF2-40B4-BE49-F238E27FC236}">
                <a16:creationId xmlns:a16="http://schemas.microsoft.com/office/drawing/2014/main" id="{A1D03D93-3DFA-530A-5107-1CD074563DAB}"/>
              </a:ext>
            </a:extLst>
          </p:cNvPr>
          <p:cNvSpPr txBox="1"/>
          <p:nvPr/>
        </p:nvSpPr>
        <p:spPr>
          <a:xfrm>
            <a:off x="878830" y="2486371"/>
            <a:ext cx="5820755" cy="3785652"/>
          </a:xfrm>
          <a:prstGeom prst="rect">
            <a:avLst/>
          </a:prstGeom>
          <a:noFill/>
        </p:spPr>
        <p:txBody>
          <a:bodyPr wrap="square" rtlCol="0">
            <a:spAutoFit/>
          </a:bodyPr>
          <a:lstStyle/>
          <a:p>
            <a:pPr marL="171450" indent="-171450">
              <a:buClr>
                <a:srgbClr val="C7417B"/>
              </a:buClr>
              <a:buFont typeface="Wingdings" panose="05000000000000000000" pitchFamily="2" charset="2"/>
              <a:buChar char="Ø"/>
            </a:pPr>
            <a:r>
              <a:rPr lang="en-GB" sz="1200" dirty="0">
                <a:latin typeface="Arial" panose="020B0604020202020204" pitchFamily="34" charset="0"/>
                <a:cs typeface="Arial" panose="020B0604020202020204" pitchFamily="34" charset="0"/>
              </a:rPr>
              <a:t>Healthcare Assistants (HCA) main role is to </a:t>
            </a:r>
            <a:r>
              <a:rPr lang="en-GB" sz="1200" b="1" dirty="0">
                <a:latin typeface="Arial" panose="020B0604020202020204" pitchFamily="34" charset="0"/>
                <a:cs typeface="Arial" panose="020B0604020202020204" pitchFamily="34" charset="0"/>
              </a:rPr>
              <a:t>support the practice nursing team </a:t>
            </a:r>
            <a:r>
              <a:rPr lang="en-GB" sz="1200" dirty="0">
                <a:latin typeface="Arial" panose="020B0604020202020204" pitchFamily="34" charset="0"/>
                <a:cs typeface="Arial" panose="020B0604020202020204" pitchFamily="34" charset="0"/>
              </a:rPr>
              <a:t>in the delivery of nursing services, working as part of the practice multidisciplinary team, </a:t>
            </a:r>
            <a:r>
              <a:rPr lang="en-GB" sz="1200" b="1" dirty="0">
                <a:latin typeface="Arial" panose="020B0604020202020204" pitchFamily="34" charset="0"/>
                <a:cs typeface="Arial" panose="020B0604020202020204" pitchFamily="34" charset="0"/>
              </a:rPr>
              <a:t>delivering care within their scope of practice </a:t>
            </a:r>
            <a:r>
              <a:rPr lang="en-GB" sz="1200" dirty="0">
                <a:latin typeface="Arial" panose="020B0604020202020204" pitchFamily="34" charset="0"/>
                <a:cs typeface="Arial" panose="020B0604020202020204" pitchFamily="34" charset="0"/>
              </a:rPr>
              <a:t>to the entitled patient population.</a:t>
            </a:r>
          </a:p>
          <a:p>
            <a:pPr marL="171450" indent="-171450">
              <a:buClr>
                <a:srgbClr val="C7417B"/>
              </a:buClr>
              <a:buFont typeface="Wingdings" panose="05000000000000000000" pitchFamily="2" charset="2"/>
              <a:buChar char="Ø"/>
            </a:pPr>
            <a:endParaRPr lang="en-GB" sz="1200" dirty="0">
              <a:latin typeface="Arial" panose="020B0604020202020204" pitchFamily="34" charset="0"/>
              <a:cs typeface="Arial" panose="020B0604020202020204" pitchFamily="34" charset="0"/>
            </a:endParaRPr>
          </a:p>
          <a:p>
            <a:pPr marL="171450" indent="-171450">
              <a:buClr>
                <a:srgbClr val="C7417B"/>
              </a:buClr>
              <a:buFont typeface="Wingdings" panose="05000000000000000000" pitchFamily="2" charset="2"/>
              <a:buChar char="Ø"/>
            </a:pPr>
            <a:r>
              <a:rPr lang="en-GB" sz="1200" dirty="0">
                <a:latin typeface="Arial" panose="020B0604020202020204" pitchFamily="34" charset="0"/>
                <a:cs typeface="Arial" panose="020B0604020202020204" pitchFamily="34" charset="0"/>
              </a:rPr>
              <a:t>HCA's deliver and assist clinical staff in the provision of treatment, preventative care, health promotion and patient education </a:t>
            </a:r>
          </a:p>
          <a:p>
            <a:pPr algn="r">
              <a:buClr>
                <a:srgbClr val="C7417B"/>
              </a:buClr>
            </a:pPr>
            <a:r>
              <a:rPr lang="en-GB" sz="1200" dirty="0">
                <a:latin typeface="Arial" panose="020B0604020202020204" pitchFamily="34" charset="0"/>
                <a:cs typeface="Arial" panose="020B0604020202020204" pitchFamily="34" charset="0"/>
              </a:rPr>
              <a:t>(NHS Professionals, 2023)  </a:t>
            </a:r>
          </a:p>
          <a:p>
            <a:pPr marL="171450" indent="-171450">
              <a:buClr>
                <a:srgbClr val="C7417B"/>
              </a:buClr>
              <a:buFont typeface="Wingdings" panose="05000000000000000000" pitchFamily="2" charset="2"/>
              <a:buChar char="Ø"/>
            </a:pPr>
            <a:endParaRPr lang="en-GB" sz="1200" dirty="0">
              <a:latin typeface="Arial" panose="020B0604020202020204" pitchFamily="34" charset="0"/>
              <a:cs typeface="Arial" panose="020B0604020202020204" pitchFamily="34" charset="0"/>
            </a:endParaRPr>
          </a:p>
          <a:p>
            <a:pPr>
              <a:buClr>
                <a:srgbClr val="C7417B"/>
              </a:buClr>
            </a:pPr>
            <a:endParaRPr lang="en-GB" sz="1200" dirty="0">
              <a:latin typeface="Arial" panose="020B0604020202020204" pitchFamily="34" charset="0"/>
              <a:cs typeface="Arial" panose="020B0604020202020204" pitchFamily="34" charset="0"/>
            </a:endParaRPr>
          </a:p>
          <a:p>
            <a:pPr marL="171450" indent="-171450">
              <a:buClr>
                <a:srgbClr val="C7417B"/>
              </a:buClr>
              <a:buFont typeface="Wingdings" panose="05000000000000000000" pitchFamily="2" charset="2"/>
              <a:buChar char="Ø"/>
            </a:pPr>
            <a:r>
              <a:rPr lang="en-GB" sz="1200" dirty="0">
                <a:latin typeface="Arial" panose="020B0604020202020204" pitchFamily="34" charset="0"/>
                <a:cs typeface="Arial" panose="020B0604020202020204" pitchFamily="34" charset="0"/>
              </a:rPr>
              <a:t>HCAs have a duty of care and a legal responsibility to the patients they see.  </a:t>
            </a:r>
          </a:p>
          <a:p>
            <a:pPr marL="171450" indent="-171450">
              <a:buClr>
                <a:srgbClr val="C7417B"/>
              </a:buClr>
              <a:buFont typeface="Wingdings" panose="05000000000000000000" pitchFamily="2" charset="2"/>
              <a:buChar char="Ø"/>
            </a:pPr>
            <a:endParaRPr lang="en-GB" sz="1200" dirty="0">
              <a:latin typeface="Arial" panose="020B0604020202020204" pitchFamily="34" charset="0"/>
              <a:cs typeface="Arial" panose="020B0604020202020204" pitchFamily="34" charset="0"/>
            </a:endParaRPr>
          </a:p>
          <a:p>
            <a:pPr marL="171450" indent="-171450">
              <a:buClr>
                <a:srgbClr val="C7417B"/>
              </a:buClr>
              <a:buFont typeface="Wingdings" panose="05000000000000000000" pitchFamily="2" charset="2"/>
              <a:buChar char="Ø"/>
            </a:pPr>
            <a:r>
              <a:rPr lang="en-GB" sz="1200" dirty="0">
                <a:latin typeface="Arial" panose="020B0604020202020204" pitchFamily="34" charset="0"/>
                <a:cs typeface="Arial" panose="020B0604020202020204" pitchFamily="34" charset="0"/>
              </a:rPr>
              <a:t>HCAs are not registered with a professional body.  </a:t>
            </a:r>
          </a:p>
          <a:p>
            <a:pPr marL="171450" indent="-171450">
              <a:buClr>
                <a:srgbClr val="C7417B"/>
              </a:buClr>
              <a:buFont typeface="Wingdings" panose="05000000000000000000" pitchFamily="2" charset="2"/>
              <a:buChar char="Ø"/>
            </a:pPr>
            <a:endParaRPr lang="en-GB" sz="1200" dirty="0">
              <a:latin typeface="Arial" panose="020B0604020202020204" pitchFamily="34" charset="0"/>
              <a:cs typeface="Arial" panose="020B0604020202020204" pitchFamily="34" charset="0"/>
            </a:endParaRPr>
          </a:p>
          <a:p>
            <a:pPr marL="171450" indent="-171450">
              <a:buClr>
                <a:srgbClr val="C7417B"/>
              </a:buClr>
              <a:buFont typeface="Wingdings" panose="05000000000000000000" pitchFamily="2" charset="2"/>
              <a:buChar char="Ø"/>
            </a:pPr>
            <a:r>
              <a:rPr lang="en-GB" sz="1200" dirty="0">
                <a:latin typeface="Arial" panose="020B0604020202020204" pitchFamily="34" charset="0"/>
                <a:cs typeface="Arial" panose="020B0604020202020204" pitchFamily="34" charset="0"/>
              </a:rPr>
              <a:t>They are accountable to their employer to follow their contract of employment. </a:t>
            </a:r>
          </a:p>
          <a:p>
            <a:pPr marL="171450" indent="-171450">
              <a:buClr>
                <a:srgbClr val="C7417B"/>
              </a:buClr>
              <a:buFont typeface="Wingdings" panose="05000000000000000000" pitchFamily="2" charset="2"/>
              <a:buChar char="Ø"/>
            </a:pPr>
            <a:endParaRPr lang="en-GB" sz="1200" dirty="0">
              <a:latin typeface="Arial" panose="020B0604020202020204" pitchFamily="34" charset="0"/>
              <a:cs typeface="Arial" panose="020B0604020202020204" pitchFamily="34" charset="0"/>
            </a:endParaRPr>
          </a:p>
          <a:p>
            <a:pPr marL="171450" indent="-171450">
              <a:buClr>
                <a:srgbClr val="C7417B"/>
              </a:buClr>
              <a:buFont typeface="Wingdings" panose="05000000000000000000" pitchFamily="2" charset="2"/>
              <a:buChar char="Ø"/>
            </a:pPr>
            <a:r>
              <a:rPr lang="en-GB" sz="1200" dirty="0">
                <a:latin typeface="Arial" panose="020B0604020202020204" pitchFamily="34" charset="0"/>
                <a:cs typeface="Arial" panose="020B0604020202020204" pitchFamily="34" charset="0"/>
              </a:rPr>
              <a:t>Employers have a responsibility to train, supervise and have oversight of their HCAs. This is until the competence of the HCA can be shown </a:t>
            </a:r>
          </a:p>
          <a:p>
            <a:pPr algn="r">
              <a:buClr>
                <a:srgbClr val="C7417B"/>
              </a:buClr>
            </a:pPr>
            <a:r>
              <a:rPr lang="en-GB" sz="1200" dirty="0">
                <a:latin typeface="Arial" panose="020B0604020202020204" pitchFamily="34" charset="0"/>
                <a:cs typeface="Arial" panose="020B0604020202020204" pitchFamily="34" charset="0"/>
              </a:rPr>
              <a:t>(CQC, 2022) </a:t>
            </a:r>
          </a:p>
          <a:p>
            <a:endParaRPr lang="en-GB" sz="1200" dirty="0">
              <a:latin typeface="Arial" panose="020B0604020202020204" pitchFamily="34" charset="0"/>
              <a:cs typeface="Arial" panose="020B0604020202020204" pitchFamily="34" charset="0"/>
            </a:endParaRPr>
          </a:p>
        </p:txBody>
      </p:sp>
      <p:pic>
        <p:nvPicPr>
          <p:cNvPr id="7" name="Graphic 6" descr="Care outline">
            <a:extLst>
              <a:ext uri="{FF2B5EF4-FFF2-40B4-BE49-F238E27FC236}">
                <a16:creationId xmlns:a16="http://schemas.microsoft.com/office/drawing/2014/main" id="{EE154989-BDE0-999C-317C-D90C70F446A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787097" y="2322083"/>
            <a:ext cx="3054439" cy="3054439"/>
          </a:xfrm>
          <a:prstGeom prst="rect">
            <a:avLst/>
          </a:prstGeom>
        </p:spPr>
      </p:pic>
      <p:sp>
        <p:nvSpPr>
          <p:cNvPr id="11" name="TextBox 10">
            <a:extLst>
              <a:ext uri="{FF2B5EF4-FFF2-40B4-BE49-F238E27FC236}">
                <a16:creationId xmlns:a16="http://schemas.microsoft.com/office/drawing/2014/main" id="{82CCF655-3633-1544-181A-49E13F4D5FDA}"/>
              </a:ext>
            </a:extLst>
          </p:cNvPr>
          <p:cNvSpPr txBox="1"/>
          <p:nvPr/>
        </p:nvSpPr>
        <p:spPr>
          <a:xfrm>
            <a:off x="393700" y="6412925"/>
            <a:ext cx="11071523" cy="553998"/>
          </a:xfrm>
          <a:prstGeom prst="rect">
            <a:avLst/>
          </a:prstGeom>
          <a:noFill/>
        </p:spPr>
        <p:txBody>
          <a:bodyPr wrap="square" rtlCol="0">
            <a:spAutoFit/>
          </a:bodyPr>
          <a:lstStyle/>
          <a:p>
            <a:r>
              <a:rPr lang="en-GB" sz="1200" dirty="0">
                <a:latin typeface="Arial" panose="020B0604020202020204" pitchFamily="34" charset="0"/>
                <a:cs typeface="Arial" panose="020B0604020202020204" pitchFamily="34" charset="0"/>
              </a:rPr>
              <a:t>For more information about Healthcare Assistants, please visit </a:t>
            </a:r>
            <a:r>
              <a:rPr lang="en-GB" sz="1200" dirty="0">
                <a:latin typeface="Arial" panose="020B0604020202020204" pitchFamily="34" charset="0"/>
                <a:cs typeface="Arial" panose="020B0604020202020204" pitchFamily="34" charset="0"/>
                <a:hlinkClick r:id="rId6"/>
              </a:rPr>
              <a:t>NHS Professionals</a:t>
            </a:r>
            <a:r>
              <a:rPr lang="en-GB" sz="1200" dirty="0">
                <a:latin typeface="Arial" panose="020B0604020202020204" pitchFamily="34" charset="0"/>
                <a:cs typeface="Arial" panose="020B0604020202020204" pitchFamily="34" charset="0"/>
              </a:rPr>
              <a:t> and </a:t>
            </a:r>
            <a:r>
              <a:rPr lang="en-GB" sz="1200" dirty="0">
                <a:latin typeface="Arial" panose="020B0604020202020204" pitchFamily="34" charset="0"/>
                <a:cs typeface="Arial" panose="020B0604020202020204" pitchFamily="34" charset="0"/>
                <a:hlinkClick r:id="rId7"/>
              </a:rPr>
              <a:t>RCN</a:t>
            </a:r>
            <a:endParaRPr lang="en-GB" sz="1200" dirty="0">
              <a:latin typeface="Arial" panose="020B0604020202020204" pitchFamily="34" charset="0"/>
              <a:cs typeface="Arial" panose="020B0604020202020204" pitchFamily="34" charset="0"/>
            </a:endParaRPr>
          </a:p>
          <a:p>
            <a:pPr algn="ctr"/>
            <a:endParaRPr lang="en-GB" dirty="0"/>
          </a:p>
        </p:txBody>
      </p:sp>
    </p:spTree>
    <p:extLst>
      <p:ext uri="{BB962C8B-B14F-4D97-AF65-F5344CB8AC3E}">
        <p14:creationId xmlns:p14="http://schemas.microsoft.com/office/powerpoint/2010/main" val="2763335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979E27D9-03C7-44E2-9FF8-15D0C8506A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DFE4DA3-DDA9-6613-0F78-1739F3270164}"/>
              </a:ext>
            </a:extLst>
          </p:cNvPr>
          <p:cNvSpPr>
            <a:spLocks noGrp="1"/>
          </p:cNvSpPr>
          <p:nvPr>
            <p:ph type="title"/>
          </p:nvPr>
        </p:nvSpPr>
        <p:spPr>
          <a:xfrm>
            <a:off x="867710" y="515469"/>
            <a:ext cx="9390311" cy="834805"/>
          </a:xfrm>
        </p:spPr>
        <p:txBody>
          <a:bodyPr anchor="b">
            <a:normAutofit/>
          </a:bodyPr>
          <a:lstStyle/>
          <a:p>
            <a:r>
              <a:rPr lang="en-GB" sz="1600" b="1" dirty="0">
                <a:latin typeface="Arial" panose="020B0604020202020204" pitchFamily="34" charset="0"/>
                <a:cs typeface="Arial" panose="020B0604020202020204" pitchFamily="34" charset="0"/>
              </a:rPr>
              <a:t>VIDEO: A career in the NHS as a healthcare assistant</a:t>
            </a:r>
            <a:endParaRPr lang="en-GB" sz="1600" dirty="0">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EEBF1590-3B36-48EE-A89D-3B6F3CB256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C8F6C8C-AB5A-4548-942D-E3FD40ACB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Training Hub Logo">
            <a:extLst>
              <a:ext uri="{FF2B5EF4-FFF2-40B4-BE49-F238E27FC236}">
                <a16:creationId xmlns:a16="http://schemas.microsoft.com/office/drawing/2014/main" id="{E559DC65-9D57-70C1-FC77-EFF706663E33}"/>
              </a:ext>
            </a:extLst>
          </p:cNvPr>
          <p:cNvPicPr>
            <a:picLocks noChangeAspect="1"/>
          </p:cNvPicPr>
          <p:nvPr/>
        </p:nvPicPr>
        <p:blipFill>
          <a:blip r:embed="rId4"/>
          <a:stretch>
            <a:fillRect/>
          </a:stretch>
        </p:blipFill>
        <p:spPr>
          <a:xfrm>
            <a:off x="9846200" y="330683"/>
            <a:ext cx="1956986" cy="688908"/>
          </a:xfrm>
          <a:prstGeom prst="rect">
            <a:avLst/>
          </a:prstGeom>
        </p:spPr>
      </p:pic>
      <p:sp>
        <p:nvSpPr>
          <p:cNvPr id="4" name="TextBox 3">
            <a:extLst>
              <a:ext uri="{FF2B5EF4-FFF2-40B4-BE49-F238E27FC236}">
                <a16:creationId xmlns:a16="http://schemas.microsoft.com/office/drawing/2014/main" id="{398E247E-9185-C417-D049-0AA44F81DFBF}"/>
              </a:ext>
            </a:extLst>
          </p:cNvPr>
          <p:cNvSpPr txBox="1"/>
          <p:nvPr/>
        </p:nvSpPr>
        <p:spPr>
          <a:xfrm>
            <a:off x="1827273" y="5942902"/>
            <a:ext cx="7846827" cy="246221"/>
          </a:xfrm>
          <a:prstGeom prst="rect">
            <a:avLst/>
          </a:prstGeom>
          <a:noFill/>
        </p:spPr>
        <p:txBody>
          <a:bodyPr wrap="square" rtlCol="0">
            <a:spAutoFit/>
          </a:bodyPr>
          <a:lstStyle/>
          <a:p>
            <a:r>
              <a:rPr lang="en-GB" sz="1000" dirty="0">
                <a:latin typeface="Arial" panose="020B0604020202020204" pitchFamily="34" charset="0"/>
                <a:cs typeface="Arial" panose="020B0604020202020204" pitchFamily="34" charset="0"/>
              </a:rPr>
              <a:t>Video: A career in the NHS as a healthcare assistant (NHS Health Careers, 2014) </a:t>
            </a:r>
            <a:r>
              <a:rPr lang="en-GB" sz="1000" dirty="0">
                <a:solidFill>
                  <a:srgbClr val="C7417B"/>
                </a:solidFill>
                <a:latin typeface="Arial" panose="020B0604020202020204" pitchFamily="34" charset="0"/>
                <a:cs typeface="Arial" panose="020B0604020202020204" pitchFamily="34" charset="0"/>
              </a:rPr>
              <a:t>Click image to access</a:t>
            </a:r>
          </a:p>
        </p:txBody>
      </p:sp>
      <p:pic>
        <p:nvPicPr>
          <p:cNvPr id="8" name="Online Media 7" title="A career in the NHS as a healthcare assistant">
            <a:hlinkClick r:id="" action="ppaction://media"/>
            <a:extLst>
              <a:ext uri="{FF2B5EF4-FFF2-40B4-BE49-F238E27FC236}">
                <a16:creationId xmlns:a16="http://schemas.microsoft.com/office/drawing/2014/main" id="{4FF715E4-DB73-D61F-BCC4-9B28C607527D}"/>
              </a:ext>
            </a:extLst>
          </p:cNvPr>
          <p:cNvPicPr>
            <a:picLocks noRot="1" noChangeAspect="1"/>
          </p:cNvPicPr>
          <p:nvPr>
            <a:videoFile r:link="rId1"/>
          </p:nvPr>
        </p:nvPicPr>
        <p:blipFill>
          <a:blip r:embed="rId5"/>
          <a:stretch>
            <a:fillRect/>
          </a:stretch>
        </p:blipFill>
        <p:spPr>
          <a:xfrm>
            <a:off x="1827273" y="1315302"/>
            <a:ext cx="8189687" cy="4627173"/>
          </a:xfrm>
          <a:prstGeom prst="rect">
            <a:avLst/>
          </a:prstGeom>
        </p:spPr>
      </p:pic>
    </p:spTree>
    <p:extLst>
      <p:ext uri="{BB962C8B-B14F-4D97-AF65-F5344CB8AC3E}">
        <p14:creationId xmlns:p14="http://schemas.microsoft.com/office/powerpoint/2010/main" val="1738923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224653-B961-878E-A9B6-DD272854BE2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FDAB9AE-A353-278F-DC55-AE018414F1FF}"/>
              </a:ext>
            </a:extLst>
          </p:cNvPr>
          <p:cNvSpPr>
            <a:spLocks noGrp="1"/>
          </p:cNvSpPr>
          <p:nvPr>
            <p:ph type="title"/>
          </p:nvPr>
        </p:nvSpPr>
        <p:spPr>
          <a:xfrm>
            <a:off x="838200" y="390025"/>
            <a:ext cx="8890000" cy="967971"/>
          </a:xfrm>
          <a:prstGeom prst="roundRect">
            <a:avLst/>
          </a:prstGeom>
          <a:solidFill>
            <a:schemeClr val="tx2">
              <a:lumMod val="75000"/>
              <a:lumOff val="25000"/>
            </a:schemeClr>
          </a:solidFill>
        </p:spPr>
        <p:txBody>
          <a:bodyPr rtlCol="0"/>
          <a:lstStyle/>
          <a:p>
            <a:pPr rtl="0"/>
            <a:r>
              <a:rPr lang="en-GB" dirty="0">
                <a:solidFill>
                  <a:schemeClr val="bg1"/>
                </a:solidFill>
              </a:rPr>
              <a:t>Nursing Roles</a:t>
            </a:r>
          </a:p>
        </p:txBody>
      </p:sp>
      <p:pic>
        <p:nvPicPr>
          <p:cNvPr id="19" name="Picture 18" descr="Training Hub logo">
            <a:extLst>
              <a:ext uri="{FF2B5EF4-FFF2-40B4-BE49-F238E27FC236}">
                <a16:creationId xmlns:a16="http://schemas.microsoft.com/office/drawing/2014/main" id="{59690B34-223A-7B4F-C215-8EAFA307DCD6}"/>
              </a:ext>
            </a:extLst>
          </p:cNvPr>
          <p:cNvPicPr>
            <a:picLocks noChangeAspect="1"/>
          </p:cNvPicPr>
          <p:nvPr/>
        </p:nvPicPr>
        <p:blipFill>
          <a:blip r:embed="rId3"/>
          <a:stretch>
            <a:fillRect/>
          </a:stretch>
        </p:blipFill>
        <p:spPr>
          <a:xfrm>
            <a:off x="9863043" y="363898"/>
            <a:ext cx="1956986" cy="688908"/>
          </a:xfrm>
          <a:prstGeom prst="rect">
            <a:avLst/>
          </a:prstGeom>
        </p:spPr>
      </p:pic>
      <p:sp>
        <p:nvSpPr>
          <p:cNvPr id="3" name="TextBox 2">
            <a:extLst>
              <a:ext uri="{FF2B5EF4-FFF2-40B4-BE49-F238E27FC236}">
                <a16:creationId xmlns:a16="http://schemas.microsoft.com/office/drawing/2014/main" id="{22842D9E-A476-90D7-3B67-027F2444CA9B}"/>
              </a:ext>
            </a:extLst>
          </p:cNvPr>
          <p:cNvSpPr txBox="1"/>
          <p:nvPr/>
        </p:nvSpPr>
        <p:spPr>
          <a:xfrm>
            <a:off x="838200" y="1811849"/>
            <a:ext cx="9536053" cy="369332"/>
          </a:xfrm>
          <a:prstGeom prst="rect">
            <a:avLst/>
          </a:prstGeom>
          <a:noFill/>
        </p:spPr>
        <p:txBody>
          <a:bodyPr wrap="square" rtlCol="0">
            <a:spAutoFit/>
          </a:bodyPr>
          <a:lstStyle/>
          <a:p>
            <a:r>
              <a:rPr lang="en-GB" sz="1800" b="1" dirty="0">
                <a:solidFill>
                  <a:srgbClr val="C7417B"/>
                </a:solidFill>
                <a:effectLst/>
                <a:latin typeface="Arial" panose="020B0604020202020204" pitchFamily="34" charset="0"/>
                <a:ea typeface="Calibri" panose="020F0502020204030204" pitchFamily="34" charset="0"/>
                <a:cs typeface="Arial" panose="020B0604020202020204" pitchFamily="34" charset="0"/>
              </a:rPr>
              <a:t>Nursing associate</a:t>
            </a:r>
          </a:p>
        </p:txBody>
      </p:sp>
      <p:sp>
        <p:nvSpPr>
          <p:cNvPr id="4" name="TextBox 3">
            <a:extLst>
              <a:ext uri="{FF2B5EF4-FFF2-40B4-BE49-F238E27FC236}">
                <a16:creationId xmlns:a16="http://schemas.microsoft.com/office/drawing/2014/main" id="{680250C1-F3BD-6267-F0D2-658ECD034A07}"/>
              </a:ext>
            </a:extLst>
          </p:cNvPr>
          <p:cNvSpPr txBox="1"/>
          <p:nvPr/>
        </p:nvSpPr>
        <p:spPr>
          <a:xfrm>
            <a:off x="878830" y="2486371"/>
            <a:ext cx="5820755" cy="2492990"/>
          </a:xfrm>
          <a:prstGeom prst="rect">
            <a:avLst/>
          </a:prstGeom>
          <a:noFill/>
        </p:spPr>
        <p:txBody>
          <a:bodyPr wrap="square" rtlCol="0">
            <a:spAutoFit/>
          </a:bodyPr>
          <a:lstStyle/>
          <a:p>
            <a:pPr marL="171450" indent="-171450">
              <a:buClr>
                <a:srgbClr val="C7417B"/>
              </a:buClr>
              <a:buFont typeface="Wingdings" panose="05000000000000000000" pitchFamily="2" charset="2"/>
              <a:buChar char="Ø"/>
            </a:pPr>
            <a:r>
              <a:rPr lang="en-GB" sz="1200" dirty="0">
                <a:latin typeface="Arial" panose="020B0604020202020204" pitchFamily="34" charset="0"/>
                <a:cs typeface="Arial" panose="020B0604020202020204" pitchFamily="34" charset="0"/>
              </a:rPr>
              <a:t>A nursing associate is a member of the nursing team in England that helps bridge the gap between health and care assistants and registered nurses.  </a:t>
            </a:r>
          </a:p>
          <a:p>
            <a:pPr marL="171450" indent="-171450">
              <a:buClr>
                <a:srgbClr val="C7417B"/>
              </a:buClr>
              <a:buFont typeface="Wingdings" panose="05000000000000000000" pitchFamily="2" charset="2"/>
              <a:buChar char="Ø"/>
            </a:pPr>
            <a:endParaRPr lang="en-GB" sz="1200" dirty="0">
              <a:latin typeface="Arial" panose="020B0604020202020204" pitchFamily="34" charset="0"/>
              <a:cs typeface="Arial" panose="020B0604020202020204" pitchFamily="34" charset="0"/>
            </a:endParaRPr>
          </a:p>
          <a:p>
            <a:pPr marL="171450" indent="-171450">
              <a:buClr>
                <a:srgbClr val="C7417B"/>
              </a:buClr>
              <a:buFont typeface="Wingdings" panose="05000000000000000000" pitchFamily="2" charset="2"/>
              <a:buChar char="Ø"/>
            </a:pPr>
            <a:r>
              <a:rPr lang="en-GB" sz="1200" dirty="0">
                <a:latin typeface="Arial" panose="020B0604020202020204" pitchFamily="34" charset="0"/>
                <a:cs typeface="Arial" panose="020B0604020202020204" pitchFamily="34" charset="0"/>
              </a:rPr>
              <a:t>Nursing associates work with people of all ages, in a variety of settings in health and social care.  </a:t>
            </a:r>
          </a:p>
          <a:p>
            <a:pPr marL="171450" indent="-171450">
              <a:buClr>
                <a:srgbClr val="C7417B"/>
              </a:buClr>
              <a:buFont typeface="Wingdings" panose="05000000000000000000" pitchFamily="2" charset="2"/>
              <a:buChar char="Ø"/>
            </a:pPr>
            <a:endParaRPr lang="en-GB" sz="1200" dirty="0">
              <a:latin typeface="Arial" panose="020B0604020202020204" pitchFamily="34" charset="0"/>
              <a:cs typeface="Arial" panose="020B0604020202020204" pitchFamily="34" charset="0"/>
            </a:endParaRPr>
          </a:p>
          <a:p>
            <a:pPr marL="171450" indent="-171450">
              <a:buClr>
                <a:srgbClr val="C7417B"/>
              </a:buClr>
              <a:buFont typeface="Wingdings" panose="05000000000000000000" pitchFamily="2" charset="2"/>
              <a:buChar char="Ø"/>
            </a:pPr>
            <a:r>
              <a:rPr lang="en-GB" sz="1200" dirty="0">
                <a:latin typeface="Arial" panose="020B0604020202020204" pitchFamily="34" charset="0"/>
                <a:cs typeface="Arial" panose="020B0604020202020204" pitchFamily="34" charset="0"/>
              </a:rPr>
              <a:t>The role contributes to the core work of nursing, freeing up registered nurses to focus on more complex clinical care.  </a:t>
            </a:r>
          </a:p>
          <a:p>
            <a:pPr marL="171450" indent="-171450">
              <a:buClr>
                <a:srgbClr val="C7417B"/>
              </a:buClr>
              <a:buFont typeface="Wingdings" panose="05000000000000000000" pitchFamily="2" charset="2"/>
              <a:buChar char="Ø"/>
            </a:pPr>
            <a:endParaRPr lang="en-GB" sz="1200" dirty="0">
              <a:latin typeface="Arial" panose="020B0604020202020204" pitchFamily="34" charset="0"/>
              <a:cs typeface="Arial" panose="020B0604020202020204" pitchFamily="34" charset="0"/>
            </a:endParaRPr>
          </a:p>
          <a:p>
            <a:pPr marL="171450" indent="-171450">
              <a:buClr>
                <a:srgbClr val="C7417B"/>
              </a:buClr>
              <a:buFont typeface="Wingdings" panose="05000000000000000000" pitchFamily="2" charset="2"/>
              <a:buChar char="Ø"/>
            </a:pPr>
            <a:r>
              <a:rPr lang="en-GB" sz="1200" dirty="0">
                <a:latin typeface="Arial" panose="020B0604020202020204" pitchFamily="34" charset="0"/>
                <a:cs typeface="Arial" panose="020B0604020202020204" pitchFamily="34" charset="0"/>
              </a:rPr>
              <a:t>It's a stand-alone role that also provides a progression route into graduate level nursing </a:t>
            </a:r>
          </a:p>
          <a:p>
            <a:pPr algn="r"/>
            <a:r>
              <a:rPr lang="en-GB" sz="1200" dirty="0">
                <a:latin typeface="Arial" panose="020B0604020202020204" pitchFamily="34" charset="0"/>
                <a:cs typeface="Arial" panose="020B0604020202020204" pitchFamily="34" charset="0"/>
              </a:rPr>
              <a:t>(Nursing and Midwifery Council, 2023).  </a:t>
            </a:r>
          </a:p>
          <a:p>
            <a:endParaRPr lang="en-GB" sz="1200" dirty="0">
              <a:latin typeface="Arial" panose="020B0604020202020204" pitchFamily="34" charset="0"/>
              <a:cs typeface="Arial" panose="020B0604020202020204" pitchFamily="34" charset="0"/>
            </a:endParaRPr>
          </a:p>
        </p:txBody>
      </p:sp>
      <p:pic>
        <p:nvPicPr>
          <p:cNvPr id="9" name="Graphic 8" descr="Doctor male outline">
            <a:extLst>
              <a:ext uri="{FF2B5EF4-FFF2-40B4-BE49-F238E27FC236}">
                <a16:creationId xmlns:a16="http://schemas.microsoft.com/office/drawing/2014/main" id="{D5452426-3604-543E-B7E1-A744D5E6BA8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024489" y="2034221"/>
            <a:ext cx="3083539" cy="3083539"/>
          </a:xfrm>
          <a:prstGeom prst="rect">
            <a:avLst/>
          </a:prstGeom>
        </p:spPr>
      </p:pic>
      <p:sp>
        <p:nvSpPr>
          <p:cNvPr id="11" name="TextBox 10">
            <a:extLst>
              <a:ext uri="{FF2B5EF4-FFF2-40B4-BE49-F238E27FC236}">
                <a16:creationId xmlns:a16="http://schemas.microsoft.com/office/drawing/2014/main" id="{FA92223D-C2D3-B7E4-2124-77EAADE17416}"/>
              </a:ext>
            </a:extLst>
          </p:cNvPr>
          <p:cNvSpPr txBox="1"/>
          <p:nvPr/>
        </p:nvSpPr>
        <p:spPr>
          <a:xfrm>
            <a:off x="406579" y="6134153"/>
            <a:ext cx="11071523" cy="553998"/>
          </a:xfrm>
          <a:prstGeom prst="rect">
            <a:avLst/>
          </a:prstGeom>
          <a:noFill/>
        </p:spPr>
        <p:txBody>
          <a:bodyPr wrap="square" rtlCol="0">
            <a:spAutoFit/>
          </a:bodyPr>
          <a:lstStyle/>
          <a:p>
            <a:r>
              <a:rPr lang="en-GB" sz="1200" dirty="0">
                <a:latin typeface="Arial" panose="020B0604020202020204" pitchFamily="34" charset="0"/>
                <a:cs typeface="Arial" panose="020B0604020202020204" pitchFamily="34" charset="0"/>
              </a:rPr>
              <a:t>For more information about Nursing Associates, please visit </a:t>
            </a:r>
            <a:r>
              <a:rPr lang="en-GB" sz="1200" dirty="0">
                <a:latin typeface="Arial" panose="020B0604020202020204" pitchFamily="34" charset="0"/>
                <a:cs typeface="Arial" panose="020B0604020202020204" pitchFamily="34" charset="0"/>
                <a:hlinkClick r:id="rId6"/>
              </a:rPr>
              <a:t>NMC</a:t>
            </a:r>
            <a:endParaRPr lang="en-GB" sz="1200" dirty="0">
              <a:latin typeface="Arial" panose="020B0604020202020204" pitchFamily="34" charset="0"/>
              <a:cs typeface="Arial" panose="020B0604020202020204" pitchFamily="34" charset="0"/>
            </a:endParaRPr>
          </a:p>
          <a:p>
            <a:pPr algn="ctr"/>
            <a:endParaRPr lang="en-GB" dirty="0"/>
          </a:p>
        </p:txBody>
      </p:sp>
    </p:spTree>
    <p:extLst>
      <p:ext uri="{BB962C8B-B14F-4D97-AF65-F5344CB8AC3E}">
        <p14:creationId xmlns:p14="http://schemas.microsoft.com/office/powerpoint/2010/main" val="3990480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979E27D9-03C7-44E2-9FF8-15D0C8506A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DFE4DA3-DDA9-6613-0F78-1739F3270164}"/>
              </a:ext>
            </a:extLst>
          </p:cNvPr>
          <p:cNvSpPr>
            <a:spLocks noGrp="1"/>
          </p:cNvSpPr>
          <p:nvPr>
            <p:ph type="title"/>
          </p:nvPr>
        </p:nvSpPr>
        <p:spPr>
          <a:xfrm>
            <a:off x="881460" y="396462"/>
            <a:ext cx="9390311" cy="834805"/>
          </a:xfrm>
        </p:spPr>
        <p:txBody>
          <a:bodyPr anchor="b">
            <a:normAutofit/>
          </a:bodyPr>
          <a:lstStyle/>
          <a:p>
            <a:r>
              <a:rPr lang="en-GB" sz="1600" b="1" dirty="0">
                <a:latin typeface="Arial" panose="020B0604020202020204" pitchFamily="34" charset="0"/>
                <a:cs typeface="Arial" panose="020B0604020202020204" pitchFamily="34" charset="0"/>
              </a:rPr>
              <a:t>VIDEO: Nursing Associates in General Practice</a:t>
            </a:r>
            <a:endParaRPr lang="en-GB" sz="1600" dirty="0">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EEBF1590-3B36-48EE-A89D-3B6F3CB256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C8F6C8C-AB5A-4548-942D-E3FD40ACB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Training Hub Logo">
            <a:extLst>
              <a:ext uri="{FF2B5EF4-FFF2-40B4-BE49-F238E27FC236}">
                <a16:creationId xmlns:a16="http://schemas.microsoft.com/office/drawing/2014/main" id="{E559DC65-9D57-70C1-FC77-EFF706663E33}"/>
              </a:ext>
            </a:extLst>
          </p:cNvPr>
          <p:cNvPicPr>
            <a:picLocks noChangeAspect="1"/>
          </p:cNvPicPr>
          <p:nvPr/>
        </p:nvPicPr>
        <p:blipFill>
          <a:blip r:embed="rId4"/>
          <a:stretch>
            <a:fillRect/>
          </a:stretch>
        </p:blipFill>
        <p:spPr>
          <a:xfrm>
            <a:off x="9846200" y="330683"/>
            <a:ext cx="1956986" cy="688908"/>
          </a:xfrm>
          <a:prstGeom prst="rect">
            <a:avLst/>
          </a:prstGeom>
        </p:spPr>
      </p:pic>
      <p:sp>
        <p:nvSpPr>
          <p:cNvPr id="4" name="TextBox 3">
            <a:extLst>
              <a:ext uri="{FF2B5EF4-FFF2-40B4-BE49-F238E27FC236}">
                <a16:creationId xmlns:a16="http://schemas.microsoft.com/office/drawing/2014/main" id="{398E247E-9185-C417-D049-0AA44F81DFBF}"/>
              </a:ext>
            </a:extLst>
          </p:cNvPr>
          <p:cNvSpPr txBox="1"/>
          <p:nvPr/>
        </p:nvSpPr>
        <p:spPr>
          <a:xfrm>
            <a:off x="1827273" y="5942902"/>
            <a:ext cx="7846827" cy="246221"/>
          </a:xfrm>
          <a:prstGeom prst="rect">
            <a:avLst/>
          </a:prstGeom>
          <a:noFill/>
        </p:spPr>
        <p:txBody>
          <a:bodyPr wrap="square" rtlCol="0">
            <a:spAutoFit/>
          </a:bodyPr>
          <a:lstStyle/>
          <a:p>
            <a:r>
              <a:rPr lang="en-GB" sz="1000" dirty="0">
                <a:latin typeface="Arial" panose="020B0604020202020204" pitchFamily="34" charset="0"/>
                <a:cs typeface="Arial" panose="020B0604020202020204" pitchFamily="34" charset="0"/>
              </a:rPr>
              <a:t>Video: Nursing Associates in General Practice (NHS England Workforce, Training and Education, 2024) </a:t>
            </a:r>
            <a:r>
              <a:rPr lang="en-GB" sz="1000" dirty="0">
                <a:solidFill>
                  <a:srgbClr val="C7417B"/>
                </a:solidFill>
                <a:latin typeface="Arial" panose="020B0604020202020204" pitchFamily="34" charset="0"/>
                <a:cs typeface="Arial" panose="020B0604020202020204" pitchFamily="34" charset="0"/>
              </a:rPr>
              <a:t>Click image to access</a:t>
            </a:r>
          </a:p>
        </p:txBody>
      </p:sp>
      <p:pic>
        <p:nvPicPr>
          <p:cNvPr id="3" name="Online Media 2" title="Nursing Associates in General Practice">
            <a:hlinkClick r:id="" action="ppaction://media"/>
            <a:extLst>
              <a:ext uri="{FF2B5EF4-FFF2-40B4-BE49-F238E27FC236}">
                <a16:creationId xmlns:a16="http://schemas.microsoft.com/office/drawing/2014/main" id="{3749B66D-C6B5-EF8F-6CA2-112F650E6181}"/>
              </a:ext>
            </a:extLst>
          </p:cNvPr>
          <p:cNvPicPr>
            <a:picLocks noRot="1" noChangeAspect="1"/>
          </p:cNvPicPr>
          <p:nvPr>
            <a:videoFile r:link="rId1"/>
          </p:nvPr>
        </p:nvPicPr>
        <p:blipFill>
          <a:blip r:embed="rId5"/>
          <a:stretch>
            <a:fillRect/>
          </a:stretch>
        </p:blipFill>
        <p:spPr>
          <a:xfrm>
            <a:off x="1923525" y="1390762"/>
            <a:ext cx="7985223" cy="4511651"/>
          </a:xfrm>
          <a:prstGeom prst="rect">
            <a:avLst/>
          </a:prstGeom>
        </p:spPr>
      </p:pic>
    </p:spTree>
    <p:extLst>
      <p:ext uri="{BB962C8B-B14F-4D97-AF65-F5344CB8AC3E}">
        <p14:creationId xmlns:p14="http://schemas.microsoft.com/office/powerpoint/2010/main" val="962353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9AF94D-3568-C95C-BDDC-CFDE76F595D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640DF0A-4E7D-7F36-904E-EB9F2F2A0F47}"/>
              </a:ext>
            </a:extLst>
          </p:cNvPr>
          <p:cNvSpPr>
            <a:spLocks noGrp="1"/>
          </p:cNvSpPr>
          <p:nvPr>
            <p:ph type="title"/>
          </p:nvPr>
        </p:nvSpPr>
        <p:spPr>
          <a:xfrm>
            <a:off x="838200" y="390025"/>
            <a:ext cx="8890000" cy="967971"/>
          </a:xfrm>
          <a:prstGeom prst="roundRect">
            <a:avLst/>
          </a:prstGeom>
          <a:solidFill>
            <a:schemeClr val="accent6">
              <a:lumMod val="40000"/>
              <a:lumOff val="60000"/>
            </a:schemeClr>
          </a:solidFill>
        </p:spPr>
        <p:txBody>
          <a:bodyPr rtlCol="0"/>
          <a:lstStyle/>
          <a:p>
            <a:pPr rtl="0"/>
            <a:r>
              <a:rPr lang="en-GB" dirty="0"/>
              <a:t>Other Clinical roles</a:t>
            </a:r>
          </a:p>
        </p:txBody>
      </p:sp>
      <p:pic>
        <p:nvPicPr>
          <p:cNvPr id="19" name="Picture 18" descr="Training Hub logo">
            <a:extLst>
              <a:ext uri="{FF2B5EF4-FFF2-40B4-BE49-F238E27FC236}">
                <a16:creationId xmlns:a16="http://schemas.microsoft.com/office/drawing/2014/main" id="{A5FC561C-9027-3834-A256-77C14261DAC7}"/>
              </a:ext>
            </a:extLst>
          </p:cNvPr>
          <p:cNvPicPr>
            <a:picLocks noChangeAspect="1"/>
          </p:cNvPicPr>
          <p:nvPr/>
        </p:nvPicPr>
        <p:blipFill>
          <a:blip r:embed="rId3"/>
          <a:stretch>
            <a:fillRect/>
          </a:stretch>
        </p:blipFill>
        <p:spPr>
          <a:xfrm>
            <a:off x="9863043" y="363898"/>
            <a:ext cx="1956986" cy="688908"/>
          </a:xfrm>
          <a:prstGeom prst="rect">
            <a:avLst/>
          </a:prstGeom>
        </p:spPr>
      </p:pic>
      <p:sp>
        <p:nvSpPr>
          <p:cNvPr id="3" name="TextBox 2">
            <a:extLst>
              <a:ext uri="{FF2B5EF4-FFF2-40B4-BE49-F238E27FC236}">
                <a16:creationId xmlns:a16="http://schemas.microsoft.com/office/drawing/2014/main" id="{21438024-5B5A-994E-12BD-FAF9836A6203}"/>
              </a:ext>
            </a:extLst>
          </p:cNvPr>
          <p:cNvSpPr txBox="1"/>
          <p:nvPr/>
        </p:nvSpPr>
        <p:spPr>
          <a:xfrm>
            <a:off x="838200" y="1811849"/>
            <a:ext cx="9536053" cy="369332"/>
          </a:xfrm>
          <a:prstGeom prst="rect">
            <a:avLst/>
          </a:prstGeom>
          <a:noFill/>
        </p:spPr>
        <p:txBody>
          <a:bodyPr wrap="square" rtlCol="0">
            <a:spAutoFit/>
          </a:bodyPr>
          <a:lstStyle/>
          <a:p>
            <a:r>
              <a:rPr lang="en-GB" sz="1800" b="1" dirty="0">
                <a:solidFill>
                  <a:srgbClr val="C7417B"/>
                </a:solidFill>
                <a:effectLst/>
                <a:latin typeface="Arial" panose="020B0604020202020204" pitchFamily="34" charset="0"/>
                <a:ea typeface="Calibri" panose="020F0502020204030204" pitchFamily="34" charset="0"/>
                <a:cs typeface="Arial" panose="020B0604020202020204" pitchFamily="34" charset="0"/>
              </a:rPr>
              <a:t>Physician Assistant</a:t>
            </a:r>
          </a:p>
        </p:txBody>
      </p:sp>
      <p:sp>
        <p:nvSpPr>
          <p:cNvPr id="4" name="TextBox 3">
            <a:extLst>
              <a:ext uri="{FF2B5EF4-FFF2-40B4-BE49-F238E27FC236}">
                <a16:creationId xmlns:a16="http://schemas.microsoft.com/office/drawing/2014/main" id="{D7D42729-E131-3DE2-071F-03BDDE321E26}"/>
              </a:ext>
            </a:extLst>
          </p:cNvPr>
          <p:cNvSpPr txBox="1"/>
          <p:nvPr/>
        </p:nvSpPr>
        <p:spPr>
          <a:xfrm>
            <a:off x="878830" y="2486371"/>
            <a:ext cx="5820755" cy="1938992"/>
          </a:xfrm>
          <a:prstGeom prst="rect">
            <a:avLst/>
          </a:prstGeom>
          <a:noFill/>
        </p:spPr>
        <p:txBody>
          <a:bodyPr wrap="square" rtlCol="0">
            <a:spAutoFit/>
          </a:bodyPr>
          <a:lstStyle/>
          <a:p>
            <a:r>
              <a:rPr lang="en-GB" sz="1200" dirty="0">
                <a:latin typeface="Arial" panose="020B0604020202020204" pitchFamily="34" charset="0"/>
                <a:cs typeface="Arial" panose="020B0604020202020204" pitchFamily="34" charset="0"/>
              </a:rPr>
              <a:t>Physician Assistants (PAs) are medically trained, generalist healthcare professionals, who work alongside doctors and provide medical care as an integral part of the multidisciplinary team. </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Physician Assistants are one of the Medical Associate Professions (MAPs) and can be found working throughout primary and secondary care. </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Physician Assistants are overseen by a dedicated medical supervisor, but they can work autonomously with appropriate support (NHSE, 2024) </a:t>
            </a:r>
          </a:p>
          <a:p>
            <a:endParaRPr lang="en-GB" sz="1200" dirty="0">
              <a:latin typeface="Arial" panose="020B0604020202020204" pitchFamily="34" charset="0"/>
              <a:cs typeface="Arial" panose="020B0604020202020204" pitchFamily="34" charset="0"/>
            </a:endParaRPr>
          </a:p>
        </p:txBody>
      </p:sp>
      <p:pic>
        <p:nvPicPr>
          <p:cNvPr id="6" name="Graphic 5" descr="Stethoscope outline">
            <a:extLst>
              <a:ext uri="{FF2B5EF4-FFF2-40B4-BE49-F238E27FC236}">
                <a16:creationId xmlns:a16="http://schemas.microsoft.com/office/drawing/2014/main" id="{E651C221-CE89-7D6D-CC54-EFCFBF04232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989194" y="2281981"/>
            <a:ext cx="3118834" cy="3118834"/>
          </a:xfrm>
          <a:prstGeom prst="rect">
            <a:avLst/>
          </a:prstGeom>
        </p:spPr>
      </p:pic>
      <p:sp>
        <p:nvSpPr>
          <p:cNvPr id="11" name="TextBox 10">
            <a:extLst>
              <a:ext uri="{FF2B5EF4-FFF2-40B4-BE49-F238E27FC236}">
                <a16:creationId xmlns:a16="http://schemas.microsoft.com/office/drawing/2014/main" id="{E8429F71-BD6F-5C9A-92C3-AB43C144AE11}"/>
              </a:ext>
            </a:extLst>
          </p:cNvPr>
          <p:cNvSpPr txBox="1"/>
          <p:nvPr/>
        </p:nvSpPr>
        <p:spPr>
          <a:xfrm>
            <a:off x="406579" y="6134153"/>
            <a:ext cx="11071523" cy="553998"/>
          </a:xfrm>
          <a:prstGeom prst="rect">
            <a:avLst/>
          </a:prstGeom>
          <a:noFill/>
        </p:spPr>
        <p:txBody>
          <a:bodyPr wrap="square" rtlCol="0">
            <a:spAutoFit/>
          </a:bodyPr>
          <a:lstStyle/>
          <a:p>
            <a:r>
              <a:rPr lang="en-GB" sz="1200" dirty="0">
                <a:latin typeface="Arial" panose="020B0604020202020204" pitchFamily="34" charset="0"/>
                <a:cs typeface="Arial" panose="020B0604020202020204" pitchFamily="34" charset="0"/>
              </a:rPr>
              <a:t>For more information about Physician Assistants, please visit </a:t>
            </a:r>
            <a:r>
              <a:rPr lang="en-GB" sz="1200" dirty="0">
                <a:latin typeface="Arial" panose="020B0604020202020204" pitchFamily="34" charset="0"/>
                <a:cs typeface="Arial" panose="020B0604020202020204" pitchFamily="34" charset="0"/>
                <a:hlinkClick r:id="rId6"/>
              </a:rPr>
              <a:t>NHSE</a:t>
            </a:r>
            <a:r>
              <a:rPr lang="en-GB" sz="1200" dirty="0">
                <a:latin typeface="Arial" panose="020B0604020202020204" pitchFamily="34" charset="0"/>
                <a:cs typeface="Arial" panose="020B0604020202020204" pitchFamily="34" charset="0"/>
              </a:rPr>
              <a:t> and </a:t>
            </a:r>
            <a:r>
              <a:rPr lang="en-GB" sz="1200" dirty="0">
                <a:latin typeface="Arial" panose="020B0604020202020204" pitchFamily="34" charset="0"/>
                <a:cs typeface="Arial" panose="020B0604020202020204" pitchFamily="34" charset="0"/>
                <a:hlinkClick r:id="rId7"/>
              </a:rPr>
              <a:t>NHS Health Careers</a:t>
            </a:r>
            <a:endParaRPr lang="en-GB" sz="1200" dirty="0">
              <a:latin typeface="Arial" panose="020B0604020202020204" pitchFamily="34" charset="0"/>
              <a:cs typeface="Arial" panose="020B0604020202020204" pitchFamily="34" charset="0"/>
            </a:endParaRPr>
          </a:p>
          <a:p>
            <a:pPr algn="ctr"/>
            <a:endParaRPr lang="en-GB" dirty="0"/>
          </a:p>
        </p:txBody>
      </p:sp>
    </p:spTree>
    <p:extLst>
      <p:ext uri="{BB962C8B-B14F-4D97-AF65-F5344CB8AC3E}">
        <p14:creationId xmlns:p14="http://schemas.microsoft.com/office/powerpoint/2010/main" val="1856621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979E27D9-03C7-44E2-9FF8-15D0C8506A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DFE4DA3-DDA9-6613-0F78-1739F3270164}"/>
              </a:ext>
            </a:extLst>
          </p:cNvPr>
          <p:cNvSpPr>
            <a:spLocks noGrp="1"/>
          </p:cNvSpPr>
          <p:nvPr>
            <p:ph type="title"/>
          </p:nvPr>
        </p:nvSpPr>
        <p:spPr>
          <a:xfrm>
            <a:off x="881460" y="396462"/>
            <a:ext cx="9390311" cy="834805"/>
          </a:xfrm>
        </p:spPr>
        <p:txBody>
          <a:bodyPr anchor="b">
            <a:normAutofit/>
          </a:bodyPr>
          <a:lstStyle/>
          <a:p>
            <a:r>
              <a:rPr lang="en-GB" sz="1600" b="1" dirty="0">
                <a:latin typeface="Arial" panose="020B0604020202020204" pitchFamily="34" charset="0"/>
                <a:cs typeface="Arial" panose="020B0604020202020204" pitchFamily="34" charset="0"/>
              </a:rPr>
              <a:t>VIDEO: A day in the life of a Physician Assistant in general practice</a:t>
            </a:r>
            <a:endParaRPr lang="en-GB" sz="1600" dirty="0">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EEBF1590-3B36-48EE-A89D-3B6F3CB256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C8F6C8C-AB5A-4548-942D-E3FD40ACB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Training Hub Logo">
            <a:extLst>
              <a:ext uri="{FF2B5EF4-FFF2-40B4-BE49-F238E27FC236}">
                <a16:creationId xmlns:a16="http://schemas.microsoft.com/office/drawing/2014/main" id="{E559DC65-9D57-70C1-FC77-EFF706663E33}"/>
              </a:ext>
            </a:extLst>
          </p:cNvPr>
          <p:cNvPicPr>
            <a:picLocks noChangeAspect="1"/>
          </p:cNvPicPr>
          <p:nvPr/>
        </p:nvPicPr>
        <p:blipFill>
          <a:blip r:embed="rId4"/>
          <a:stretch>
            <a:fillRect/>
          </a:stretch>
        </p:blipFill>
        <p:spPr>
          <a:xfrm>
            <a:off x="9846200" y="330683"/>
            <a:ext cx="1956986" cy="688908"/>
          </a:xfrm>
          <a:prstGeom prst="rect">
            <a:avLst/>
          </a:prstGeom>
        </p:spPr>
      </p:pic>
      <p:sp>
        <p:nvSpPr>
          <p:cNvPr id="4" name="TextBox 3">
            <a:extLst>
              <a:ext uri="{FF2B5EF4-FFF2-40B4-BE49-F238E27FC236}">
                <a16:creationId xmlns:a16="http://schemas.microsoft.com/office/drawing/2014/main" id="{398E247E-9185-C417-D049-0AA44F81DFBF}"/>
              </a:ext>
            </a:extLst>
          </p:cNvPr>
          <p:cNvSpPr txBox="1"/>
          <p:nvPr/>
        </p:nvSpPr>
        <p:spPr>
          <a:xfrm>
            <a:off x="1827273" y="5942902"/>
            <a:ext cx="8559538" cy="246221"/>
          </a:xfrm>
          <a:prstGeom prst="rect">
            <a:avLst/>
          </a:prstGeom>
          <a:noFill/>
        </p:spPr>
        <p:txBody>
          <a:bodyPr wrap="square" rtlCol="0">
            <a:spAutoFit/>
          </a:bodyPr>
          <a:lstStyle/>
          <a:p>
            <a:r>
              <a:rPr lang="en-GB" sz="1000" dirty="0">
                <a:latin typeface="Arial" panose="020B0604020202020204" pitchFamily="34" charset="0"/>
                <a:cs typeface="Arial" panose="020B0604020202020204" pitchFamily="34" charset="0"/>
              </a:rPr>
              <a:t>Video: A day in the life of a Physician Assistant in general practice (NHS England Workforce, Training and Education (2020) </a:t>
            </a:r>
            <a:r>
              <a:rPr lang="en-GB" sz="1000" dirty="0">
                <a:solidFill>
                  <a:srgbClr val="C7417B"/>
                </a:solidFill>
                <a:latin typeface="Arial" panose="020B0604020202020204" pitchFamily="34" charset="0"/>
                <a:cs typeface="Arial" panose="020B0604020202020204" pitchFamily="34" charset="0"/>
              </a:rPr>
              <a:t>Click image to access</a:t>
            </a:r>
          </a:p>
        </p:txBody>
      </p:sp>
      <p:pic>
        <p:nvPicPr>
          <p:cNvPr id="8" name="Online Media 7" title="A day in the life of a physician associate in general practice">
            <a:hlinkClick r:id="" action="ppaction://media"/>
            <a:extLst>
              <a:ext uri="{FF2B5EF4-FFF2-40B4-BE49-F238E27FC236}">
                <a16:creationId xmlns:a16="http://schemas.microsoft.com/office/drawing/2014/main" id="{04DE03B8-C14A-434C-ACDF-4A4B288FE11D}"/>
              </a:ext>
            </a:extLst>
          </p:cNvPr>
          <p:cNvPicPr>
            <a:picLocks noRot="1" noChangeAspect="1"/>
          </p:cNvPicPr>
          <p:nvPr>
            <a:videoFile r:link="rId1"/>
          </p:nvPr>
        </p:nvPicPr>
        <p:blipFill>
          <a:blip r:embed="rId5"/>
          <a:stretch>
            <a:fillRect/>
          </a:stretch>
        </p:blipFill>
        <p:spPr>
          <a:xfrm>
            <a:off x="1909775" y="1363346"/>
            <a:ext cx="7871639" cy="4447476"/>
          </a:xfrm>
          <a:prstGeom prst="rect">
            <a:avLst/>
          </a:prstGeom>
        </p:spPr>
      </p:pic>
    </p:spTree>
    <p:extLst>
      <p:ext uri="{BB962C8B-B14F-4D97-AF65-F5344CB8AC3E}">
        <p14:creationId xmlns:p14="http://schemas.microsoft.com/office/powerpoint/2010/main" val="2263306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3CD07B-2620-FCDF-4BB2-21FE6A64140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8BD3D81-4F3D-1158-2F3D-EFC288F3E3DF}"/>
              </a:ext>
            </a:extLst>
          </p:cNvPr>
          <p:cNvSpPr>
            <a:spLocks noGrp="1"/>
          </p:cNvSpPr>
          <p:nvPr>
            <p:ph type="title"/>
          </p:nvPr>
        </p:nvSpPr>
        <p:spPr>
          <a:xfrm>
            <a:off x="838200" y="390025"/>
            <a:ext cx="8890000" cy="967971"/>
          </a:xfrm>
          <a:prstGeom prst="roundRect">
            <a:avLst/>
          </a:prstGeom>
          <a:solidFill>
            <a:schemeClr val="accent6">
              <a:lumMod val="40000"/>
              <a:lumOff val="60000"/>
            </a:schemeClr>
          </a:solidFill>
        </p:spPr>
        <p:txBody>
          <a:bodyPr rtlCol="0"/>
          <a:lstStyle/>
          <a:p>
            <a:pPr rtl="0"/>
            <a:r>
              <a:rPr lang="en-GB" dirty="0"/>
              <a:t>Other Clinical roles</a:t>
            </a:r>
          </a:p>
        </p:txBody>
      </p:sp>
      <p:pic>
        <p:nvPicPr>
          <p:cNvPr id="19" name="Picture 18" descr="Training Hub logo">
            <a:extLst>
              <a:ext uri="{FF2B5EF4-FFF2-40B4-BE49-F238E27FC236}">
                <a16:creationId xmlns:a16="http://schemas.microsoft.com/office/drawing/2014/main" id="{DA7BAE30-DED9-6E43-8F94-60F761420FF2}"/>
              </a:ext>
            </a:extLst>
          </p:cNvPr>
          <p:cNvPicPr>
            <a:picLocks noChangeAspect="1"/>
          </p:cNvPicPr>
          <p:nvPr/>
        </p:nvPicPr>
        <p:blipFill>
          <a:blip r:embed="rId3"/>
          <a:stretch>
            <a:fillRect/>
          </a:stretch>
        </p:blipFill>
        <p:spPr>
          <a:xfrm>
            <a:off x="9863043" y="363898"/>
            <a:ext cx="1956986" cy="688908"/>
          </a:xfrm>
          <a:prstGeom prst="rect">
            <a:avLst/>
          </a:prstGeom>
        </p:spPr>
      </p:pic>
      <p:sp>
        <p:nvSpPr>
          <p:cNvPr id="3" name="TextBox 2">
            <a:extLst>
              <a:ext uri="{FF2B5EF4-FFF2-40B4-BE49-F238E27FC236}">
                <a16:creationId xmlns:a16="http://schemas.microsoft.com/office/drawing/2014/main" id="{AD5584CE-4470-1FCB-BC90-81DF0C3D9055}"/>
              </a:ext>
            </a:extLst>
          </p:cNvPr>
          <p:cNvSpPr txBox="1"/>
          <p:nvPr/>
        </p:nvSpPr>
        <p:spPr>
          <a:xfrm>
            <a:off x="838200" y="1811849"/>
            <a:ext cx="9536053" cy="369332"/>
          </a:xfrm>
          <a:prstGeom prst="rect">
            <a:avLst/>
          </a:prstGeom>
          <a:noFill/>
        </p:spPr>
        <p:txBody>
          <a:bodyPr wrap="square" rtlCol="0">
            <a:spAutoFit/>
          </a:bodyPr>
          <a:lstStyle/>
          <a:p>
            <a:r>
              <a:rPr lang="en-GB" sz="1800" b="1" dirty="0">
                <a:solidFill>
                  <a:srgbClr val="C7417B"/>
                </a:solidFill>
                <a:effectLst/>
                <a:latin typeface="Arial" panose="020B0604020202020204" pitchFamily="34" charset="0"/>
                <a:ea typeface="Calibri" panose="020F0502020204030204" pitchFamily="34" charset="0"/>
                <a:cs typeface="Arial" panose="020B0604020202020204" pitchFamily="34" charset="0"/>
              </a:rPr>
              <a:t>Mental Health Practitioner</a:t>
            </a:r>
          </a:p>
        </p:txBody>
      </p:sp>
      <p:sp>
        <p:nvSpPr>
          <p:cNvPr id="4" name="TextBox 3">
            <a:extLst>
              <a:ext uri="{FF2B5EF4-FFF2-40B4-BE49-F238E27FC236}">
                <a16:creationId xmlns:a16="http://schemas.microsoft.com/office/drawing/2014/main" id="{41B5F1F3-23CD-A79F-F7F1-9DE94A77E107}"/>
              </a:ext>
            </a:extLst>
          </p:cNvPr>
          <p:cNvSpPr txBox="1"/>
          <p:nvPr/>
        </p:nvSpPr>
        <p:spPr>
          <a:xfrm>
            <a:off x="878830" y="2486371"/>
            <a:ext cx="5820755" cy="3231654"/>
          </a:xfrm>
          <a:prstGeom prst="rect">
            <a:avLst/>
          </a:prstGeom>
          <a:noFill/>
        </p:spPr>
        <p:txBody>
          <a:bodyPr wrap="square" rtlCol="0">
            <a:spAutoFit/>
          </a:bodyPr>
          <a:lstStyle/>
          <a:p>
            <a:pPr marL="171450" indent="-171450">
              <a:buClr>
                <a:srgbClr val="C7417B"/>
              </a:buClr>
              <a:buFont typeface="Wingdings" panose="05000000000000000000" pitchFamily="2" charset="2"/>
              <a:buChar char="Ø"/>
            </a:pPr>
            <a:r>
              <a:rPr lang="en-GB" sz="1200" dirty="0">
                <a:latin typeface="Arial" panose="020B0604020202020204" pitchFamily="34" charset="0"/>
                <a:cs typeface="Arial" panose="020B0604020202020204" pitchFamily="34" charset="0"/>
              </a:rPr>
              <a:t>Mental health practitioners contribute to the NHS Long Term Plan ambition and </a:t>
            </a:r>
            <a:r>
              <a:rPr lang="en-GB" sz="1200" b="1" dirty="0">
                <a:latin typeface="Arial" panose="020B0604020202020204" pitchFamily="34" charset="0"/>
                <a:cs typeface="Arial" panose="020B0604020202020204" pitchFamily="34" charset="0"/>
              </a:rPr>
              <a:t>support adults with severe mental illnesses </a:t>
            </a:r>
            <a:r>
              <a:rPr lang="en-GB" sz="1200" dirty="0">
                <a:latin typeface="Arial" panose="020B0604020202020204" pitchFamily="34" charset="0"/>
                <a:cs typeface="Arial" panose="020B0604020202020204" pitchFamily="34" charset="0"/>
              </a:rPr>
              <a:t>to live well in their communities.  </a:t>
            </a:r>
          </a:p>
          <a:p>
            <a:pPr marL="171450" indent="-171450">
              <a:buClr>
                <a:srgbClr val="C7417B"/>
              </a:buClr>
              <a:buFont typeface="Wingdings" panose="05000000000000000000" pitchFamily="2" charset="2"/>
              <a:buChar char="Ø"/>
            </a:pPr>
            <a:endParaRPr lang="en-GB" sz="1200" dirty="0">
              <a:latin typeface="Arial" panose="020B0604020202020204" pitchFamily="34" charset="0"/>
              <a:cs typeface="Arial" panose="020B0604020202020204" pitchFamily="34" charset="0"/>
            </a:endParaRPr>
          </a:p>
          <a:p>
            <a:pPr marL="171450" indent="-171450">
              <a:buClr>
                <a:srgbClr val="C7417B"/>
              </a:buClr>
              <a:buFont typeface="Wingdings" panose="05000000000000000000" pitchFamily="2" charset="2"/>
              <a:buChar char="Ø"/>
            </a:pPr>
            <a:r>
              <a:rPr lang="en-GB" sz="1200" dirty="0">
                <a:latin typeface="Arial" panose="020B0604020202020204" pitchFamily="34" charset="0"/>
                <a:cs typeface="Arial" panose="020B0604020202020204" pitchFamily="34" charset="0"/>
              </a:rPr>
              <a:t>The Mental Health Practitioner roles were introduced to enable professionals with mental health expertise to be based in GP surgeries or neighbourhood settings, to support people with complex mental health needs and act as a ‘bridge’ between primary care and specialist mental health services. </a:t>
            </a:r>
          </a:p>
          <a:p>
            <a:pPr marL="171450" indent="-171450">
              <a:buClr>
                <a:srgbClr val="C7417B"/>
              </a:buClr>
              <a:buFont typeface="Wingdings" panose="05000000000000000000" pitchFamily="2" charset="2"/>
              <a:buChar char="Ø"/>
            </a:pPr>
            <a:endParaRPr lang="en-GB" sz="1200" dirty="0">
              <a:latin typeface="Arial" panose="020B0604020202020204" pitchFamily="34" charset="0"/>
              <a:cs typeface="Arial" panose="020B0604020202020204" pitchFamily="34" charset="0"/>
            </a:endParaRPr>
          </a:p>
          <a:p>
            <a:pPr marL="171450" indent="-171450">
              <a:buClr>
                <a:srgbClr val="C7417B"/>
              </a:buClr>
              <a:buFont typeface="Wingdings" panose="05000000000000000000" pitchFamily="2" charset="2"/>
              <a:buChar char="Ø"/>
            </a:pPr>
            <a:r>
              <a:rPr lang="en-GB" sz="1200" dirty="0">
                <a:latin typeface="Arial" panose="020B0604020202020204" pitchFamily="34" charset="0"/>
                <a:cs typeface="Arial" panose="020B0604020202020204" pitchFamily="34" charset="0"/>
              </a:rPr>
              <a:t>The role sits alongside NHS Talking Therapies for anxiety and depression, and a range of other roles within primary care that provide mental health support. </a:t>
            </a:r>
          </a:p>
          <a:p>
            <a:pPr>
              <a:buClr>
                <a:srgbClr val="C7417B"/>
              </a:buClr>
            </a:pPr>
            <a:endParaRPr lang="en-GB" sz="1200" dirty="0">
              <a:latin typeface="Arial" panose="020B0604020202020204" pitchFamily="34" charset="0"/>
              <a:cs typeface="Arial" panose="020B0604020202020204" pitchFamily="34" charset="0"/>
            </a:endParaRPr>
          </a:p>
          <a:p>
            <a:pPr marL="171450" indent="-171450">
              <a:buClr>
                <a:srgbClr val="C7417B"/>
              </a:buClr>
              <a:buFont typeface="Wingdings" panose="05000000000000000000" pitchFamily="2" charset="2"/>
              <a:buChar char="Ø"/>
            </a:pPr>
            <a:r>
              <a:rPr lang="en-GB" sz="1200" dirty="0">
                <a:latin typeface="Arial" panose="020B0604020202020204" pitchFamily="34" charset="0"/>
                <a:cs typeface="Arial" panose="020B0604020202020204" pitchFamily="34" charset="0"/>
              </a:rPr>
              <a:t>Mental health practitioners provide GPs and other primary care staff with timely support and advice, helping to relieve pressure on workloads and build stronger relationships with mental health services </a:t>
            </a:r>
          </a:p>
          <a:p>
            <a:pPr marL="171450" indent="-171450">
              <a:buClr>
                <a:srgbClr val="C7417B"/>
              </a:buClr>
              <a:buFont typeface="Wingdings" panose="05000000000000000000" pitchFamily="2" charset="2"/>
              <a:buChar char="Ø"/>
            </a:pPr>
            <a:endParaRPr lang="en-GB" sz="1200" dirty="0">
              <a:latin typeface="Arial" panose="020B0604020202020204" pitchFamily="34" charset="0"/>
              <a:cs typeface="Arial" panose="020B0604020202020204" pitchFamily="34" charset="0"/>
            </a:endParaRPr>
          </a:p>
          <a:p>
            <a:pPr algn="r"/>
            <a:r>
              <a:rPr lang="en-GB" sz="1200" dirty="0">
                <a:latin typeface="Arial" panose="020B0604020202020204" pitchFamily="34" charset="0"/>
                <a:cs typeface="Arial" panose="020B0604020202020204" pitchFamily="34" charset="0"/>
              </a:rPr>
              <a:t>(NHSE, 2023)  </a:t>
            </a:r>
          </a:p>
          <a:p>
            <a:endParaRPr lang="en-GB" sz="12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FE7BCB1A-A7C7-1862-AAED-637721E1D14B}"/>
              </a:ext>
            </a:extLst>
          </p:cNvPr>
          <p:cNvSpPr txBox="1"/>
          <p:nvPr/>
        </p:nvSpPr>
        <p:spPr>
          <a:xfrm>
            <a:off x="7944920" y="4010495"/>
            <a:ext cx="3368250" cy="2349579"/>
          </a:xfrm>
          <a:prstGeom prst="roundRect">
            <a:avLst/>
          </a:prstGeom>
          <a:solidFill>
            <a:schemeClr val="accent1">
              <a:alpha val="88000"/>
            </a:schemeClr>
          </a:solidFill>
        </p:spPr>
        <p:txBody>
          <a:bodyPr wrap="square" rtlCol="0">
            <a:spAutoFit/>
          </a:bodyPr>
          <a:lstStyle/>
          <a:p>
            <a:pPr>
              <a:buClr>
                <a:srgbClr val="C7417B"/>
              </a:buClr>
            </a:pPr>
            <a:r>
              <a:rPr lang="en-GB" sz="1200" dirty="0">
                <a:latin typeface="Arial" panose="020B0604020202020204" pitchFamily="34" charset="0"/>
                <a:cs typeface="Arial" panose="020B0604020202020204" pitchFamily="34" charset="0"/>
              </a:rPr>
              <a:t>A mental health practitioner role can be taken on by a </a:t>
            </a:r>
            <a:r>
              <a:rPr lang="en-GB" sz="1200" b="1" dirty="0">
                <a:latin typeface="Arial" panose="020B0604020202020204" pitchFamily="34" charset="0"/>
                <a:cs typeface="Arial" panose="020B0604020202020204" pitchFamily="34" charset="0"/>
              </a:rPr>
              <a:t>wide range of staff with mental health expertise</a:t>
            </a:r>
            <a:r>
              <a:rPr lang="en-GB" sz="1200" dirty="0">
                <a:latin typeface="Arial" panose="020B0604020202020204" pitchFamily="34" charset="0"/>
                <a:cs typeface="Arial" panose="020B0604020202020204" pitchFamily="34" charset="0"/>
              </a:rPr>
              <a:t> (ranging from Band 4-8a), including:</a:t>
            </a:r>
          </a:p>
          <a:p>
            <a:pPr>
              <a:buClr>
                <a:srgbClr val="C7417B"/>
              </a:buClr>
            </a:pPr>
            <a:endParaRPr lang="en-GB" sz="1200" dirty="0">
              <a:latin typeface="Arial" panose="020B0604020202020204" pitchFamily="34" charset="0"/>
              <a:cs typeface="Arial" panose="020B0604020202020204" pitchFamily="34" charset="0"/>
            </a:endParaRPr>
          </a:p>
          <a:p>
            <a:pPr marL="171450" indent="-171450">
              <a:buClr>
                <a:srgbClr val="C7417B"/>
              </a:buClr>
              <a:buFont typeface="Wingdings" panose="05000000000000000000" pitchFamily="2" charset="2"/>
              <a:buChar char="Ø"/>
            </a:pPr>
            <a:r>
              <a:rPr lang="en-GB" sz="1200" dirty="0">
                <a:latin typeface="Arial" panose="020B0604020202020204" pitchFamily="34" charset="0"/>
                <a:cs typeface="Arial" panose="020B0604020202020204" pitchFamily="34" charset="0"/>
              </a:rPr>
              <a:t>peer support workers</a:t>
            </a:r>
          </a:p>
          <a:p>
            <a:pPr marL="171450" indent="-171450">
              <a:buClr>
                <a:srgbClr val="C7417B"/>
              </a:buClr>
              <a:buFont typeface="Wingdings" panose="05000000000000000000" pitchFamily="2" charset="2"/>
              <a:buChar char="Ø"/>
            </a:pPr>
            <a:r>
              <a:rPr lang="en-GB" sz="1200" dirty="0">
                <a:latin typeface="Arial" panose="020B0604020202020204" pitchFamily="34" charset="0"/>
                <a:cs typeface="Arial" panose="020B0604020202020204" pitchFamily="34" charset="0"/>
              </a:rPr>
              <a:t>community psychiatric nurses</a:t>
            </a:r>
          </a:p>
          <a:p>
            <a:pPr marL="171450" indent="-171450">
              <a:buClr>
                <a:srgbClr val="C7417B"/>
              </a:buClr>
              <a:buFont typeface="Wingdings" panose="05000000000000000000" pitchFamily="2" charset="2"/>
              <a:buChar char="Ø"/>
            </a:pPr>
            <a:r>
              <a:rPr lang="en-GB" sz="1200" dirty="0">
                <a:latin typeface="Arial" panose="020B0604020202020204" pitchFamily="34" charset="0"/>
                <a:cs typeface="Arial" panose="020B0604020202020204" pitchFamily="34" charset="0"/>
              </a:rPr>
              <a:t>clinical psychologists</a:t>
            </a:r>
          </a:p>
          <a:p>
            <a:pPr marL="171450" indent="-171450">
              <a:buClr>
                <a:srgbClr val="C7417B"/>
              </a:buClr>
              <a:buFont typeface="Wingdings" panose="05000000000000000000" pitchFamily="2" charset="2"/>
              <a:buChar char="Ø"/>
            </a:pPr>
            <a:r>
              <a:rPr lang="en-GB" sz="1200" dirty="0">
                <a:latin typeface="Arial" panose="020B0604020202020204" pitchFamily="34" charset="0"/>
                <a:cs typeface="Arial" panose="020B0604020202020204" pitchFamily="34" charset="0"/>
              </a:rPr>
              <a:t>mental health social workers</a:t>
            </a:r>
          </a:p>
          <a:p>
            <a:pPr marL="171450" indent="-171450">
              <a:buClr>
                <a:srgbClr val="C7417B"/>
              </a:buClr>
              <a:buFont typeface="Wingdings" panose="05000000000000000000" pitchFamily="2" charset="2"/>
              <a:buChar char="Ø"/>
            </a:pPr>
            <a:r>
              <a:rPr lang="en-GB" sz="1200" dirty="0">
                <a:latin typeface="Arial" panose="020B0604020202020204" pitchFamily="34" charset="0"/>
                <a:cs typeface="Arial" panose="020B0604020202020204" pitchFamily="34" charset="0"/>
              </a:rPr>
              <a:t>mental health occupational therapists</a:t>
            </a:r>
          </a:p>
          <a:p>
            <a:pPr marL="171450" indent="-171450">
              <a:buClr>
                <a:srgbClr val="C7417B"/>
              </a:buClr>
              <a:buFont typeface="Wingdings" panose="05000000000000000000" pitchFamily="2" charset="2"/>
              <a:buChar char="Ø"/>
            </a:pPr>
            <a:r>
              <a:rPr lang="en-GB" sz="1200" dirty="0">
                <a:latin typeface="Arial" panose="020B0604020202020204" pitchFamily="34" charset="0"/>
                <a:cs typeface="Arial" panose="020B0604020202020204" pitchFamily="34" charset="0"/>
              </a:rPr>
              <a:t>mental health community connectors</a:t>
            </a:r>
          </a:p>
        </p:txBody>
      </p:sp>
      <p:pic>
        <p:nvPicPr>
          <p:cNvPr id="9" name="Picture 8" descr="Mental health awareness mural">
            <a:extLst>
              <a:ext uri="{FF2B5EF4-FFF2-40B4-BE49-F238E27FC236}">
                <a16:creationId xmlns:a16="http://schemas.microsoft.com/office/drawing/2014/main" id="{AB960D29-1E48-202F-50F4-94D40ABAF8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09738" y="1661213"/>
            <a:ext cx="3438070" cy="2132402"/>
          </a:xfrm>
          <a:prstGeom prst="rect">
            <a:avLst/>
          </a:prstGeom>
          <a:effectLst>
            <a:glow rad="63500">
              <a:schemeClr val="accent5">
                <a:satMod val="175000"/>
                <a:alpha val="40000"/>
              </a:schemeClr>
            </a:glow>
          </a:effectLst>
        </p:spPr>
      </p:pic>
      <p:sp>
        <p:nvSpPr>
          <p:cNvPr id="11" name="TextBox 10">
            <a:extLst>
              <a:ext uri="{FF2B5EF4-FFF2-40B4-BE49-F238E27FC236}">
                <a16:creationId xmlns:a16="http://schemas.microsoft.com/office/drawing/2014/main" id="{D978197F-6F39-59FF-D3A0-4955284D9754}"/>
              </a:ext>
            </a:extLst>
          </p:cNvPr>
          <p:cNvSpPr txBox="1"/>
          <p:nvPr/>
        </p:nvSpPr>
        <p:spPr>
          <a:xfrm>
            <a:off x="406579" y="6134153"/>
            <a:ext cx="11071523" cy="553998"/>
          </a:xfrm>
          <a:prstGeom prst="rect">
            <a:avLst/>
          </a:prstGeom>
          <a:noFill/>
        </p:spPr>
        <p:txBody>
          <a:bodyPr wrap="square" rtlCol="0">
            <a:spAutoFit/>
          </a:bodyPr>
          <a:lstStyle/>
          <a:p>
            <a:r>
              <a:rPr lang="en-GB" sz="1200" dirty="0">
                <a:latin typeface="Arial" panose="020B0604020202020204" pitchFamily="34" charset="0"/>
                <a:cs typeface="Arial" panose="020B0604020202020204" pitchFamily="34" charset="0"/>
              </a:rPr>
              <a:t>For more information about Mental Health Practitioners, please visit </a:t>
            </a:r>
            <a:r>
              <a:rPr lang="en-GB" sz="1200" dirty="0">
                <a:latin typeface="Arial" panose="020B0604020202020204" pitchFamily="34" charset="0"/>
                <a:cs typeface="Arial" panose="020B0604020202020204" pitchFamily="34" charset="0"/>
                <a:hlinkClick r:id="rId5"/>
              </a:rPr>
              <a:t>NHSE</a:t>
            </a:r>
            <a:endParaRPr lang="en-GB" sz="1200" dirty="0">
              <a:latin typeface="Arial" panose="020B0604020202020204" pitchFamily="34" charset="0"/>
              <a:cs typeface="Arial" panose="020B0604020202020204" pitchFamily="34" charset="0"/>
            </a:endParaRPr>
          </a:p>
          <a:p>
            <a:pPr algn="ctr"/>
            <a:endParaRPr lang="en-GB" dirty="0"/>
          </a:p>
        </p:txBody>
      </p:sp>
    </p:spTree>
    <p:extLst>
      <p:ext uri="{BB962C8B-B14F-4D97-AF65-F5344CB8AC3E}">
        <p14:creationId xmlns:p14="http://schemas.microsoft.com/office/powerpoint/2010/main" val="30902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979E27D9-03C7-44E2-9FF8-15D0C8506A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DFE4DA3-DDA9-6613-0F78-1739F3270164}"/>
              </a:ext>
            </a:extLst>
          </p:cNvPr>
          <p:cNvSpPr>
            <a:spLocks noGrp="1"/>
          </p:cNvSpPr>
          <p:nvPr>
            <p:ph type="title"/>
          </p:nvPr>
        </p:nvSpPr>
        <p:spPr>
          <a:xfrm>
            <a:off x="887900" y="290624"/>
            <a:ext cx="9159869" cy="834805"/>
          </a:xfrm>
        </p:spPr>
        <p:txBody>
          <a:bodyPr anchor="b">
            <a:normAutofit/>
          </a:bodyPr>
          <a:lstStyle/>
          <a:p>
            <a:r>
              <a:rPr lang="en-GB" sz="1600" b="1" dirty="0">
                <a:latin typeface="Arial" panose="020B0604020202020204" pitchFamily="34" charset="0"/>
                <a:cs typeface="Arial" panose="020B0604020202020204" pitchFamily="34" charset="0"/>
              </a:rPr>
              <a:t>VIDEO: Meet our mental health practitioner - working alongside GPs to meet patients' needs</a:t>
            </a:r>
            <a:endParaRPr lang="en-GB" sz="1600" dirty="0">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EEBF1590-3B36-48EE-A89D-3B6F3CB256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C8F6C8C-AB5A-4548-942D-E3FD40ACB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Training Hub Logo">
            <a:extLst>
              <a:ext uri="{FF2B5EF4-FFF2-40B4-BE49-F238E27FC236}">
                <a16:creationId xmlns:a16="http://schemas.microsoft.com/office/drawing/2014/main" id="{E559DC65-9D57-70C1-FC77-EFF706663E33}"/>
              </a:ext>
            </a:extLst>
          </p:cNvPr>
          <p:cNvPicPr>
            <a:picLocks noChangeAspect="1"/>
          </p:cNvPicPr>
          <p:nvPr/>
        </p:nvPicPr>
        <p:blipFill>
          <a:blip r:embed="rId4"/>
          <a:stretch>
            <a:fillRect/>
          </a:stretch>
        </p:blipFill>
        <p:spPr>
          <a:xfrm>
            <a:off x="9846200" y="330683"/>
            <a:ext cx="1956986" cy="688908"/>
          </a:xfrm>
          <a:prstGeom prst="rect">
            <a:avLst/>
          </a:prstGeom>
        </p:spPr>
      </p:pic>
      <p:sp>
        <p:nvSpPr>
          <p:cNvPr id="4" name="TextBox 3">
            <a:extLst>
              <a:ext uri="{FF2B5EF4-FFF2-40B4-BE49-F238E27FC236}">
                <a16:creationId xmlns:a16="http://schemas.microsoft.com/office/drawing/2014/main" id="{398E247E-9185-C417-D049-0AA44F81DFBF}"/>
              </a:ext>
            </a:extLst>
          </p:cNvPr>
          <p:cNvSpPr txBox="1"/>
          <p:nvPr/>
        </p:nvSpPr>
        <p:spPr>
          <a:xfrm>
            <a:off x="1827273" y="5942902"/>
            <a:ext cx="8559538" cy="246221"/>
          </a:xfrm>
          <a:prstGeom prst="rect">
            <a:avLst/>
          </a:prstGeom>
          <a:noFill/>
        </p:spPr>
        <p:txBody>
          <a:bodyPr wrap="square" rtlCol="0">
            <a:spAutoFit/>
          </a:bodyPr>
          <a:lstStyle/>
          <a:p>
            <a:r>
              <a:rPr lang="en-GB" sz="1000" dirty="0">
                <a:latin typeface="Arial" panose="020B0604020202020204" pitchFamily="34" charset="0"/>
                <a:cs typeface="Arial" panose="020B0604020202020204" pitchFamily="34" charset="0"/>
              </a:rPr>
              <a:t>Video: Meet our mental health practitioner - working alongside GPs to meet patients' needs (NHS England, 2023) </a:t>
            </a:r>
            <a:r>
              <a:rPr lang="en-GB" sz="1000" dirty="0">
                <a:solidFill>
                  <a:srgbClr val="C7417B"/>
                </a:solidFill>
                <a:latin typeface="Arial" panose="020B0604020202020204" pitchFamily="34" charset="0"/>
                <a:cs typeface="Arial" panose="020B0604020202020204" pitchFamily="34" charset="0"/>
              </a:rPr>
              <a:t>Click image to access</a:t>
            </a:r>
          </a:p>
        </p:txBody>
      </p:sp>
      <p:pic>
        <p:nvPicPr>
          <p:cNvPr id="3" name="Online Media 2" title="Meet our mental health practitioner - working alongside GPs to meet patients' needs.">
            <a:hlinkClick r:id="" action="ppaction://media"/>
            <a:extLst>
              <a:ext uri="{FF2B5EF4-FFF2-40B4-BE49-F238E27FC236}">
                <a16:creationId xmlns:a16="http://schemas.microsoft.com/office/drawing/2014/main" id="{DCB5E736-13E2-6BA3-D7A9-6B0FA066C846}"/>
              </a:ext>
            </a:extLst>
          </p:cNvPr>
          <p:cNvPicPr>
            <a:picLocks noRot="1" noChangeAspect="1"/>
          </p:cNvPicPr>
          <p:nvPr>
            <a:videoFile r:link="rId1"/>
          </p:nvPr>
        </p:nvPicPr>
        <p:blipFill>
          <a:blip r:embed="rId5"/>
          <a:stretch>
            <a:fillRect/>
          </a:stretch>
        </p:blipFill>
        <p:spPr>
          <a:xfrm>
            <a:off x="1827273" y="1231267"/>
            <a:ext cx="8220497" cy="4644581"/>
          </a:xfrm>
          <a:prstGeom prst="rect">
            <a:avLst/>
          </a:prstGeom>
        </p:spPr>
      </p:pic>
    </p:spTree>
    <p:extLst>
      <p:ext uri="{BB962C8B-B14F-4D97-AF65-F5344CB8AC3E}">
        <p14:creationId xmlns:p14="http://schemas.microsoft.com/office/powerpoint/2010/main" val="2723653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76ABB7-6972-6504-1445-6663942C7F5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9A1E8AD-C66D-4060-3635-1189218F6450}"/>
              </a:ext>
            </a:extLst>
          </p:cNvPr>
          <p:cNvSpPr>
            <a:spLocks noGrp="1"/>
          </p:cNvSpPr>
          <p:nvPr>
            <p:ph type="title"/>
          </p:nvPr>
        </p:nvSpPr>
        <p:spPr>
          <a:xfrm>
            <a:off x="838200" y="390025"/>
            <a:ext cx="8890000" cy="967971"/>
          </a:xfrm>
          <a:prstGeom prst="roundRect">
            <a:avLst/>
          </a:prstGeom>
          <a:solidFill>
            <a:schemeClr val="accent6">
              <a:lumMod val="40000"/>
              <a:lumOff val="60000"/>
            </a:schemeClr>
          </a:solidFill>
        </p:spPr>
        <p:txBody>
          <a:bodyPr rtlCol="0"/>
          <a:lstStyle/>
          <a:p>
            <a:pPr rtl="0"/>
            <a:r>
              <a:rPr lang="en-GB" dirty="0"/>
              <a:t>Other Clinical roles</a:t>
            </a:r>
          </a:p>
        </p:txBody>
      </p:sp>
      <p:pic>
        <p:nvPicPr>
          <p:cNvPr id="19" name="Picture 18" descr="Training Hub logo">
            <a:extLst>
              <a:ext uri="{FF2B5EF4-FFF2-40B4-BE49-F238E27FC236}">
                <a16:creationId xmlns:a16="http://schemas.microsoft.com/office/drawing/2014/main" id="{0B5A9266-CF21-3EE9-03E9-CE26C2885DEB}"/>
              </a:ext>
            </a:extLst>
          </p:cNvPr>
          <p:cNvPicPr>
            <a:picLocks noChangeAspect="1"/>
          </p:cNvPicPr>
          <p:nvPr/>
        </p:nvPicPr>
        <p:blipFill>
          <a:blip r:embed="rId3"/>
          <a:stretch>
            <a:fillRect/>
          </a:stretch>
        </p:blipFill>
        <p:spPr>
          <a:xfrm>
            <a:off x="9863043" y="363898"/>
            <a:ext cx="1956986" cy="688908"/>
          </a:xfrm>
          <a:prstGeom prst="rect">
            <a:avLst/>
          </a:prstGeom>
        </p:spPr>
      </p:pic>
      <p:sp>
        <p:nvSpPr>
          <p:cNvPr id="5" name="TextBox 4">
            <a:extLst>
              <a:ext uri="{FF2B5EF4-FFF2-40B4-BE49-F238E27FC236}">
                <a16:creationId xmlns:a16="http://schemas.microsoft.com/office/drawing/2014/main" id="{82F8390D-A9AC-80D6-0828-D2797E05E40A}"/>
              </a:ext>
            </a:extLst>
          </p:cNvPr>
          <p:cNvSpPr txBox="1"/>
          <p:nvPr/>
        </p:nvSpPr>
        <p:spPr>
          <a:xfrm>
            <a:off x="640571" y="1672889"/>
            <a:ext cx="9536053" cy="369332"/>
          </a:xfrm>
          <a:prstGeom prst="rect">
            <a:avLst/>
          </a:prstGeom>
          <a:noFill/>
        </p:spPr>
        <p:txBody>
          <a:bodyPr wrap="square" rtlCol="0">
            <a:spAutoFit/>
          </a:bodyPr>
          <a:lstStyle/>
          <a:p>
            <a:r>
              <a:rPr lang="en-GB" sz="1800" b="1" dirty="0">
                <a:solidFill>
                  <a:srgbClr val="C7417B"/>
                </a:solidFill>
                <a:effectLst/>
                <a:latin typeface="Arial" panose="020B0604020202020204" pitchFamily="34" charset="0"/>
                <a:ea typeface="Calibri" panose="020F0502020204030204" pitchFamily="34" charset="0"/>
                <a:cs typeface="Arial" panose="020B0604020202020204" pitchFamily="34" charset="0"/>
              </a:rPr>
              <a:t>Phlebotomist</a:t>
            </a:r>
          </a:p>
        </p:txBody>
      </p:sp>
      <p:sp>
        <p:nvSpPr>
          <p:cNvPr id="6" name="TextBox 5">
            <a:extLst>
              <a:ext uri="{FF2B5EF4-FFF2-40B4-BE49-F238E27FC236}">
                <a16:creationId xmlns:a16="http://schemas.microsoft.com/office/drawing/2014/main" id="{B524048B-7761-0EA6-BABA-69F770125766}"/>
              </a:ext>
            </a:extLst>
          </p:cNvPr>
          <p:cNvSpPr txBox="1"/>
          <p:nvPr/>
        </p:nvSpPr>
        <p:spPr>
          <a:xfrm>
            <a:off x="640571" y="2171735"/>
            <a:ext cx="6204550" cy="1384995"/>
          </a:xfrm>
          <a:prstGeom prst="rect">
            <a:avLst/>
          </a:prstGeom>
          <a:noFill/>
        </p:spPr>
        <p:txBody>
          <a:bodyPr wrap="square" rtlCol="0">
            <a:spAutoFit/>
          </a:bodyPr>
          <a:lstStyle/>
          <a:p>
            <a:r>
              <a:rPr lang="en-GB" sz="1200" dirty="0">
                <a:latin typeface="Arial" panose="020B0604020202020204" pitchFamily="34" charset="0"/>
                <a:cs typeface="Arial" panose="020B0604020202020204" pitchFamily="34" charset="0"/>
              </a:rPr>
              <a:t>A Phlebotomist works with the wider practice multi-disciplinary team.  They will ultimately take blood samples from patients which are examined in a laboratory and the results can be used to quickly diagnose diseases and conditions.</a:t>
            </a:r>
          </a:p>
          <a:p>
            <a:pPr algn="r"/>
            <a:r>
              <a:rPr lang="en-GB" sz="1200" dirty="0">
                <a:latin typeface="Arial" panose="020B0604020202020204" pitchFamily="34" charset="0"/>
                <a:cs typeface="Arial" panose="020B0604020202020204" pitchFamily="34" charset="0"/>
              </a:rPr>
              <a:t>(NHS Careers, 2023)</a:t>
            </a:r>
          </a:p>
          <a:p>
            <a:pPr algn="r"/>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For more information about Phlebotomists, please visit </a:t>
            </a:r>
            <a:r>
              <a:rPr lang="en-GB" sz="1200" dirty="0">
                <a:latin typeface="Arial" panose="020B0604020202020204" pitchFamily="34" charset="0"/>
                <a:cs typeface="Arial" panose="020B0604020202020204" pitchFamily="34" charset="0"/>
                <a:hlinkClick r:id="rId4"/>
              </a:rPr>
              <a:t>NHS Health Careers</a:t>
            </a:r>
            <a:endParaRPr lang="en-GB" sz="1200" dirty="0">
              <a:latin typeface="Arial" panose="020B0604020202020204" pitchFamily="34" charset="0"/>
              <a:cs typeface="Arial" panose="020B0604020202020204" pitchFamily="34" charset="0"/>
            </a:endParaRPr>
          </a:p>
          <a:p>
            <a:pPr algn="r"/>
            <a:endParaRPr lang="en-GB" sz="1200" dirty="0">
              <a:latin typeface="Arial" panose="020B0604020202020204" pitchFamily="34" charset="0"/>
              <a:cs typeface="Arial" panose="020B0604020202020204" pitchFamily="34" charset="0"/>
            </a:endParaRPr>
          </a:p>
        </p:txBody>
      </p:sp>
      <p:pic>
        <p:nvPicPr>
          <p:cNvPr id="10" name="Picture 9" descr="Red blood cells suspended in mid-air">
            <a:extLst>
              <a:ext uri="{FF2B5EF4-FFF2-40B4-BE49-F238E27FC236}">
                <a16:creationId xmlns:a16="http://schemas.microsoft.com/office/drawing/2014/main" id="{2AEF5E7D-48A9-B0B2-643F-B461A1C4A9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31241" y="1672889"/>
            <a:ext cx="3174319" cy="1983949"/>
          </a:xfrm>
          <a:prstGeom prst="rect">
            <a:avLst/>
          </a:prstGeom>
          <a:effectLst>
            <a:glow rad="63500">
              <a:schemeClr val="accent1">
                <a:satMod val="175000"/>
                <a:alpha val="40000"/>
              </a:schemeClr>
            </a:glow>
          </a:effectLst>
        </p:spPr>
      </p:pic>
      <p:grpSp>
        <p:nvGrpSpPr>
          <p:cNvPr id="9" name="Group 8">
            <a:extLst>
              <a:ext uri="{FF2B5EF4-FFF2-40B4-BE49-F238E27FC236}">
                <a16:creationId xmlns:a16="http://schemas.microsoft.com/office/drawing/2014/main" id="{87092245-8EAD-9AB8-BE97-ECA7AD27E21B}"/>
              </a:ext>
            </a:extLst>
          </p:cNvPr>
          <p:cNvGrpSpPr/>
          <p:nvPr/>
        </p:nvGrpSpPr>
        <p:grpSpPr>
          <a:xfrm>
            <a:off x="640571" y="3986301"/>
            <a:ext cx="10499499" cy="2665029"/>
            <a:chOff x="640571" y="3986301"/>
            <a:chExt cx="10499499" cy="2665029"/>
          </a:xfrm>
        </p:grpSpPr>
        <p:grpSp>
          <p:nvGrpSpPr>
            <p:cNvPr id="8" name="Group 7">
              <a:extLst>
                <a:ext uri="{FF2B5EF4-FFF2-40B4-BE49-F238E27FC236}">
                  <a16:creationId xmlns:a16="http://schemas.microsoft.com/office/drawing/2014/main" id="{C6553E63-9FA6-E7CD-B375-8870D8A52403}"/>
                </a:ext>
              </a:extLst>
            </p:cNvPr>
            <p:cNvGrpSpPr/>
            <p:nvPr/>
          </p:nvGrpSpPr>
          <p:grpSpPr>
            <a:xfrm>
              <a:off x="640571" y="3986301"/>
              <a:ext cx="9536053" cy="2665029"/>
              <a:chOff x="640571" y="3986301"/>
              <a:chExt cx="9536053" cy="2665029"/>
            </a:xfrm>
          </p:grpSpPr>
          <p:sp>
            <p:nvSpPr>
              <p:cNvPr id="3" name="TextBox 2">
                <a:extLst>
                  <a:ext uri="{FF2B5EF4-FFF2-40B4-BE49-F238E27FC236}">
                    <a16:creationId xmlns:a16="http://schemas.microsoft.com/office/drawing/2014/main" id="{5D2F0BC0-51E1-96D1-D48A-287B796990D0}"/>
                  </a:ext>
                </a:extLst>
              </p:cNvPr>
              <p:cNvSpPr txBox="1"/>
              <p:nvPr/>
            </p:nvSpPr>
            <p:spPr>
              <a:xfrm>
                <a:off x="640571" y="3986301"/>
                <a:ext cx="9536053" cy="369332"/>
              </a:xfrm>
              <a:prstGeom prst="rect">
                <a:avLst/>
              </a:prstGeom>
              <a:noFill/>
            </p:spPr>
            <p:txBody>
              <a:bodyPr wrap="square" rtlCol="0">
                <a:spAutoFit/>
              </a:bodyPr>
              <a:lstStyle/>
              <a:p>
                <a:r>
                  <a:rPr lang="en-GB" sz="1800" b="1" dirty="0">
                    <a:solidFill>
                      <a:srgbClr val="C7417B"/>
                    </a:solidFill>
                    <a:effectLst/>
                    <a:latin typeface="Arial" panose="020B0604020202020204" pitchFamily="34" charset="0"/>
                    <a:ea typeface="Calibri" panose="020F0502020204030204" pitchFamily="34" charset="0"/>
                    <a:cs typeface="Arial" panose="020B0604020202020204" pitchFamily="34" charset="0"/>
                  </a:rPr>
                  <a:t>Advanced Practitioner (Multi-professional)</a:t>
                </a:r>
              </a:p>
            </p:txBody>
          </p:sp>
          <p:sp>
            <p:nvSpPr>
              <p:cNvPr id="4" name="TextBox 3">
                <a:extLst>
                  <a:ext uri="{FF2B5EF4-FFF2-40B4-BE49-F238E27FC236}">
                    <a16:creationId xmlns:a16="http://schemas.microsoft.com/office/drawing/2014/main" id="{C4A96541-8637-7AC0-941A-AD01F99DAF64}"/>
                  </a:ext>
                </a:extLst>
              </p:cNvPr>
              <p:cNvSpPr txBox="1"/>
              <p:nvPr/>
            </p:nvSpPr>
            <p:spPr>
              <a:xfrm>
                <a:off x="640571" y="4527672"/>
                <a:ext cx="6204550" cy="2123658"/>
              </a:xfrm>
              <a:prstGeom prst="rect">
                <a:avLst/>
              </a:prstGeom>
              <a:noFill/>
            </p:spPr>
            <p:txBody>
              <a:bodyPr wrap="square" rtlCol="0">
                <a:spAutoFit/>
              </a:bodyPr>
              <a:lstStyle/>
              <a:p>
                <a:pPr marL="171450" indent="-171450">
                  <a:buClr>
                    <a:srgbClr val="C7417B"/>
                  </a:buClr>
                  <a:buFont typeface="Wingdings" panose="05000000000000000000" pitchFamily="2" charset="2"/>
                  <a:buChar char="Ø"/>
                </a:pPr>
                <a:r>
                  <a:rPr lang="en-GB" sz="1200" dirty="0">
                    <a:latin typeface="Arial" panose="020B0604020202020204" pitchFamily="34" charset="0"/>
                    <a:cs typeface="Arial" panose="020B0604020202020204" pitchFamily="34" charset="0"/>
                  </a:rPr>
                  <a:t>Advanced practitioners (AP) come from a range of professional backgrounds such as nursing, pharmacy, paramedics, Physiotherapy and occupational therapy. </a:t>
                </a:r>
              </a:p>
              <a:p>
                <a:pPr marL="171450" indent="-171450">
                  <a:buClr>
                    <a:srgbClr val="C7417B"/>
                  </a:buClr>
                  <a:buFont typeface="Wingdings" panose="05000000000000000000" pitchFamily="2" charset="2"/>
                  <a:buChar char="Ø"/>
                </a:pPr>
                <a:endParaRPr lang="en-GB" sz="1200" dirty="0">
                  <a:latin typeface="Arial" panose="020B0604020202020204" pitchFamily="34" charset="0"/>
                  <a:cs typeface="Arial" panose="020B0604020202020204" pitchFamily="34" charset="0"/>
                </a:endParaRPr>
              </a:p>
              <a:p>
                <a:pPr marL="171450" indent="-171450">
                  <a:buClr>
                    <a:srgbClr val="C7417B"/>
                  </a:buClr>
                  <a:buFont typeface="Wingdings" panose="05000000000000000000" pitchFamily="2" charset="2"/>
                  <a:buChar char="Ø"/>
                </a:pPr>
                <a:r>
                  <a:rPr lang="en-GB" sz="1200" dirty="0">
                    <a:latin typeface="Arial" panose="020B0604020202020204" pitchFamily="34" charset="0"/>
                    <a:cs typeface="Arial" panose="020B0604020202020204" pitchFamily="34" charset="0"/>
                  </a:rPr>
                  <a:t>They are healthcare professionals educated to Master’s level and have developed the skills and knowledge to allow them to take on expanded roles and scope of practice caring for patients </a:t>
                </a:r>
              </a:p>
              <a:p>
                <a:pPr algn="r"/>
                <a:r>
                  <a:rPr lang="en-GB" sz="1200" dirty="0">
                    <a:latin typeface="Arial" panose="020B0604020202020204" pitchFamily="34" charset="0"/>
                    <a:cs typeface="Arial" panose="020B0604020202020204" pitchFamily="34" charset="0"/>
                  </a:rPr>
                  <a:t>(NHSE, 2023)</a:t>
                </a:r>
              </a:p>
              <a:p>
                <a:pPr algn="r"/>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For more information about Advanced Practitioners, please visit </a:t>
                </a:r>
                <a:r>
                  <a:rPr lang="en-GB" sz="1200" dirty="0">
                    <a:latin typeface="Arial" panose="020B0604020202020204" pitchFamily="34" charset="0"/>
                    <a:cs typeface="Arial" panose="020B0604020202020204" pitchFamily="34" charset="0"/>
                    <a:hlinkClick r:id="rId6"/>
                  </a:rPr>
                  <a:t>NHSE</a:t>
                </a:r>
                <a:r>
                  <a:rPr lang="en-GB" sz="1200" dirty="0">
                    <a:latin typeface="Arial" panose="020B0604020202020204" pitchFamily="34" charset="0"/>
                    <a:cs typeface="Arial" panose="020B0604020202020204" pitchFamily="34" charset="0"/>
                  </a:rPr>
                  <a:t> and </a:t>
                </a:r>
                <a:r>
                  <a:rPr lang="en-GB" sz="1200" dirty="0">
                    <a:latin typeface="Arial" panose="020B0604020202020204" pitchFamily="34" charset="0"/>
                    <a:cs typeface="Arial" panose="020B0604020202020204" pitchFamily="34" charset="0"/>
                    <a:hlinkClick r:id="rId7"/>
                  </a:rPr>
                  <a:t>NHSE Centre for Advancing Practice</a:t>
                </a:r>
                <a:endParaRPr lang="en-GB" sz="1200" dirty="0">
                  <a:latin typeface="Arial" panose="020B0604020202020204" pitchFamily="34" charset="0"/>
                  <a:cs typeface="Arial" panose="020B0604020202020204" pitchFamily="34" charset="0"/>
                </a:endParaRPr>
              </a:p>
              <a:p>
                <a:endParaRPr lang="en-GB" sz="1200" dirty="0">
                  <a:latin typeface="Arial" panose="020B0604020202020204" pitchFamily="34" charset="0"/>
                  <a:cs typeface="Arial" panose="020B0604020202020204" pitchFamily="34" charset="0"/>
                </a:endParaRPr>
              </a:p>
            </p:txBody>
          </p:sp>
        </p:grpSp>
        <p:pic>
          <p:nvPicPr>
            <p:cNvPr id="13" name="Picture 12" descr="Stethoscope on flat surface">
              <a:extLst>
                <a:ext uri="{FF2B5EF4-FFF2-40B4-BE49-F238E27FC236}">
                  <a16:creationId xmlns:a16="http://schemas.microsoft.com/office/drawing/2014/main" id="{CE0A8AEC-BE50-501D-0270-50F1B122316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65752" y="4351764"/>
              <a:ext cx="3174318" cy="2116211"/>
            </a:xfrm>
            <a:prstGeom prst="rect">
              <a:avLst/>
            </a:prstGeom>
            <a:effectLst>
              <a:glow rad="63500">
                <a:schemeClr val="accent1">
                  <a:satMod val="175000"/>
                  <a:alpha val="40000"/>
                </a:schemeClr>
              </a:glow>
            </a:effectLst>
          </p:spPr>
        </p:pic>
      </p:grpSp>
    </p:spTree>
    <p:extLst>
      <p:ext uri="{BB962C8B-B14F-4D97-AF65-F5344CB8AC3E}">
        <p14:creationId xmlns:p14="http://schemas.microsoft.com/office/powerpoint/2010/main" val="3608110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94403CA-1352-F1C0-4484-EA777C2C9BC8}"/>
            </a:ext>
          </a:extLst>
        </p:cNvPr>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7FF8B5DB-D806-9AE2-9BDF-45E0259544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BB1123C-416E-71C2-964F-EC233F00C364}"/>
              </a:ext>
            </a:extLst>
          </p:cNvPr>
          <p:cNvSpPr>
            <a:spLocks noGrp="1"/>
          </p:cNvSpPr>
          <p:nvPr>
            <p:ph type="title"/>
          </p:nvPr>
        </p:nvSpPr>
        <p:spPr>
          <a:xfrm>
            <a:off x="1136397" y="675564"/>
            <a:ext cx="9688296" cy="834805"/>
          </a:xfrm>
        </p:spPr>
        <p:txBody>
          <a:bodyPr anchor="b">
            <a:normAutofit/>
          </a:bodyPr>
          <a:lstStyle/>
          <a:p>
            <a:r>
              <a:rPr lang="en-GB" sz="4000" dirty="0">
                <a:latin typeface="Arial" panose="020B0604020202020204" pitchFamily="34" charset="0"/>
                <a:cs typeface="Arial" panose="020B0604020202020204" pitchFamily="34" charset="0"/>
              </a:rPr>
              <a:t>Expanding our workforce</a:t>
            </a:r>
          </a:p>
        </p:txBody>
      </p:sp>
      <p:sp>
        <p:nvSpPr>
          <p:cNvPr id="6" name="Rectangle 5">
            <a:extLst>
              <a:ext uri="{FF2B5EF4-FFF2-40B4-BE49-F238E27FC236}">
                <a16:creationId xmlns:a16="http://schemas.microsoft.com/office/drawing/2014/main" id="{040181DD-D45D-1B65-51EE-3F10E337BF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A9A3D48-9702-3F34-D73C-3D0165B92A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05D74A59-8C1B-E02A-7CF7-A36F96E5E249}"/>
              </a:ext>
            </a:extLst>
          </p:cNvPr>
          <p:cNvSpPr txBox="1"/>
          <p:nvPr/>
        </p:nvSpPr>
        <p:spPr>
          <a:xfrm>
            <a:off x="1136397" y="1810275"/>
            <a:ext cx="9536053" cy="369332"/>
          </a:xfrm>
          <a:prstGeom prst="rect">
            <a:avLst/>
          </a:prstGeom>
          <a:noFill/>
        </p:spPr>
        <p:txBody>
          <a:bodyPr wrap="square" rtlCol="0">
            <a:spAutoFit/>
          </a:bodyPr>
          <a:lstStyle/>
          <a:p>
            <a:r>
              <a:rPr lang="en-GB" sz="1800" b="1" dirty="0">
                <a:solidFill>
                  <a:srgbClr val="C7417B"/>
                </a:solidFill>
                <a:effectLst/>
                <a:latin typeface="Arial" panose="020B0604020202020204" pitchFamily="34" charset="0"/>
                <a:ea typeface="Calibri" panose="020F0502020204030204" pitchFamily="34" charset="0"/>
                <a:cs typeface="Calibri" panose="020F0502020204030204" pitchFamily="34" charset="0"/>
              </a:rPr>
              <a:t>Multi-professional Team working</a:t>
            </a:r>
          </a:p>
        </p:txBody>
      </p:sp>
      <p:sp>
        <p:nvSpPr>
          <p:cNvPr id="17" name="TextBox 16">
            <a:extLst>
              <a:ext uri="{FF2B5EF4-FFF2-40B4-BE49-F238E27FC236}">
                <a16:creationId xmlns:a16="http://schemas.microsoft.com/office/drawing/2014/main" id="{46AFE4EE-5866-63AC-A66D-059368699704}"/>
              </a:ext>
            </a:extLst>
          </p:cNvPr>
          <p:cNvSpPr txBox="1"/>
          <p:nvPr/>
        </p:nvSpPr>
        <p:spPr>
          <a:xfrm>
            <a:off x="1136397" y="6081374"/>
            <a:ext cx="6097112" cy="318998"/>
          </a:xfrm>
          <a:prstGeom prst="rect">
            <a:avLst/>
          </a:prstGeom>
          <a:noFill/>
        </p:spPr>
        <p:txBody>
          <a:bodyPr wrap="square">
            <a:spAutoFit/>
          </a:bodyPr>
          <a:lstStyle/>
          <a:p>
            <a:pPr algn="just">
              <a:lnSpc>
                <a:spcPct val="115000"/>
              </a:lnSpc>
            </a:pPr>
            <a:r>
              <a:rPr lang="en-GB" sz="1400" dirty="0">
                <a:solidFill>
                  <a:srgbClr val="C7417B"/>
                </a:solidFill>
                <a:effectLst/>
                <a:latin typeface="Arial" panose="020B0604020202020204" pitchFamily="34" charset="0"/>
                <a:ea typeface="Calibri" panose="020F0502020204030204" pitchFamily="34" charset="0"/>
                <a:cs typeface="Calibri" panose="020F0502020204030204" pitchFamily="34" charset="0"/>
              </a:rPr>
              <a:t>Further information can be found </a:t>
            </a:r>
            <a:r>
              <a:rPr lang="en-GB" sz="1400" dirty="0">
                <a:solidFill>
                  <a:srgbClr val="C7417B"/>
                </a:solidFill>
                <a:effectLst/>
                <a:latin typeface="Arial" panose="020B0604020202020204" pitchFamily="34" charset="0"/>
                <a:ea typeface="Calibri" panose="020F0502020204030204" pitchFamily="34" charset="0"/>
                <a:cs typeface="Calibri" panose="020F0502020204030204" pitchFamily="34" charset="0"/>
                <a:hlinkClick r:id="rId2"/>
              </a:rPr>
              <a:t>here</a:t>
            </a:r>
            <a:endParaRPr lang="en-GB" sz="1400" dirty="0">
              <a:solidFill>
                <a:srgbClr val="C7417B"/>
              </a:solidFill>
              <a:effectLst/>
              <a:latin typeface="Arial" panose="020B0604020202020204" pitchFamily="34" charset="0"/>
              <a:ea typeface="Calibri" panose="020F0502020204030204" pitchFamily="34" charset="0"/>
              <a:cs typeface="Calibri" panose="020F0502020204030204" pitchFamily="34" charset="0"/>
            </a:endParaRPr>
          </a:p>
        </p:txBody>
      </p:sp>
      <p:pic>
        <p:nvPicPr>
          <p:cNvPr id="20" name="Picture 19" descr="Training Hub logo">
            <a:extLst>
              <a:ext uri="{FF2B5EF4-FFF2-40B4-BE49-F238E27FC236}">
                <a16:creationId xmlns:a16="http://schemas.microsoft.com/office/drawing/2014/main" id="{182DBE40-7B0A-E381-BC61-5C712076B440}"/>
              </a:ext>
            </a:extLst>
          </p:cNvPr>
          <p:cNvPicPr>
            <a:picLocks noChangeAspect="1"/>
          </p:cNvPicPr>
          <p:nvPr/>
        </p:nvPicPr>
        <p:blipFill>
          <a:blip r:embed="rId3"/>
          <a:stretch>
            <a:fillRect/>
          </a:stretch>
        </p:blipFill>
        <p:spPr>
          <a:xfrm>
            <a:off x="9846200" y="330683"/>
            <a:ext cx="1956986" cy="688908"/>
          </a:xfrm>
          <a:prstGeom prst="rect">
            <a:avLst/>
          </a:prstGeom>
        </p:spPr>
      </p:pic>
      <p:sp>
        <p:nvSpPr>
          <p:cNvPr id="4" name="Content Placeholder 3">
            <a:extLst>
              <a:ext uri="{FF2B5EF4-FFF2-40B4-BE49-F238E27FC236}">
                <a16:creationId xmlns:a16="http://schemas.microsoft.com/office/drawing/2014/main" id="{54231059-CAD5-5661-3A85-873DBF3C14BC}"/>
              </a:ext>
            </a:extLst>
          </p:cNvPr>
          <p:cNvSpPr>
            <a:spLocks noGrp="1"/>
          </p:cNvSpPr>
          <p:nvPr>
            <p:ph idx="1"/>
          </p:nvPr>
        </p:nvSpPr>
        <p:spPr>
          <a:xfrm>
            <a:off x="1136397" y="2364486"/>
            <a:ext cx="10515600" cy="2087771"/>
          </a:xfrm>
        </p:spPr>
        <p:txBody>
          <a:bodyPr>
            <a:noAutofit/>
          </a:bodyPr>
          <a:lstStyle/>
          <a:p>
            <a:pPr marL="0" indent="0">
              <a:buNone/>
            </a:pPr>
            <a:r>
              <a:rPr lang="en-GB" sz="1800" b="1" dirty="0">
                <a:solidFill>
                  <a:srgbClr val="C7417B"/>
                </a:solidFill>
                <a:latin typeface="Arial" panose="020B0604020202020204" pitchFamily="34" charset="0"/>
                <a:cs typeface="Arial" panose="020B0604020202020204" pitchFamily="34" charset="0"/>
              </a:rPr>
              <a:t>Expanding practice teams </a:t>
            </a:r>
            <a:r>
              <a:rPr lang="en-GB" sz="1800" dirty="0">
                <a:latin typeface="Arial" panose="020B0604020202020204" pitchFamily="34" charset="0"/>
                <a:cs typeface="Arial" panose="020B0604020202020204" pitchFamily="34" charset="0"/>
              </a:rPr>
              <a:t>brings the opportunity to </a:t>
            </a:r>
            <a:r>
              <a:rPr lang="en-GB" sz="1800" b="1" dirty="0">
                <a:solidFill>
                  <a:srgbClr val="C7417B"/>
                </a:solidFill>
                <a:latin typeface="Arial" panose="020B0604020202020204" pitchFamily="34" charset="0"/>
                <a:cs typeface="Arial" panose="020B0604020202020204" pitchFamily="34" charset="0"/>
              </a:rPr>
              <a:t>embed new skills </a:t>
            </a:r>
            <a:r>
              <a:rPr lang="en-GB" sz="1800" dirty="0">
                <a:latin typeface="Arial" panose="020B0604020202020204" pitchFamily="34" charset="0"/>
                <a:cs typeface="Arial" panose="020B0604020202020204" pitchFamily="34" charset="0"/>
              </a:rPr>
              <a:t>into primary care, widens the range of services offered by general practice and works towards resolving some of the challenges currently faced in primary care. </a:t>
            </a:r>
          </a:p>
          <a:p>
            <a:pPr marL="0" indent="0">
              <a:buNone/>
            </a:pPr>
            <a:r>
              <a:rPr lang="en-GB" sz="1800" dirty="0">
                <a:latin typeface="Arial" panose="020B0604020202020204" pitchFamily="34" charset="0"/>
                <a:cs typeface="Arial" panose="020B0604020202020204" pitchFamily="34" charset="0"/>
              </a:rPr>
              <a:t>We know that general practice across the UK is facing change, with significant GP workforce shortages. (RCGP, 2023)  </a:t>
            </a:r>
          </a:p>
          <a:p>
            <a:pPr marL="0" indent="0">
              <a:buNone/>
            </a:pPr>
            <a:r>
              <a:rPr lang="en-GB" sz="1800" dirty="0">
                <a:latin typeface="Arial" panose="020B0604020202020204" pitchFamily="34" charset="0"/>
                <a:cs typeface="Arial" panose="020B0604020202020204" pitchFamily="34" charset="0"/>
              </a:rPr>
              <a:t>As part of the vison for the NHS Long Term Plan, the implementation of the ARRS scheme is intended to </a:t>
            </a:r>
            <a:r>
              <a:rPr lang="en-GB" sz="1800" b="1" dirty="0">
                <a:solidFill>
                  <a:srgbClr val="C7417B"/>
                </a:solidFill>
                <a:latin typeface="Arial" panose="020B0604020202020204" pitchFamily="34" charset="0"/>
                <a:cs typeface="Arial" panose="020B0604020202020204" pitchFamily="34" charset="0"/>
              </a:rPr>
              <a:t>grow additional capacity </a:t>
            </a:r>
            <a:r>
              <a:rPr lang="en-GB" sz="1800" dirty="0">
                <a:latin typeface="Arial" panose="020B0604020202020204" pitchFamily="34" charset="0"/>
                <a:cs typeface="Arial" panose="020B0604020202020204" pitchFamily="34" charset="0"/>
              </a:rPr>
              <a:t>in primary care through new multidisciplinary roles (NHSE, 2019)  </a:t>
            </a:r>
          </a:p>
        </p:txBody>
      </p:sp>
      <p:graphicFrame>
        <p:nvGraphicFramePr>
          <p:cNvPr id="8" name="Diagram 7" descr="table of professional roles">
            <a:extLst>
              <a:ext uri="{FF2B5EF4-FFF2-40B4-BE49-F238E27FC236}">
                <a16:creationId xmlns:a16="http://schemas.microsoft.com/office/drawing/2014/main" id="{3B7738AB-410B-792C-CD7E-5DD4EE250950}"/>
              </a:ext>
            </a:extLst>
          </p:cNvPr>
          <p:cNvGraphicFramePr/>
          <p:nvPr>
            <p:extLst>
              <p:ext uri="{D42A27DB-BD31-4B8C-83A1-F6EECF244321}">
                <p14:modId xmlns:p14="http://schemas.microsoft.com/office/powerpoint/2010/main" val="1410111771"/>
              </p:ext>
            </p:extLst>
          </p:nvPr>
        </p:nvGraphicFramePr>
        <p:xfrm>
          <a:off x="2032000" y="4550229"/>
          <a:ext cx="8128000" cy="158810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07112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979E27D9-03C7-44E2-9FF8-15D0C8506A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DFE4DA3-DDA9-6613-0F78-1739F3270164}"/>
              </a:ext>
            </a:extLst>
          </p:cNvPr>
          <p:cNvSpPr>
            <a:spLocks noGrp="1"/>
          </p:cNvSpPr>
          <p:nvPr>
            <p:ph type="title"/>
          </p:nvPr>
        </p:nvSpPr>
        <p:spPr>
          <a:xfrm>
            <a:off x="887900" y="290624"/>
            <a:ext cx="9159869" cy="834805"/>
          </a:xfrm>
        </p:spPr>
        <p:txBody>
          <a:bodyPr anchor="b">
            <a:normAutofit/>
          </a:bodyPr>
          <a:lstStyle/>
          <a:p>
            <a:r>
              <a:rPr lang="en-GB" sz="1600" b="1" dirty="0">
                <a:latin typeface="Arial" panose="020B0604020202020204" pitchFamily="34" charset="0"/>
                <a:cs typeface="Arial" panose="020B0604020202020204" pitchFamily="34" charset="0"/>
              </a:rPr>
              <a:t>VIDEO: Advanced Practitioners in the workforce</a:t>
            </a:r>
            <a:endParaRPr lang="en-GB" sz="1600" dirty="0">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EEBF1590-3B36-48EE-A89D-3B6F3CB256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C8F6C8C-AB5A-4548-942D-E3FD40ACB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Training Hub Logo">
            <a:extLst>
              <a:ext uri="{FF2B5EF4-FFF2-40B4-BE49-F238E27FC236}">
                <a16:creationId xmlns:a16="http://schemas.microsoft.com/office/drawing/2014/main" id="{E559DC65-9D57-70C1-FC77-EFF706663E33}"/>
              </a:ext>
            </a:extLst>
          </p:cNvPr>
          <p:cNvPicPr>
            <a:picLocks noChangeAspect="1"/>
          </p:cNvPicPr>
          <p:nvPr/>
        </p:nvPicPr>
        <p:blipFill>
          <a:blip r:embed="rId4"/>
          <a:stretch>
            <a:fillRect/>
          </a:stretch>
        </p:blipFill>
        <p:spPr>
          <a:xfrm>
            <a:off x="9846200" y="330683"/>
            <a:ext cx="1956986" cy="688908"/>
          </a:xfrm>
          <a:prstGeom prst="rect">
            <a:avLst/>
          </a:prstGeom>
        </p:spPr>
      </p:pic>
      <p:sp>
        <p:nvSpPr>
          <p:cNvPr id="4" name="TextBox 3">
            <a:extLst>
              <a:ext uri="{FF2B5EF4-FFF2-40B4-BE49-F238E27FC236}">
                <a16:creationId xmlns:a16="http://schemas.microsoft.com/office/drawing/2014/main" id="{398E247E-9185-C417-D049-0AA44F81DFBF}"/>
              </a:ext>
            </a:extLst>
          </p:cNvPr>
          <p:cNvSpPr txBox="1"/>
          <p:nvPr/>
        </p:nvSpPr>
        <p:spPr>
          <a:xfrm>
            <a:off x="1827273" y="5942902"/>
            <a:ext cx="8559538" cy="246221"/>
          </a:xfrm>
          <a:prstGeom prst="rect">
            <a:avLst/>
          </a:prstGeom>
          <a:noFill/>
        </p:spPr>
        <p:txBody>
          <a:bodyPr wrap="square" rtlCol="0">
            <a:spAutoFit/>
          </a:bodyPr>
          <a:lstStyle/>
          <a:p>
            <a:r>
              <a:rPr lang="en-GB" sz="1000" dirty="0">
                <a:latin typeface="Arial" panose="020B0604020202020204" pitchFamily="34" charset="0"/>
                <a:cs typeface="Arial" panose="020B0604020202020204" pitchFamily="34" charset="0"/>
              </a:rPr>
              <a:t>Video: Advanced Practitioners in the workforce (NHS England, 2021) </a:t>
            </a:r>
            <a:r>
              <a:rPr lang="en-GB" sz="1000" dirty="0">
                <a:solidFill>
                  <a:srgbClr val="C7417B"/>
                </a:solidFill>
                <a:latin typeface="Arial" panose="020B0604020202020204" pitchFamily="34" charset="0"/>
                <a:cs typeface="Arial" panose="020B0604020202020204" pitchFamily="34" charset="0"/>
              </a:rPr>
              <a:t>Click image to access</a:t>
            </a:r>
          </a:p>
        </p:txBody>
      </p:sp>
      <p:pic>
        <p:nvPicPr>
          <p:cNvPr id="8" name="Online Media 7" title="Advanced Practitioners in the workforce">
            <a:hlinkClick r:id="" action="ppaction://media"/>
            <a:extLst>
              <a:ext uri="{FF2B5EF4-FFF2-40B4-BE49-F238E27FC236}">
                <a16:creationId xmlns:a16="http://schemas.microsoft.com/office/drawing/2014/main" id="{7E5191BD-0875-17AE-FA48-9B1DE5A075FA}"/>
              </a:ext>
            </a:extLst>
          </p:cNvPr>
          <p:cNvPicPr>
            <a:picLocks noRot="1" noChangeAspect="1"/>
          </p:cNvPicPr>
          <p:nvPr>
            <a:videoFile r:link="rId1"/>
          </p:nvPr>
        </p:nvPicPr>
        <p:blipFill>
          <a:blip r:embed="rId5"/>
          <a:stretch>
            <a:fillRect/>
          </a:stretch>
        </p:blipFill>
        <p:spPr>
          <a:xfrm>
            <a:off x="1930400" y="1125429"/>
            <a:ext cx="8557142" cy="4834785"/>
          </a:xfrm>
          <a:prstGeom prst="rect">
            <a:avLst/>
          </a:prstGeom>
        </p:spPr>
      </p:pic>
    </p:spTree>
    <p:extLst>
      <p:ext uri="{BB962C8B-B14F-4D97-AF65-F5344CB8AC3E}">
        <p14:creationId xmlns:p14="http://schemas.microsoft.com/office/powerpoint/2010/main" val="767313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683C1D-1F1D-772F-9D32-7BA549F6CBF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E1F06C4-7F87-E656-1513-7A51492E6AA5}"/>
              </a:ext>
            </a:extLst>
          </p:cNvPr>
          <p:cNvSpPr>
            <a:spLocks noGrp="1"/>
          </p:cNvSpPr>
          <p:nvPr>
            <p:ph type="title"/>
          </p:nvPr>
        </p:nvSpPr>
        <p:spPr>
          <a:xfrm>
            <a:off x="838200" y="390025"/>
            <a:ext cx="8890000" cy="967971"/>
          </a:xfrm>
          <a:prstGeom prst="roundRect">
            <a:avLst/>
          </a:prstGeom>
          <a:solidFill>
            <a:schemeClr val="accent2">
              <a:lumMod val="40000"/>
              <a:lumOff val="60000"/>
            </a:schemeClr>
          </a:solidFill>
        </p:spPr>
        <p:txBody>
          <a:bodyPr rtlCol="0"/>
          <a:lstStyle/>
          <a:p>
            <a:pPr rtl="0"/>
            <a:r>
              <a:rPr lang="en-GB" dirty="0"/>
              <a:t>Personalised Care roles</a:t>
            </a:r>
          </a:p>
        </p:txBody>
      </p:sp>
      <p:pic>
        <p:nvPicPr>
          <p:cNvPr id="19" name="Picture 18" descr="Training Hub logo">
            <a:extLst>
              <a:ext uri="{FF2B5EF4-FFF2-40B4-BE49-F238E27FC236}">
                <a16:creationId xmlns:a16="http://schemas.microsoft.com/office/drawing/2014/main" id="{9C414063-19C8-F941-F5CD-746F2DCE713B}"/>
              </a:ext>
            </a:extLst>
          </p:cNvPr>
          <p:cNvPicPr>
            <a:picLocks noChangeAspect="1"/>
          </p:cNvPicPr>
          <p:nvPr/>
        </p:nvPicPr>
        <p:blipFill>
          <a:blip r:embed="rId3"/>
          <a:stretch>
            <a:fillRect/>
          </a:stretch>
        </p:blipFill>
        <p:spPr>
          <a:xfrm>
            <a:off x="9863043" y="363898"/>
            <a:ext cx="1956986" cy="688908"/>
          </a:xfrm>
          <a:prstGeom prst="rect">
            <a:avLst/>
          </a:prstGeom>
        </p:spPr>
      </p:pic>
      <p:sp>
        <p:nvSpPr>
          <p:cNvPr id="5" name="TextBox 4">
            <a:extLst>
              <a:ext uri="{FF2B5EF4-FFF2-40B4-BE49-F238E27FC236}">
                <a16:creationId xmlns:a16="http://schemas.microsoft.com/office/drawing/2014/main" id="{43BECCCD-BCFA-78DF-A6A4-A9CCCD76ADD4}"/>
              </a:ext>
            </a:extLst>
          </p:cNvPr>
          <p:cNvSpPr txBox="1"/>
          <p:nvPr/>
        </p:nvSpPr>
        <p:spPr>
          <a:xfrm>
            <a:off x="782238" y="1652787"/>
            <a:ext cx="9536053" cy="369332"/>
          </a:xfrm>
          <a:prstGeom prst="rect">
            <a:avLst/>
          </a:prstGeom>
          <a:noFill/>
        </p:spPr>
        <p:txBody>
          <a:bodyPr wrap="square" rtlCol="0">
            <a:spAutoFit/>
          </a:bodyPr>
          <a:lstStyle/>
          <a:p>
            <a:r>
              <a:rPr lang="en-GB" b="1" dirty="0">
                <a:solidFill>
                  <a:srgbClr val="C7417B"/>
                </a:solidFill>
                <a:latin typeface="Arial" panose="020B0604020202020204" pitchFamily="34" charset="0"/>
                <a:ea typeface="Calibri" panose="020F0502020204030204" pitchFamily="34" charset="0"/>
                <a:cs typeface="Arial" panose="020B0604020202020204" pitchFamily="34" charset="0"/>
              </a:rPr>
              <a:t>What is Personalised care?</a:t>
            </a:r>
            <a:endParaRPr lang="en-GB" sz="1800" b="1" dirty="0">
              <a:solidFill>
                <a:srgbClr val="C7417B"/>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6" name="TextBox 5">
            <a:extLst>
              <a:ext uri="{FF2B5EF4-FFF2-40B4-BE49-F238E27FC236}">
                <a16:creationId xmlns:a16="http://schemas.microsoft.com/office/drawing/2014/main" id="{6558E1AE-4787-74E6-A576-C5EE7920B42A}"/>
              </a:ext>
            </a:extLst>
          </p:cNvPr>
          <p:cNvSpPr txBox="1"/>
          <p:nvPr/>
        </p:nvSpPr>
        <p:spPr>
          <a:xfrm>
            <a:off x="782238" y="2022119"/>
            <a:ext cx="6204550" cy="2123658"/>
          </a:xfrm>
          <a:prstGeom prst="rect">
            <a:avLst/>
          </a:prstGeom>
          <a:noFill/>
        </p:spPr>
        <p:txBody>
          <a:bodyPr wrap="square" rtlCol="0">
            <a:spAutoFit/>
          </a:bodyPr>
          <a:lstStyle/>
          <a:p>
            <a:pPr marL="171450" indent="-171450">
              <a:buClr>
                <a:srgbClr val="C7417B"/>
              </a:buClr>
              <a:buFont typeface="Wingdings" panose="05000000000000000000" pitchFamily="2" charset="2"/>
              <a:buChar char="Ø"/>
            </a:pPr>
            <a:r>
              <a:rPr lang="en-GB" sz="1200" dirty="0">
                <a:latin typeface="Arial" panose="020B0604020202020204" pitchFamily="34" charset="0"/>
                <a:cs typeface="Arial" panose="020B0604020202020204" pitchFamily="34" charset="0"/>
              </a:rPr>
              <a:t>Personalised care represents a major practical change to the NHS and is a key part of the </a:t>
            </a:r>
            <a:r>
              <a:rPr lang="en-GB" sz="1200" b="1" dirty="0">
                <a:latin typeface="Arial" panose="020B0604020202020204" pitchFamily="34" charset="0"/>
                <a:cs typeface="Arial" panose="020B0604020202020204" pitchFamily="34" charset="0"/>
              </a:rPr>
              <a:t>NHS Long Term Plan</a:t>
            </a:r>
            <a:r>
              <a:rPr lang="en-GB" sz="1200" dirty="0">
                <a:latin typeface="Arial" panose="020B0604020202020204" pitchFamily="34" charset="0"/>
                <a:cs typeface="Arial" panose="020B0604020202020204" pitchFamily="34" charset="0"/>
              </a:rPr>
              <a:t>. </a:t>
            </a:r>
          </a:p>
          <a:p>
            <a:pPr marL="171450" indent="-171450">
              <a:buClr>
                <a:srgbClr val="C7417B"/>
              </a:buClr>
              <a:buFont typeface="Wingdings" panose="05000000000000000000" pitchFamily="2" charset="2"/>
              <a:buChar char="Ø"/>
            </a:pPr>
            <a:endParaRPr lang="en-GB" sz="1200" dirty="0">
              <a:latin typeface="Arial" panose="020B0604020202020204" pitchFamily="34" charset="0"/>
              <a:cs typeface="Arial" panose="020B0604020202020204" pitchFamily="34" charset="0"/>
            </a:endParaRPr>
          </a:p>
          <a:p>
            <a:pPr marL="171450" indent="-171450">
              <a:buClr>
                <a:srgbClr val="C7417B"/>
              </a:buClr>
              <a:buFont typeface="Wingdings" panose="05000000000000000000" pitchFamily="2" charset="2"/>
              <a:buChar char="Ø"/>
            </a:pPr>
            <a:r>
              <a:rPr lang="en-GB" sz="1200" dirty="0">
                <a:latin typeface="Arial" panose="020B0604020202020204" pitchFamily="34" charset="0"/>
                <a:cs typeface="Arial" panose="020B0604020202020204" pitchFamily="34" charset="0"/>
              </a:rPr>
              <a:t>It is a </a:t>
            </a:r>
            <a:r>
              <a:rPr lang="en-GB" sz="1200" b="1" dirty="0">
                <a:latin typeface="Arial" panose="020B0604020202020204" pitchFamily="34" charset="0"/>
                <a:cs typeface="Arial" panose="020B0604020202020204" pitchFamily="34" charset="0"/>
              </a:rPr>
              <a:t>whole system approach </a:t>
            </a:r>
            <a:r>
              <a:rPr lang="en-GB" sz="1200" dirty="0">
                <a:latin typeface="Arial" panose="020B0604020202020204" pitchFamily="34" charset="0"/>
                <a:cs typeface="Arial" panose="020B0604020202020204" pitchFamily="34" charset="0"/>
              </a:rPr>
              <a:t>that enables a variety of services across the health, social care, public health and community spectrum to be </a:t>
            </a:r>
            <a:r>
              <a:rPr lang="en-GB" sz="1200" b="1" dirty="0">
                <a:latin typeface="Arial" panose="020B0604020202020204" pitchFamily="34" charset="0"/>
                <a:cs typeface="Arial" panose="020B0604020202020204" pitchFamily="34" charset="0"/>
              </a:rPr>
              <a:t>integrated around the individual</a:t>
            </a:r>
            <a:r>
              <a:rPr lang="en-GB" sz="1200" dirty="0">
                <a:latin typeface="Arial" panose="020B0604020202020204" pitchFamily="34" charset="0"/>
                <a:cs typeface="Arial" panose="020B0604020202020204" pitchFamily="34" charset="0"/>
              </a:rPr>
              <a:t> in order to deliver better outcomes and experiences. </a:t>
            </a:r>
          </a:p>
          <a:p>
            <a:pPr marL="171450" indent="-171450">
              <a:buClr>
                <a:srgbClr val="C7417B"/>
              </a:buClr>
              <a:buFont typeface="Wingdings" panose="05000000000000000000" pitchFamily="2" charset="2"/>
              <a:buChar char="Ø"/>
            </a:pPr>
            <a:endParaRPr lang="en-GB" sz="1200" dirty="0">
              <a:latin typeface="Arial" panose="020B0604020202020204" pitchFamily="34" charset="0"/>
              <a:cs typeface="Arial" panose="020B0604020202020204" pitchFamily="34" charset="0"/>
            </a:endParaRPr>
          </a:p>
          <a:p>
            <a:pPr marL="171450" indent="-171450">
              <a:buClr>
                <a:srgbClr val="C7417B"/>
              </a:buClr>
              <a:buFont typeface="Wingdings" panose="05000000000000000000" pitchFamily="2" charset="2"/>
              <a:buChar char="Ø"/>
            </a:pPr>
            <a:r>
              <a:rPr lang="en-GB" sz="1200" dirty="0">
                <a:latin typeface="Arial" panose="020B0604020202020204" pitchFamily="34" charset="0"/>
                <a:cs typeface="Arial" panose="020B0604020202020204" pitchFamily="34" charset="0"/>
              </a:rPr>
              <a:t>Personalised care simply means that </a:t>
            </a:r>
            <a:r>
              <a:rPr lang="en-GB" sz="1200" b="1" dirty="0">
                <a:latin typeface="Arial" panose="020B0604020202020204" pitchFamily="34" charset="0"/>
                <a:cs typeface="Arial" panose="020B0604020202020204" pitchFamily="34" charset="0"/>
              </a:rPr>
              <a:t>patients have more control and choice </a:t>
            </a:r>
            <a:r>
              <a:rPr lang="en-GB" sz="1200" dirty="0">
                <a:latin typeface="Arial" panose="020B0604020202020204" pitchFamily="34" charset="0"/>
                <a:cs typeface="Arial" panose="020B0604020202020204" pitchFamily="34" charset="0"/>
              </a:rPr>
              <a:t>when it comes to the way their care is planned and delivered, taking into account individual needs, preferences and circumstances.  </a:t>
            </a:r>
          </a:p>
          <a:p>
            <a:endParaRPr lang="en-GB" sz="1200" dirty="0">
              <a:latin typeface="Arial" panose="020B0604020202020204" pitchFamily="34" charset="0"/>
              <a:cs typeface="Arial" panose="020B0604020202020204" pitchFamily="34" charset="0"/>
            </a:endParaRPr>
          </a:p>
        </p:txBody>
      </p:sp>
      <p:grpSp>
        <p:nvGrpSpPr>
          <p:cNvPr id="7" name="Group 6">
            <a:extLst>
              <a:ext uri="{FF2B5EF4-FFF2-40B4-BE49-F238E27FC236}">
                <a16:creationId xmlns:a16="http://schemas.microsoft.com/office/drawing/2014/main" id="{04AB4EE9-854E-8774-06BE-A12F532AE97B}"/>
              </a:ext>
            </a:extLst>
          </p:cNvPr>
          <p:cNvGrpSpPr/>
          <p:nvPr/>
        </p:nvGrpSpPr>
        <p:grpSpPr>
          <a:xfrm>
            <a:off x="717843" y="1957977"/>
            <a:ext cx="10871631" cy="3986785"/>
            <a:chOff x="717843" y="1957977"/>
            <a:chExt cx="10871631" cy="3986785"/>
          </a:xfrm>
        </p:grpSpPr>
        <p:sp>
          <p:nvSpPr>
            <p:cNvPr id="3" name="TextBox 2">
              <a:extLst>
                <a:ext uri="{FF2B5EF4-FFF2-40B4-BE49-F238E27FC236}">
                  <a16:creationId xmlns:a16="http://schemas.microsoft.com/office/drawing/2014/main" id="{8F1E0E51-B0DA-A293-FE76-F19AC998A2CD}"/>
                </a:ext>
              </a:extLst>
            </p:cNvPr>
            <p:cNvSpPr txBox="1"/>
            <p:nvPr/>
          </p:nvSpPr>
          <p:spPr>
            <a:xfrm>
              <a:off x="717843" y="4145777"/>
              <a:ext cx="9536053" cy="369332"/>
            </a:xfrm>
            <a:prstGeom prst="rect">
              <a:avLst/>
            </a:prstGeom>
            <a:noFill/>
          </p:spPr>
          <p:txBody>
            <a:bodyPr wrap="square" rtlCol="0">
              <a:spAutoFit/>
            </a:bodyPr>
            <a:lstStyle/>
            <a:p>
              <a:r>
                <a:rPr lang="en-GB" sz="1800" b="1" dirty="0">
                  <a:solidFill>
                    <a:srgbClr val="C7417B"/>
                  </a:solidFill>
                  <a:effectLst/>
                  <a:latin typeface="Arial" panose="020B0604020202020204" pitchFamily="34" charset="0"/>
                  <a:ea typeface="Calibri" panose="020F0502020204030204" pitchFamily="34" charset="0"/>
                  <a:cs typeface="Arial" panose="020B0604020202020204" pitchFamily="34" charset="0"/>
                </a:rPr>
                <a:t>Why do we need Personalised Care?</a:t>
              </a:r>
            </a:p>
          </p:txBody>
        </p:sp>
        <p:sp>
          <p:nvSpPr>
            <p:cNvPr id="4" name="TextBox 3">
              <a:extLst>
                <a:ext uri="{FF2B5EF4-FFF2-40B4-BE49-F238E27FC236}">
                  <a16:creationId xmlns:a16="http://schemas.microsoft.com/office/drawing/2014/main" id="{FFBB022E-CF11-ABE1-B841-1F8BD5072D73}"/>
                </a:ext>
              </a:extLst>
            </p:cNvPr>
            <p:cNvSpPr txBox="1"/>
            <p:nvPr/>
          </p:nvSpPr>
          <p:spPr>
            <a:xfrm>
              <a:off x="782238" y="4616739"/>
              <a:ext cx="6204550" cy="1328023"/>
            </a:xfrm>
            <a:prstGeom prst="round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txBody>
            <a:bodyPr wrap="square" rtlCol="0">
              <a:spAutoFit/>
            </a:bodyPr>
            <a:lstStyle/>
            <a:p>
              <a:r>
                <a:rPr lang="en-GB" sz="1200" dirty="0">
                  <a:latin typeface="Arial" panose="020B0604020202020204" pitchFamily="34" charset="0"/>
                  <a:cs typeface="Arial" panose="020B0604020202020204" pitchFamily="34" charset="0"/>
                </a:rPr>
                <a:t>Research has shown that when patients have the opportunity to be involved in decision making around personalised healthcare, there are generally better outcomes and experiences and reduced health inequalities. </a:t>
              </a:r>
            </a:p>
            <a:p>
              <a:endParaRPr lang="en-GB" sz="1200" dirty="0">
                <a:latin typeface="Arial" panose="020B0604020202020204" pitchFamily="34" charset="0"/>
                <a:cs typeface="Arial" panose="020B0604020202020204" pitchFamily="34" charset="0"/>
              </a:endParaRP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For more information about Personalised Care please visit </a:t>
              </a:r>
              <a:r>
                <a:rPr lang="en-GB" sz="1200" dirty="0">
                  <a:latin typeface="Arial" panose="020B0604020202020204" pitchFamily="34" charset="0"/>
                  <a:cs typeface="Arial" panose="020B0604020202020204" pitchFamily="34" charset="0"/>
                  <a:hlinkClick r:id="rId4"/>
                </a:rPr>
                <a:t>NHS England</a:t>
              </a:r>
              <a:endParaRPr lang="en-GB" sz="1200" dirty="0">
                <a:latin typeface="Arial" panose="020B0604020202020204" pitchFamily="34" charset="0"/>
                <a:cs typeface="Arial" panose="020B0604020202020204" pitchFamily="34" charset="0"/>
              </a:endParaRPr>
            </a:p>
          </p:txBody>
        </p:sp>
        <p:pic>
          <p:nvPicPr>
            <p:cNvPr id="14" name="Picture 13" descr="A diagram of a group of people">
              <a:extLst>
                <a:ext uri="{FF2B5EF4-FFF2-40B4-BE49-F238E27FC236}">
                  <a16:creationId xmlns:a16="http://schemas.microsoft.com/office/drawing/2014/main" id="{1B9D77E7-969E-FA4F-CB92-9A8B6217B57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35962" y="1957977"/>
              <a:ext cx="4353512" cy="3626383"/>
            </a:xfrm>
            <a:prstGeom prst="rect">
              <a:avLst/>
            </a:prstGeom>
            <a:effectLst>
              <a:glow rad="63500">
                <a:schemeClr val="accent1">
                  <a:satMod val="175000"/>
                  <a:alpha val="40000"/>
                </a:schemeClr>
              </a:glow>
            </a:effectLst>
          </p:spPr>
        </p:pic>
      </p:grpSp>
    </p:spTree>
    <p:extLst>
      <p:ext uri="{BB962C8B-B14F-4D97-AF65-F5344CB8AC3E}">
        <p14:creationId xmlns:p14="http://schemas.microsoft.com/office/powerpoint/2010/main" val="497223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315C66-57F6-CE1E-FFFC-E914787690C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52B010C-FC79-651E-B24A-2FB661AB758A}"/>
              </a:ext>
            </a:extLst>
          </p:cNvPr>
          <p:cNvSpPr>
            <a:spLocks noGrp="1"/>
          </p:cNvSpPr>
          <p:nvPr>
            <p:ph type="title"/>
          </p:nvPr>
        </p:nvSpPr>
        <p:spPr>
          <a:xfrm>
            <a:off x="838200" y="390026"/>
            <a:ext cx="8890000" cy="833468"/>
          </a:xfrm>
          <a:prstGeom prst="roundRect">
            <a:avLst/>
          </a:prstGeom>
          <a:solidFill>
            <a:schemeClr val="accent2">
              <a:lumMod val="40000"/>
              <a:lumOff val="60000"/>
            </a:schemeClr>
          </a:solidFill>
        </p:spPr>
        <p:txBody>
          <a:bodyPr rtlCol="0"/>
          <a:lstStyle/>
          <a:p>
            <a:pPr rtl="0"/>
            <a:r>
              <a:rPr lang="en-GB" dirty="0"/>
              <a:t>Personalised Care roles</a:t>
            </a:r>
          </a:p>
        </p:txBody>
      </p:sp>
      <p:pic>
        <p:nvPicPr>
          <p:cNvPr id="19" name="Picture 18" descr="Training Hub logo">
            <a:extLst>
              <a:ext uri="{FF2B5EF4-FFF2-40B4-BE49-F238E27FC236}">
                <a16:creationId xmlns:a16="http://schemas.microsoft.com/office/drawing/2014/main" id="{A0CB0972-76C7-666C-2874-91C895E15DA6}"/>
              </a:ext>
            </a:extLst>
          </p:cNvPr>
          <p:cNvPicPr>
            <a:picLocks noChangeAspect="1"/>
          </p:cNvPicPr>
          <p:nvPr/>
        </p:nvPicPr>
        <p:blipFill>
          <a:blip r:embed="rId4"/>
          <a:stretch>
            <a:fillRect/>
          </a:stretch>
        </p:blipFill>
        <p:spPr>
          <a:xfrm>
            <a:off x="9863043" y="363898"/>
            <a:ext cx="1956986" cy="688908"/>
          </a:xfrm>
          <a:prstGeom prst="rect">
            <a:avLst/>
          </a:prstGeom>
        </p:spPr>
      </p:pic>
      <p:grpSp>
        <p:nvGrpSpPr>
          <p:cNvPr id="9" name="Group 8" descr="description of a care coordinator role">
            <a:extLst>
              <a:ext uri="{FF2B5EF4-FFF2-40B4-BE49-F238E27FC236}">
                <a16:creationId xmlns:a16="http://schemas.microsoft.com/office/drawing/2014/main" id="{DF100DBE-4A1E-970F-9A4D-43CB429A08FC}"/>
              </a:ext>
            </a:extLst>
          </p:cNvPr>
          <p:cNvGrpSpPr/>
          <p:nvPr/>
        </p:nvGrpSpPr>
        <p:grpSpPr>
          <a:xfrm>
            <a:off x="475116" y="2300206"/>
            <a:ext cx="3285514" cy="3296049"/>
            <a:chOff x="-64984" y="1807997"/>
            <a:chExt cx="10467457" cy="3296049"/>
          </a:xfrm>
        </p:grpSpPr>
        <p:sp>
          <p:nvSpPr>
            <p:cNvPr id="5" name="TextBox 4">
              <a:extLst>
                <a:ext uri="{FF2B5EF4-FFF2-40B4-BE49-F238E27FC236}">
                  <a16:creationId xmlns:a16="http://schemas.microsoft.com/office/drawing/2014/main" id="{779BC086-2DCC-F2A1-90A2-D94ECA32D50D}"/>
                </a:ext>
              </a:extLst>
            </p:cNvPr>
            <p:cNvSpPr txBox="1"/>
            <p:nvPr/>
          </p:nvSpPr>
          <p:spPr>
            <a:xfrm>
              <a:off x="-64984" y="1807997"/>
              <a:ext cx="9536053" cy="369332"/>
            </a:xfrm>
            <a:prstGeom prst="rect">
              <a:avLst/>
            </a:prstGeom>
            <a:noFill/>
          </p:spPr>
          <p:txBody>
            <a:bodyPr wrap="square" rtlCol="0">
              <a:spAutoFit/>
            </a:bodyPr>
            <a:lstStyle/>
            <a:p>
              <a:r>
                <a:rPr lang="en-GB" b="1" dirty="0">
                  <a:solidFill>
                    <a:srgbClr val="C7417B"/>
                  </a:solidFill>
                  <a:latin typeface="Arial" panose="020B0604020202020204" pitchFamily="34" charset="0"/>
                  <a:ea typeface="Calibri" panose="020F0502020204030204" pitchFamily="34" charset="0"/>
                  <a:cs typeface="Arial" panose="020B0604020202020204" pitchFamily="34" charset="0"/>
                </a:rPr>
                <a:t>Care Co-ordinator</a:t>
              </a:r>
            </a:p>
          </p:txBody>
        </p:sp>
        <p:sp>
          <p:nvSpPr>
            <p:cNvPr id="6" name="TextBox 5">
              <a:extLst>
                <a:ext uri="{FF2B5EF4-FFF2-40B4-BE49-F238E27FC236}">
                  <a16:creationId xmlns:a16="http://schemas.microsoft.com/office/drawing/2014/main" id="{6E3CBCC3-2272-3843-E42D-48512DCA0112}"/>
                </a:ext>
              </a:extLst>
            </p:cNvPr>
            <p:cNvSpPr txBox="1"/>
            <p:nvPr/>
          </p:nvSpPr>
          <p:spPr>
            <a:xfrm>
              <a:off x="-64984" y="2241724"/>
              <a:ext cx="10467457" cy="2862322"/>
            </a:xfrm>
            <a:prstGeom prst="rect">
              <a:avLst/>
            </a:prstGeom>
            <a:noFill/>
          </p:spPr>
          <p:txBody>
            <a:bodyPr wrap="square" rtlCol="0">
              <a:spAutoFit/>
            </a:bodyPr>
            <a:lstStyle/>
            <a:p>
              <a:r>
                <a:rPr lang="en-GB" sz="1200" dirty="0">
                  <a:latin typeface="Arial" panose="020B0604020202020204" pitchFamily="34" charset="0"/>
                  <a:cs typeface="Arial" panose="020B0604020202020204" pitchFamily="34" charset="0"/>
                </a:rPr>
                <a:t>Care co-ordinators help to </a:t>
              </a:r>
              <a:r>
                <a:rPr lang="en-GB" sz="1200" b="1" dirty="0">
                  <a:latin typeface="Arial" panose="020B0604020202020204" pitchFamily="34" charset="0"/>
                  <a:cs typeface="Arial" panose="020B0604020202020204" pitchFamily="34" charset="0"/>
                </a:rPr>
                <a:t>co-ordinate and navigate care </a:t>
              </a:r>
              <a:r>
                <a:rPr lang="en-GB" sz="1200" dirty="0">
                  <a:latin typeface="Arial" panose="020B0604020202020204" pitchFamily="34" charset="0"/>
                  <a:cs typeface="Arial" panose="020B0604020202020204" pitchFamily="34" charset="0"/>
                </a:rPr>
                <a:t>across the health and care system, helping people make the right connections, with the </a:t>
              </a:r>
              <a:r>
                <a:rPr lang="en-GB" sz="1200" b="1" dirty="0">
                  <a:latin typeface="Arial" panose="020B0604020202020204" pitchFamily="34" charset="0"/>
                  <a:cs typeface="Arial" panose="020B0604020202020204" pitchFamily="34" charset="0"/>
                </a:rPr>
                <a:t>right teams at the right time. </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They can </a:t>
              </a:r>
              <a:r>
                <a:rPr lang="en-GB" sz="1200" b="1" dirty="0">
                  <a:latin typeface="Arial" panose="020B0604020202020204" pitchFamily="34" charset="0"/>
                  <a:cs typeface="Arial" panose="020B0604020202020204" pitchFamily="34" charset="0"/>
                </a:rPr>
                <a:t>support people to become more active in their own health and care </a:t>
              </a:r>
              <a:r>
                <a:rPr lang="en-GB" sz="1200" dirty="0">
                  <a:latin typeface="Arial" panose="020B0604020202020204" pitchFamily="34" charset="0"/>
                  <a:cs typeface="Arial" panose="020B0604020202020204" pitchFamily="34" charset="0"/>
                </a:rPr>
                <a:t>and are skilled in assessing people’s changing needs. </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Care co-ordinators are effective in </a:t>
              </a:r>
              <a:r>
                <a:rPr lang="en-GB" sz="1200" b="1" dirty="0">
                  <a:latin typeface="Arial" panose="020B0604020202020204" pitchFamily="34" charset="0"/>
                  <a:cs typeface="Arial" panose="020B0604020202020204" pitchFamily="34" charset="0"/>
                </a:rPr>
                <a:t>bringing together multidisciplinary teams</a:t>
              </a:r>
              <a:r>
                <a:rPr lang="en-GB" sz="1200" dirty="0">
                  <a:latin typeface="Arial" panose="020B0604020202020204" pitchFamily="34" charset="0"/>
                  <a:cs typeface="Arial" panose="020B0604020202020204" pitchFamily="34" charset="0"/>
                </a:rPr>
                <a:t> to support people’s complex health and care needs</a:t>
              </a:r>
            </a:p>
            <a:p>
              <a:pPr algn="r"/>
              <a:endParaRPr lang="en-GB" sz="1200" dirty="0">
                <a:latin typeface="Arial" panose="020B0604020202020204" pitchFamily="34" charset="0"/>
                <a:cs typeface="Arial" panose="020B0604020202020204" pitchFamily="34" charset="0"/>
              </a:endParaRPr>
            </a:p>
            <a:p>
              <a:pPr algn="r"/>
              <a:r>
                <a:rPr lang="en-GB" sz="1200" dirty="0">
                  <a:latin typeface="Arial" panose="020B0604020202020204" pitchFamily="34" charset="0"/>
                  <a:cs typeface="Arial" panose="020B0604020202020204" pitchFamily="34" charset="0"/>
                </a:rPr>
                <a:t> (Personalised care Institute, 2023).  </a:t>
              </a:r>
            </a:p>
          </p:txBody>
        </p:sp>
      </p:grpSp>
      <p:pic>
        <p:nvPicPr>
          <p:cNvPr id="7" name="Online Media 6" title="Meet our care coordinator - working alongside GPs to meet patients' healthcare needs.">
            <a:hlinkClick r:id="" action="ppaction://media"/>
            <a:extLst>
              <a:ext uri="{FF2B5EF4-FFF2-40B4-BE49-F238E27FC236}">
                <a16:creationId xmlns:a16="http://schemas.microsoft.com/office/drawing/2014/main" id="{43397501-D668-B875-E787-2F3D244E2C43}"/>
              </a:ext>
            </a:extLst>
          </p:cNvPr>
          <p:cNvPicPr>
            <a:picLocks noRot="1" noChangeAspect="1"/>
          </p:cNvPicPr>
          <p:nvPr>
            <a:videoFile r:link="rId1"/>
          </p:nvPr>
        </p:nvPicPr>
        <p:blipFill>
          <a:blip r:embed="rId5"/>
          <a:stretch>
            <a:fillRect/>
          </a:stretch>
        </p:blipFill>
        <p:spPr>
          <a:xfrm>
            <a:off x="4307983" y="1663588"/>
            <a:ext cx="7648182" cy="4321222"/>
          </a:xfrm>
          <a:prstGeom prst="rect">
            <a:avLst/>
          </a:prstGeom>
        </p:spPr>
      </p:pic>
      <p:sp>
        <p:nvSpPr>
          <p:cNvPr id="8" name="TextBox 7">
            <a:extLst>
              <a:ext uri="{FF2B5EF4-FFF2-40B4-BE49-F238E27FC236}">
                <a16:creationId xmlns:a16="http://schemas.microsoft.com/office/drawing/2014/main" id="{32795003-A506-67C2-D5F3-4354B5309843}"/>
              </a:ext>
            </a:extLst>
          </p:cNvPr>
          <p:cNvSpPr txBox="1"/>
          <p:nvPr/>
        </p:nvSpPr>
        <p:spPr>
          <a:xfrm>
            <a:off x="4305837" y="6060420"/>
            <a:ext cx="8442865" cy="230832"/>
          </a:xfrm>
          <a:prstGeom prst="rect">
            <a:avLst/>
          </a:prstGeom>
          <a:noFill/>
        </p:spPr>
        <p:txBody>
          <a:bodyPr wrap="square" rtlCol="0">
            <a:spAutoFit/>
          </a:bodyPr>
          <a:lstStyle/>
          <a:p>
            <a:r>
              <a:rPr lang="en-GB" sz="900" dirty="0">
                <a:latin typeface="Arial" panose="020B0604020202020204" pitchFamily="34" charset="0"/>
                <a:cs typeface="Arial" panose="020B0604020202020204" pitchFamily="34" charset="0"/>
              </a:rPr>
              <a:t>Video: Meet our care coordinator practitioner - working alongside GPs to meet patients' needs (NHS England, 2023) </a:t>
            </a:r>
            <a:r>
              <a:rPr lang="en-GB" sz="900" dirty="0">
                <a:solidFill>
                  <a:srgbClr val="C7417B"/>
                </a:solidFill>
                <a:latin typeface="Arial" panose="020B0604020202020204" pitchFamily="34" charset="0"/>
                <a:cs typeface="Arial" panose="020B0604020202020204" pitchFamily="34" charset="0"/>
              </a:rPr>
              <a:t>Click image to access</a:t>
            </a:r>
          </a:p>
        </p:txBody>
      </p:sp>
      <p:sp>
        <p:nvSpPr>
          <p:cNvPr id="10" name="TextBox 9">
            <a:extLst>
              <a:ext uri="{FF2B5EF4-FFF2-40B4-BE49-F238E27FC236}">
                <a16:creationId xmlns:a16="http://schemas.microsoft.com/office/drawing/2014/main" id="{D468C49A-8A07-4A66-D995-84E1A20EC9CE}"/>
              </a:ext>
            </a:extLst>
          </p:cNvPr>
          <p:cNvSpPr txBox="1"/>
          <p:nvPr/>
        </p:nvSpPr>
        <p:spPr>
          <a:xfrm>
            <a:off x="142562" y="6467974"/>
            <a:ext cx="4828683" cy="553998"/>
          </a:xfrm>
          <a:prstGeom prst="rect">
            <a:avLst/>
          </a:prstGeom>
          <a:noFill/>
        </p:spPr>
        <p:txBody>
          <a:bodyPr wrap="square" rtlCol="0">
            <a:spAutoFit/>
          </a:bodyPr>
          <a:lstStyle/>
          <a:p>
            <a:r>
              <a:rPr lang="en-GB" sz="1200" dirty="0">
                <a:solidFill>
                  <a:srgbClr val="C7417B"/>
                </a:solidFill>
                <a:latin typeface="Arial" panose="020B0604020202020204" pitchFamily="34" charset="0"/>
                <a:cs typeface="Arial" panose="020B0604020202020204" pitchFamily="34" charset="0"/>
              </a:rPr>
              <a:t>For more information about Care Co-ordinators, please visit </a:t>
            </a:r>
            <a:r>
              <a:rPr lang="en-GB" sz="1200" dirty="0">
                <a:solidFill>
                  <a:srgbClr val="C7417B"/>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PCI</a:t>
            </a:r>
            <a:endParaRPr lang="en-GB" sz="1200" dirty="0">
              <a:solidFill>
                <a:srgbClr val="C7417B"/>
              </a:solidFill>
              <a:latin typeface="Arial" panose="020B0604020202020204" pitchFamily="34" charset="0"/>
              <a:cs typeface="Arial" panose="020B0604020202020204" pitchFamily="34" charset="0"/>
            </a:endParaRPr>
          </a:p>
          <a:p>
            <a:pPr algn="ctr"/>
            <a:endParaRPr lang="en-GB" dirty="0"/>
          </a:p>
        </p:txBody>
      </p:sp>
    </p:spTree>
    <p:extLst>
      <p:ext uri="{BB962C8B-B14F-4D97-AF65-F5344CB8AC3E}">
        <p14:creationId xmlns:p14="http://schemas.microsoft.com/office/powerpoint/2010/main" val="3535148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315C66-57F6-CE1E-FFFC-E914787690C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52B010C-FC79-651E-B24A-2FB661AB758A}"/>
              </a:ext>
            </a:extLst>
          </p:cNvPr>
          <p:cNvSpPr>
            <a:spLocks noGrp="1"/>
          </p:cNvSpPr>
          <p:nvPr>
            <p:ph type="title"/>
          </p:nvPr>
        </p:nvSpPr>
        <p:spPr>
          <a:xfrm>
            <a:off x="838200" y="390026"/>
            <a:ext cx="8890000" cy="833468"/>
          </a:xfrm>
          <a:prstGeom prst="roundRect">
            <a:avLst/>
          </a:prstGeom>
          <a:solidFill>
            <a:schemeClr val="accent2">
              <a:lumMod val="40000"/>
              <a:lumOff val="60000"/>
            </a:schemeClr>
          </a:solidFill>
        </p:spPr>
        <p:txBody>
          <a:bodyPr rtlCol="0"/>
          <a:lstStyle/>
          <a:p>
            <a:pPr rtl="0"/>
            <a:r>
              <a:rPr lang="en-GB" dirty="0"/>
              <a:t>Personalised Care roles</a:t>
            </a:r>
          </a:p>
        </p:txBody>
      </p:sp>
      <p:pic>
        <p:nvPicPr>
          <p:cNvPr id="19" name="Picture 18" descr="Training Hub logo">
            <a:extLst>
              <a:ext uri="{FF2B5EF4-FFF2-40B4-BE49-F238E27FC236}">
                <a16:creationId xmlns:a16="http://schemas.microsoft.com/office/drawing/2014/main" id="{A0CB0972-76C7-666C-2874-91C895E15DA6}"/>
              </a:ext>
            </a:extLst>
          </p:cNvPr>
          <p:cNvPicPr>
            <a:picLocks noChangeAspect="1"/>
          </p:cNvPicPr>
          <p:nvPr/>
        </p:nvPicPr>
        <p:blipFill>
          <a:blip r:embed="rId4"/>
          <a:stretch>
            <a:fillRect/>
          </a:stretch>
        </p:blipFill>
        <p:spPr>
          <a:xfrm>
            <a:off x="9863043" y="363898"/>
            <a:ext cx="1956986" cy="688908"/>
          </a:xfrm>
          <a:prstGeom prst="rect">
            <a:avLst/>
          </a:prstGeom>
        </p:spPr>
      </p:pic>
      <p:grpSp>
        <p:nvGrpSpPr>
          <p:cNvPr id="9" name="Group 8" descr="description of a  social prescribing link worker role">
            <a:extLst>
              <a:ext uri="{FF2B5EF4-FFF2-40B4-BE49-F238E27FC236}">
                <a16:creationId xmlns:a16="http://schemas.microsoft.com/office/drawing/2014/main" id="{DF100DBE-4A1E-970F-9A4D-43CB429A08FC}"/>
              </a:ext>
            </a:extLst>
          </p:cNvPr>
          <p:cNvGrpSpPr/>
          <p:nvPr/>
        </p:nvGrpSpPr>
        <p:grpSpPr>
          <a:xfrm>
            <a:off x="565267" y="1663588"/>
            <a:ext cx="3626806" cy="4958042"/>
            <a:chOff x="-64987" y="1807997"/>
            <a:chExt cx="11554793" cy="4958042"/>
          </a:xfrm>
        </p:grpSpPr>
        <p:sp>
          <p:nvSpPr>
            <p:cNvPr id="5" name="TextBox 4">
              <a:extLst>
                <a:ext uri="{FF2B5EF4-FFF2-40B4-BE49-F238E27FC236}">
                  <a16:creationId xmlns:a16="http://schemas.microsoft.com/office/drawing/2014/main" id="{779BC086-2DCC-F2A1-90A2-D94ECA32D50D}"/>
                </a:ext>
              </a:extLst>
            </p:cNvPr>
            <p:cNvSpPr txBox="1"/>
            <p:nvPr/>
          </p:nvSpPr>
          <p:spPr>
            <a:xfrm>
              <a:off x="-64987" y="1807997"/>
              <a:ext cx="11554793" cy="369332"/>
            </a:xfrm>
            <a:prstGeom prst="rect">
              <a:avLst/>
            </a:prstGeom>
            <a:noFill/>
          </p:spPr>
          <p:txBody>
            <a:bodyPr wrap="square" rtlCol="0">
              <a:spAutoFit/>
            </a:bodyPr>
            <a:lstStyle/>
            <a:p>
              <a:r>
                <a:rPr lang="en-GB" b="1" dirty="0">
                  <a:solidFill>
                    <a:srgbClr val="C7417B"/>
                  </a:solidFill>
                  <a:latin typeface="Arial" panose="020B0604020202020204" pitchFamily="34" charset="0"/>
                  <a:ea typeface="Calibri" panose="020F0502020204030204" pitchFamily="34" charset="0"/>
                  <a:cs typeface="Arial" panose="020B0604020202020204" pitchFamily="34" charset="0"/>
                </a:rPr>
                <a:t>Social Prescribing Link worker</a:t>
              </a:r>
            </a:p>
          </p:txBody>
        </p:sp>
        <p:sp>
          <p:nvSpPr>
            <p:cNvPr id="6" name="TextBox 5">
              <a:extLst>
                <a:ext uri="{FF2B5EF4-FFF2-40B4-BE49-F238E27FC236}">
                  <a16:creationId xmlns:a16="http://schemas.microsoft.com/office/drawing/2014/main" id="{6E3CBCC3-2272-3843-E42D-48512DCA0112}"/>
                </a:ext>
              </a:extLst>
            </p:cNvPr>
            <p:cNvSpPr txBox="1"/>
            <p:nvPr/>
          </p:nvSpPr>
          <p:spPr>
            <a:xfrm>
              <a:off x="-64984" y="2241724"/>
              <a:ext cx="10467457" cy="4524315"/>
            </a:xfrm>
            <a:prstGeom prst="rect">
              <a:avLst/>
            </a:prstGeom>
            <a:noFill/>
          </p:spPr>
          <p:txBody>
            <a:bodyPr wrap="square" rtlCol="0">
              <a:spAutoFit/>
            </a:bodyPr>
            <a:lstStyle/>
            <a:p>
              <a:pPr algn="r"/>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Social prescribing link workers </a:t>
              </a:r>
              <a:r>
                <a:rPr lang="en-GB" sz="1200" b="1" dirty="0">
                  <a:latin typeface="Arial" panose="020B0604020202020204" pitchFamily="34" charset="0"/>
                  <a:cs typeface="Arial" panose="020B0604020202020204" pitchFamily="34" charset="0"/>
                </a:rPr>
                <a:t>connect people to community-based support</a:t>
              </a:r>
              <a:r>
                <a:rPr lang="en-GB" sz="1200" dirty="0">
                  <a:latin typeface="Arial" panose="020B0604020202020204" pitchFamily="34" charset="0"/>
                  <a:cs typeface="Arial" panose="020B0604020202020204" pitchFamily="34" charset="0"/>
                </a:rPr>
                <a:t>, including activities and services that meet </a:t>
              </a:r>
              <a:r>
                <a:rPr lang="en-GB" sz="1200" b="1" dirty="0">
                  <a:latin typeface="Arial" panose="020B0604020202020204" pitchFamily="34" charset="0"/>
                  <a:cs typeface="Arial" panose="020B0604020202020204" pitchFamily="34" charset="0"/>
                </a:rPr>
                <a:t>practical, social and emotional needs </a:t>
              </a:r>
              <a:r>
                <a:rPr lang="en-GB" sz="1200" dirty="0">
                  <a:latin typeface="Arial" panose="020B0604020202020204" pitchFamily="34" charset="0"/>
                  <a:cs typeface="Arial" panose="020B0604020202020204" pitchFamily="34" charset="0"/>
                </a:rPr>
                <a:t>that affect their health and wellbeing. </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This includes connecting people to services for example housing, financial and welfare advice.</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Social prescribing link workers </a:t>
              </a:r>
              <a:r>
                <a:rPr lang="en-GB" sz="1200" b="1" dirty="0">
                  <a:latin typeface="Arial" panose="020B0604020202020204" pitchFamily="34" charset="0"/>
                  <a:cs typeface="Arial" panose="020B0604020202020204" pitchFamily="34" charset="0"/>
                </a:rPr>
                <a:t>work collaboratively across the health and care system</a:t>
              </a:r>
              <a:r>
                <a:rPr lang="en-GB" sz="1200" dirty="0">
                  <a:latin typeface="Arial" panose="020B0604020202020204" pitchFamily="34" charset="0"/>
                  <a:cs typeface="Arial" panose="020B0604020202020204" pitchFamily="34" charset="0"/>
                </a:rPr>
                <a:t>, targeting populations with greatest need and risk of health inequalities. </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They </a:t>
              </a:r>
              <a:r>
                <a:rPr lang="en-GB" sz="1200" b="1" dirty="0">
                  <a:latin typeface="Arial" panose="020B0604020202020204" pitchFamily="34" charset="0"/>
                  <a:cs typeface="Arial" panose="020B0604020202020204" pitchFamily="34" charset="0"/>
                </a:rPr>
                <a:t>collaborate with partners </a:t>
              </a:r>
              <a:r>
                <a:rPr lang="en-GB" sz="1200" dirty="0">
                  <a:latin typeface="Arial" panose="020B0604020202020204" pitchFamily="34" charset="0"/>
                  <a:cs typeface="Arial" panose="020B0604020202020204" pitchFamily="34" charset="0"/>
                </a:rPr>
                <a:t>to identify gaps in provision and support community offers to be accessible and sustainable.</a:t>
              </a:r>
            </a:p>
            <a:p>
              <a:pPr algn="r"/>
              <a:endParaRPr lang="en-GB" sz="1200" dirty="0">
                <a:latin typeface="Arial" panose="020B0604020202020204" pitchFamily="34" charset="0"/>
                <a:cs typeface="Arial" panose="020B0604020202020204" pitchFamily="34" charset="0"/>
              </a:endParaRPr>
            </a:p>
            <a:p>
              <a:pPr algn="r"/>
              <a:r>
                <a:rPr lang="en-GB" sz="1200" dirty="0">
                  <a:latin typeface="Arial" panose="020B0604020202020204" pitchFamily="34" charset="0"/>
                  <a:cs typeface="Arial" panose="020B0604020202020204" pitchFamily="34" charset="0"/>
                </a:rPr>
                <a:t>(Personalised care Institute, 2023)</a:t>
              </a:r>
            </a:p>
            <a:p>
              <a:pPr algn="r"/>
              <a:endParaRPr lang="en-GB" sz="1200" dirty="0">
                <a:latin typeface="Arial" panose="020B0604020202020204" pitchFamily="34" charset="0"/>
                <a:cs typeface="Arial" panose="020B0604020202020204" pitchFamily="34" charset="0"/>
              </a:endParaRPr>
            </a:p>
            <a:p>
              <a:pPr algn="r"/>
              <a:endParaRPr lang="en-GB" sz="1200" dirty="0">
                <a:latin typeface="Arial" panose="020B0604020202020204" pitchFamily="34" charset="0"/>
                <a:cs typeface="Arial" panose="020B0604020202020204" pitchFamily="34" charset="0"/>
              </a:endParaRPr>
            </a:p>
            <a:p>
              <a:pPr algn="r"/>
              <a:endParaRPr lang="en-GB" sz="1200" dirty="0">
                <a:latin typeface="Arial" panose="020B0604020202020204" pitchFamily="34" charset="0"/>
                <a:cs typeface="Arial" panose="020B0604020202020204" pitchFamily="34" charset="0"/>
              </a:endParaRPr>
            </a:p>
          </p:txBody>
        </p:sp>
      </p:grpSp>
      <p:sp>
        <p:nvSpPr>
          <p:cNvPr id="8" name="TextBox 7">
            <a:extLst>
              <a:ext uri="{FF2B5EF4-FFF2-40B4-BE49-F238E27FC236}">
                <a16:creationId xmlns:a16="http://schemas.microsoft.com/office/drawing/2014/main" id="{32795003-A506-67C2-D5F3-4354B5309843}"/>
              </a:ext>
            </a:extLst>
          </p:cNvPr>
          <p:cNvSpPr txBox="1"/>
          <p:nvPr/>
        </p:nvSpPr>
        <p:spPr>
          <a:xfrm>
            <a:off x="4449651" y="5798761"/>
            <a:ext cx="8442865" cy="230832"/>
          </a:xfrm>
          <a:prstGeom prst="rect">
            <a:avLst/>
          </a:prstGeom>
          <a:noFill/>
        </p:spPr>
        <p:txBody>
          <a:bodyPr wrap="square" rtlCol="0">
            <a:spAutoFit/>
          </a:bodyPr>
          <a:lstStyle/>
          <a:p>
            <a:r>
              <a:rPr lang="en-GB" sz="900" dirty="0">
                <a:latin typeface="Arial" panose="020B0604020202020204" pitchFamily="34" charset="0"/>
                <a:cs typeface="Arial" panose="020B0604020202020204" pitchFamily="34" charset="0"/>
              </a:rPr>
              <a:t>Video: What is social prescribing? (NHS England, 2019) </a:t>
            </a:r>
            <a:r>
              <a:rPr lang="en-GB" sz="900" dirty="0">
                <a:solidFill>
                  <a:srgbClr val="C7417B"/>
                </a:solidFill>
                <a:latin typeface="Arial" panose="020B0604020202020204" pitchFamily="34" charset="0"/>
                <a:cs typeface="Arial" panose="020B0604020202020204" pitchFamily="34" charset="0"/>
              </a:rPr>
              <a:t>Click image to access</a:t>
            </a:r>
          </a:p>
        </p:txBody>
      </p:sp>
      <p:sp>
        <p:nvSpPr>
          <p:cNvPr id="10" name="TextBox 9">
            <a:extLst>
              <a:ext uri="{FF2B5EF4-FFF2-40B4-BE49-F238E27FC236}">
                <a16:creationId xmlns:a16="http://schemas.microsoft.com/office/drawing/2014/main" id="{D5E92D42-BAE6-BF78-0FCF-3D7DA4621539}"/>
              </a:ext>
            </a:extLst>
          </p:cNvPr>
          <p:cNvSpPr txBox="1"/>
          <p:nvPr/>
        </p:nvSpPr>
        <p:spPr>
          <a:xfrm>
            <a:off x="142562" y="6467974"/>
            <a:ext cx="5440430" cy="553998"/>
          </a:xfrm>
          <a:prstGeom prst="rect">
            <a:avLst/>
          </a:prstGeom>
          <a:noFill/>
        </p:spPr>
        <p:txBody>
          <a:bodyPr wrap="square" rtlCol="0">
            <a:spAutoFit/>
          </a:bodyPr>
          <a:lstStyle/>
          <a:p>
            <a:r>
              <a:rPr lang="en-GB" sz="1200" dirty="0">
                <a:solidFill>
                  <a:srgbClr val="C7417B"/>
                </a:solidFill>
                <a:latin typeface="Arial" panose="020B0604020202020204" pitchFamily="34" charset="0"/>
                <a:cs typeface="Arial" panose="020B0604020202020204" pitchFamily="34" charset="0"/>
              </a:rPr>
              <a:t>For more information about Social Prescribing link Workers, please visit </a:t>
            </a:r>
            <a:r>
              <a:rPr lang="en-GB" sz="1200" dirty="0">
                <a:solidFill>
                  <a:srgbClr val="C7417B"/>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PCI</a:t>
            </a:r>
            <a:endParaRPr lang="en-GB" sz="1200" dirty="0">
              <a:solidFill>
                <a:srgbClr val="C7417B"/>
              </a:solidFill>
              <a:latin typeface="Arial" panose="020B0604020202020204" pitchFamily="34" charset="0"/>
              <a:cs typeface="Arial" panose="020B0604020202020204" pitchFamily="34" charset="0"/>
            </a:endParaRPr>
          </a:p>
          <a:p>
            <a:pPr algn="ctr"/>
            <a:endParaRPr lang="en-GB" dirty="0"/>
          </a:p>
        </p:txBody>
      </p:sp>
      <p:pic>
        <p:nvPicPr>
          <p:cNvPr id="11" name="Online Media 10" title="What is social prescribing? - subtitles">
            <a:hlinkClick r:id="" action="ppaction://media"/>
            <a:extLst>
              <a:ext uri="{FF2B5EF4-FFF2-40B4-BE49-F238E27FC236}">
                <a16:creationId xmlns:a16="http://schemas.microsoft.com/office/drawing/2014/main" id="{8C76C529-9801-815D-419E-4C32E660B135}"/>
              </a:ext>
            </a:extLst>
          </p:cNvPr>
          <p:cNvPicPr>
            <a:picLocks noRot="1" noChangeAspect="1"/>
          </p:cNvPicPr>
          <p:nvPr>
            <a:videoFile r:link="rId1"/>
          </p:nvPr>
        </p:nvPicPr>
        <p:blipFill>
          <a:blip r:embed="rId6"/>
          <a:stretch>
            <a:fillRect/>
          </a:stretch>
        </p:blipFill>
        <p:spPr>
          <a:xfrm>
            <a:off x="4449651" y="1544412"/>
            <a:ext cx="7370378" cy="4164263"/>
          </a:xfrm>
          <a:prstGeom prst="rect">
            <a:avLst/>
          </a:prstGeom>
        </p:spPr>
      </p:pic>
    </p:spTree>
    <p:extLst>
      <p:ext uri="{BB962C8B-B14F-4D97-AF65-F5344CB8AC3E}">
        <p14:creationId xmlns:p14="http://schemas.microsoft.com/office/powerpoint/2010/main" val="1292451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315C66-57F6-CE1E-FFFC-E914787690C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52B010C-FC79-651E-B24A-2FB661AB758A}"/>
              </a:ext>
            </a:extLst>
          </p:cNvPr>
          <p:cNvSpPr>
            <a:spLocks noGrp="1"/>
          </p:cNvSpPr>
          <p:nvPr>
            <p:ph type="title"/>
          </p:nvPr>
        </p:nvSpPr>
        <p:spPr>
          <a:xfrm>
            <a:off x="838200" y="390026"/>
            <a:ext cx="8890000" cy="833468"/>
          </a:xfrm>
          <a:prstGeom prst="roundRect">
            <a:avLst/>
          </a:prstGeom>
          <a:solidFill>
            <a:schemeClr val="accent2">
              <a:lumMod val="40000"/>
              <a:lumOff val="60000"/>
            </a:schemeClr>
          </a:solidFill>
        </p:spPr>
        <p:txBody>
          <a:bodyPr rtlCol="0"/>
          <a:lstStyle/>
          <a:p>
            <a:pPr rtl="0"/>
            <a:r>
              <a:rPr lang="en-GB" dirty="0"/>
              <a:t>Personalised Care roles</a:t>
            </a:r>
          </a:p>
        </p:txBody>
      </p:sp>
      <p:pic>
        <p:nvPicPr>
          <p:cNvPr id="19" name="Picture 18" descr="Training Hub logo">
            <a:extLst>
              <a:ext uri="{FF2B5EF4-FFF2-40B4-BE49-F238E27FC236}">
                <a16:creationId xmlns:a16="http://schemas.microsoft.com/office/drawing/2014/main" id="{A0CB0972-76C7-666C-2874-91C895E15DA6}"/>
              </a:ext>
            </a:extLst>
          </p:cNvPr>
          <p:cNvPicPr>
            <a:picLocks noChangeAspect="1"/>
          </p:cNvPicPr>
          <p:nvPr/>
        </p:nvPicPr>
        <p:blipFill>
          <a:blip r:embed="rId4"/>
          <a:stretch>
            <a:fillRect/>
          </a:stretch>
        </p:blipFill>
        <p:spPr>
          <a:xfrm>
            <a:off x="9863043" y="363898"/>
            <a:ext cx="1956986" cy="688908"/>
          </a:xfrm>
          <a:prstGeom prst="rect">
            <a:avLst/>
          </a:prstGeom>
        </p:spPr>
      </p:pic>
      <p:grpSp>
        <p:nvGrpSpPr>
          <p:cNvPr id="9" name="Group 8" descr="description of a health and well-being coach role">
            <a:extLst>
              <a:ext uri="{FF2B5EF4-FFF2-40B4-BE49-F238E27FC236}">
                <a16:creationId xmlns:a16="http://schemas.microsoft.com/office/drawing/2014/main" id="{DF100DBE-4A1E-970F-9A4D-43CB429A08FC}"/>
              </a:ext>
            </a:extLst>
          </p:cNvPr>
          <p:cNvGrpSpPr/>
          <p:nvPr/>
        </p:nvGrpSpPr>
        <p:grpSpPr>
          <a:xfrm>
            <a:off x="500031" y="1897848"/>
            <a:ext cx="3626806" cy="3895772"/>
            <a:chOff x="-272826" y="2042257"/>
            <a:chExt cx="11554794" cy="3895772"/>
          </a:xfrm>
        </p:grpSpPr>
        <p:sp>
          <p:nvSpPr>
            <p:cNvPr id="5" name="TextBox 4">
              <a:extLst>
                <a:ext uri="{FF2B5EF4-FFF2-40B4-BE49-F238E27FC236}">
                  <a16:creationId xmlns:a16="http://schemas.microsoft.com/office/drawing/2014/main" id="{779BC086-2DCC-F2A1-90A2-D94ECA32D50D}"/>
                </a:ext>
              </a:extLst>
            </p:cNvPr>
            <p:cNvSpPr txBox="1"/>
            <p:nvPr/>
          </p:nvSpPr>
          <p:spPr>
            <a:xfrm>
              <a:off x="-272826" y="2042257"/>
              <a:ext cx="11554794" cy="369332"/>
            </a:xfrm>
            <a:prstGeom prst="rect">
              <a:avLst/>
            </a:prstGeom>
            <a:noFill/>
          </p:spPr>
          <p:txBody>
            <a:bodyPr wrap="square" rtlCol="0">
              <a:spAutoFit/>
            </a:bodyPr>
            <a:lstStyle/>
            <a:p>
              <a:r>
                <a:rPr lang="en-GB" b="1" dirty="0">
                  <a:solidFill>
                    <a:srgbClr val="C7417B"/>
                  </a:solidFill>
                  <a:latin typeface="Arial" panose="020B0604020202020204" pitchFamily="34" charset="0"/>
                  <a:ea typeface="Calibri" panose="020F0502020204030204" pitchFamily="34" charset="0"/>
                  <a:cs typeface="Arial" panose="020B0604020202020204" pitchFamily="34" charset="0"/>
                </a:rPr>
                <a:t>Health and Wellbeing Coach</a:t>
              </a:r>
            </a:p>
          </p:txBody>
        </p:sp>
        <p:sp>
          <p:nvSpPr>
            <p:cNvPr id="6" name="TextBox 5">
              <a:extLst>
                <a:ext uri="{FF2B5EF4-FFF2-40B4-BE49-F238E27FC236}">
                  <a16:creationId xmlns:a16="http://schemas.microsoft.com/office/drawing/2014/main" id="{6E3CBCC3-2272-3843-E42D-48512DCA0112}"/>
                </a:ext>
              </a:extLst>
            </p:cNvPr>
            <p:cNvSpPr txBox="1"/>
            <p:nvPr/>
          </p:nvSpPr>
          <p:spPr>
            <a:xfrm>
              <a:off x="-272826" y="2521709"/>
              <a:ext cx="10467457" cy="3416320"/>
            </a:xfrm>
            <a:prstGeom prst="rect">
              <a:avLst/>
            </a:prstGeom>
            <a:noFill/>
          </p:spPr>
          <p:txBody>
            <a:bodyPr wrap="square" rtlCol="0">
              <a:spAutoFit/>
            </a:bodyPr>
            <a:lstStyle/>
            <a:p>
              <a:r>
                <a:rPr lang="en-GB" sz="1200" dirty="0">
                  <a:latin typeface="Arial" panose="020B0604020202020204" pitchFamily="34" charset="0"/>
                  <a:cs typeface="Arial" panose="020B0604020202020204" pitchFamily="34" charset="0"/>
                </a:rPr>
                <a:t>Health and wellbeing coaches support people to increase their ability to self-manage, motivation levels and commitment to change their lifestyle. </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They are experts in behaviour change and focus on improving health related outcomes by working with people to set personalised goals and change their behaviours. </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They work with people with physical and/or mental health conditions and those at risk of developing them.</a:t>
              </a:r>
            </a:p>
            <a:p>
              <a:endParaRPr lang="en-GB" sz="1200" dirty="0">
                <a:latin typeface="Arial" panose="020B0604020202020204" pitchFamily="34" charset="0"/>
                <a:cs typeface="Arial" panose="020B0604020202020204" pitchFamily="34" charset="0"/>
              </a:endParaRPr>
            </a:p>
            <a:p>
              <a:pPr algn="r"/>
              <a:r>
                <a:rPr lang="en-GB" sz="1200" dirty="0">
                  <a:latin typeface="Arial" panose="020B0604020202020204" pitchFamily="34" charset="0"/>
                  <a:cs typeface="Arial" panose="020B0604020202020204" pitchFamily="34" charset="0"/>
                </a:rPr>
                <a:t>(Personalised care Institute, 2023)</a:t>
              </a:r>
            </a:p>
            <a:p>
              <a:pPr algn="r"/>
              <a:endParaRPr lang="en-GB" sz="1200" dirty="0">
                <a:latin typeface="Arial" panose="020B0604020202020204" pitchFamily="34" charset="0"/>
                <a:cs typeface="Arial" panose="020B0604020202020204" pitchFamily="34" charset="0"/>
              </a:endParaRPr>
            </a:p>
            <a:p>
              <a:pPr algn="r"/>
              <a:endParaRPr lang="en-GB" sz="1200" dirty="0">
                <a:latin typeface="Arial" panose="020B0604020202020204" pitchFamily="34" charset="0"/>
                <a:cs typeface="Arial" panose="020B0604020202020204" pitchFamily="34" charset="0"/>
              </a:endParaRPr>
            </a:p>
            <a:p>
              <a:pPr algn="r"/>
              <a:endParaRPr lang="en-GB" sz="1200" dirty="0">
                <a:latin typeface="Arial" panose="020B0604020202020204" pitchFamily="34" charset="0"/>
                <a:cs typeface="Arial" panose="020B0604020202020204" pitchFamily="34" charset="0"/>
              </a:endParaRPr>
            </a:p>
          </p:txBody>
        </p:sp>
      </p:grpSp>
      <p:sp>
        <p:nvSpPr>
          <p:cNvPr id="8" name="TextBox 7">
            <a:extLst>
              <a:ext uri="{FF2B5EF4-FFF2-40B4-BE49-F238E27FC236}">
                <a16:creationId xmlns:a16="http://schemas.microsoft.com/office/drawing/2014/main" id="{32795003-A506-67C2-D5F3-4354B5309843}"/>
              </a:ext>
            </a:extLst>
          </p:cNvPr>
          <p:cNvSpPr txBox="1"/>
          <p:nvPr/>
        </p:nvSpPr>
        <p:spPr>
          <a:xfrm>
            <a:off x="4449651" y="5798761"/>
            <a:ext cx="8442865" cy="230832"/>
          </a:xfrm>
          <a:prstGeom prst="rect">
            <a:avLst/>
          </a:prstGeom>
          <a:noFill/>
        </p:spPr>
        <p:txBody>
          <a:bodyPr wrap="square" rtlCol="0">
            <a:spAutoFit/>
          </a:bodyPr>
          <a:lstStyle/>
          <a:p>
            <a:r>
              <a:rPr lang="en-GB" sz="900" dirty="0">
                <a:latin typeface="Arial" panose="020B0604020202020204" pitchFamily="34" charset="0"/>
                <a:cs typeface="Arial" panose="020B0604020202020204" pitchFamily="34" charset="0"/>
              </a:rPr>
              <a:t>Video: Meet our health and wellbeing coach - working alongside GPs to meet patients' healthcare needs (NHS England, 2023) </a:t>
            </a:r>
            <a:r>
              <a:rPr lang="en-GB" sz="900" dirty="0">
                <a:solidFill>
                  <a:srgbClr val="C7417B"/>
                </a:solidFill>
                <a:latin typeface="Arial" panose="020B0604020202020204" pitchFamily="34" charset="0"/>
                <a:cs typeface="Arial" panose="020B0604020202020204" pitchFamily="34" charset="0"/>
              </a:rPr>
              <a:t>Click image to access</a:t>
            </a:r>
          </a:p>
        </p:txBody>
      </p:sp>
      <p:sp>
        <p:nvSpPr>
          <p:cNvPr id="10" name="TextBox 9">
            <a:extLst>
              <a:ext uri="{FF2B5EF4-FFF2-40B4-BE49-F238E27FC236}">
                <a16:creationId xmlns:a16="http://schemas.microsoft.com/office/drawing/2014/main" id="{D5E92D42-BAE6-BF78-0FCF-3D7DA4621539}"/>
              </a:ext>
            </a:extLst>
          </p:cNvPr>
          <p:cNvSpPr txBox="1"/>
          <p:nvPr/>
        </p:nvSpPr>
        <p:spPr>
          <a:xfrm>
            <a:off x="142562" y="6467974"/>
            <a:ext cx="5440430" cy="553998"/>
          </a:xfrm>
          <a:prstGeom prst="rect">
            <a:avLst/>
          </a:prstGeom>
          <a:noFill/>
        </p:spPr>
        <p:txBody>
          <a:bodyPr wrap="square" rtlCol="0">
            <a:spAutoFit/>
          </a:bodyPr>
          <a:lstStyle/>
          <a:p>
            <a:r>
              <a:rPr lang="en-GB" sz="1200" dirty="0">
                <a:solidFill>
                  <a:srgbClr val="C7417B"/>
                </a:solidFill>
                <a:latin typeface="Arial" panose="020B0604020202020204" pitchFamily="34" charset="0"/>
                <a:cs typeface="Arial" panose="020B0604020202020204" pitchFamily="34" charset="0"/>
              </a:rPr>
              <a:t>For more information about Health and Well-being Coaches, please visit </a:t>
            </a:r>
            <a:r>
              <a:rPr lang="en-GB" sz="1200" dirty="0">
                <a:solidFill>
                  <a:srgbClr val="C7417B"/>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PCI</a:t>
            </a:r>
            <a:endParaRPr lang="en-GB" sz="1200" dirty="0">
              <a:solidFill>
                <a:srgbClr val="C7417B"/>
              </a:solidFill>
              <a:latin typeface="Arial" panose="020B0604020202020204" pitchFamily="34" charset="0"/>
              <a:cs typeface="Arial" panose="020B0604020202020204" pitchFamily="34" charset="0"/>
            </a:endParaRPr>
          </a:p>
          <a:p>
            <a:pPr algn="ctr"/>
            <a:endParaRPr lang="en-GB" dirty="0"/>
          </a:p>
        </p:txBody>
      </p:sp>
      <p:pic>
        <p:nvPicPr>
          <p:cNvPr id="3" name="Online Media 2" title="Meet our health and wellbeing coach - working alongside GPs to meet patients' healthcare needs.">
            <a:hlinkClick r:id="" action="ppaction://media"/>
            <a:extLst>
              <a:ext uri="{FF2B5EF4-FFF2-40B4-BE49-F238E27FC236}">
                <a16:creationId xmlns:a16="http://schemas.microsoft.com/office/drawing/2014/main" id="{D7B683A3-7F62-1A4C-2F06-19F7C72238D9}"/>
              </a:ext>
            </a:extLst>
          </p:cNvPr>
          <p:cNvPicPr>
            <a:picLocks noRot="1" noChangeAspect="1"/>
          </p:cNvPicPr>
          <p:nvPr>
            <a:videoFile r:link="rId1"/>
          </p:nvPr>
        </p:nvPicPr>
        <p:blipFill>
          <a:blip r:embed="rId6"/>
          <a:stretch>
            <a:fillRect/>
          </a:stretch>
        </p:blipFill>
        <p:spPr>
          <a:xfrm>
            <a:off x="4527826" y="1592914"/>
            <a:ext cx="7370376" cy="4164263"/>
          </a:xfrm>
          <a:prstGeom prst="rect">
            <a:avLst/>
          </a:prstGeom>
        </p:spPr>
      </p:pic>
    </p:spTree>
    <p:extLst>
      <p:ext uri="{BB962C8B-B14F-4D97-AF65-F5344CB8AC3E}">
        <p14:creationId xmlns:p14="http://schemas.microsoft.com/office/powerpoint/2010/main" val="3443008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315C66-57F6-CE1E-FFFC-E914787690C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52B010C-FC79-651E-B24A-2FB661AB758A}"/>
              </a:ext>
            </a:extLst>
          </p:cNvPr>
          <p:cNvSpPr>
            <a:spLocks noGrp="1"/>
          </p:cNvSpPr>
          <p:nvPr>
            <p:ph type="title"/>
          </p:nvPr>
        </p:nvSpPr>
        <p:spPr>
          <a:xfrm>
            <a:off x="838200" y="390026"/>
            <a:ext cx="8890000" cy="833468"/>
          </a:xfrm>
          <a:prstGeom prst="roundRect">
            <a:avLst/>
          </a:prstGeom>
          <a:solidFill>
            <a:schemeClr val="bg2">
              <a:lumMod val="90000"/>
            </a:schemeClr>
          </a:solidFill>
        </p:spPr>
        <p:txBody>
          <a:bodyPr rtlCol="0"/>
          <a:lstStyle/>
          <a:p>
            <a:pPr rtl="0"/>
            <a:r>
              <a:rPr lang="en-GB" dirty="0"/>
              <a:t>Non-Clinical roles</a:t>
            </a:r>
          </a:p>
        </p:txBody>
      </p:sp>
      <p:pic>
        <p:nvPicPr>
          <p:cNvPr id="19" name="Picture 18" descr="Training Hub logo">
            <a:extLst>
              <a:ext uri="{FF2B5EF4-FFF2-40B4-BE49-F238E27FC236}">
                <a16:creationId xmlns:a16="http://schemas.microsoft.com/office/drawing/2014/main" id="{A0CB0972-76C7-666C-2874-91C895E15DA6}"/>
              </a:ext>
            </a:extLst>
          </p:cNvPr>
          <p:cNvPicPr>
            <a:picLocks noChangeAspect="1"/>
          </p:cNvPicPr>
          <p:nvPr/>
        </p:nvPicPr>
        <p:blipFill>
          <a:blip r:embed="rId4"/>
          <a:stretch>
            <a:fillRect/>
          </a:stretch>
        </p:blipFill>
        <p:spPr>
          <a:xfrm>
            <a:off x="9863043" y="363898"/>
            <a:ext cx="1956986" cy="688908"/>
          </a:xfrm>
          <a:prstGeom prst="rect">
            <a:avLst/>
          </a:prstGeom>
        </p:spPr>
      </p:pic>
      <p:sp>
        <p:nvSpPr>
          <p:cNvPr id="5" name="TextBox 4">
            <a:extLst>
              <a:ext uri="{FF2B5EF4-FFF2-40B4-BE49-F238E27FC236}">
                <a16:creationId xmlns:a16="http://schemas.microsoft.com/office/drawing/2014/main" id="{779BC086-2DCC-F2A1-90A2-D94ECA32D50D}"/>
              </a:ext>
            </a:extLst>
          </p:cNvPr>
          <p:cNvSpPr txBox="1"/>
          <p:nvPr/>
        </p:nvSpPr>
        <p:spPr>
          <a:xfrm>
            <a:off x="838200" y="1661875"/>
            <a:ext cx="3626806" cy="1046825"/>
          </a:xfrm>
          <a:prstGeom prst="rect">
            <a:avLst/>
          </a:prstGeom>
          <a:noFill/>
        </p:spPr>
        <p:txBody>
          <a:bodyPr wrap="square" rtlCol="0">
            <a:spAutoFit/>
          </a:bodyPr>
          <a:lstStyle/>
          <a:p>
            <a:r>
              <a:rPr lang="en-GB" b="1" dirty="0">
                <a:solidFill>
                  <a:srgbClr val="C7417B"/>
                </a:solidFill>
                <a:latin typeface="Arial" panose="020B0604020202020204" pitchFamily="34" charset="0"/>
                <a:ea typeface="Calibri" panose="020F0502020204030204" pitchFamily="34" charset="0"/>
                <a:cs typeface="Arial" panose="020B0604020202020204" pitchFamily="34" charset="0"/>
              </a:rPr>
              <a:t>Care Navigator</a:t>
            </a:r>
          </a:p>
        </p:txBody>
      </p:sp>
      <p:sp>
        <p:nvSpPr>
          <p:cNvPr id="13" name="TextBox 12">
            <a:extLst>
              <a:ext uri="{FF2B5EF4-FFF2-40B4-BE49-F238E27FC236}">
                <a16:creationId xmlns:a16="http://schemas.microsoft.com/office/drawing/2014/main" id="{4067E490-89C1-5637-DEE9-517AB5E778A5}"/>
              </a:ext>
            </a:extLst>
          </p:cNvPr>
          <p:cNvSpPr txBox="1"/>
          <p:nvPr/>
        </p:nvSpPr>
        <p:spPr>
          <a:xfrm>
            <a:off x="838200" y="2141326"/>
            <a:ext cx="3285514" cy="4154984"/>
          </a:xfrm>
          <a:prstGeom prst="rect">
            <a:avLst/>
          </a:prstGeom>
          <a:noFill/>
        </p:spPr>
        <p:txBody>
          <a:bodyPr wrap="square" rtlCol="0">
            <a:spAutoFit/>
          </a:bodyPr>
          <a:lstStyle/>
          <a:p>
            <a:r>
              <a:rPr lang="en-GB" sz="1200" dirty="0">
                <a:latin typeface="Arial" panose="020B0604020202020204" pitchFamily="34" charset="0"/>
                <a:cs typeface="Arial" panose="020B0604020202020204" pitchFamily="34" charset="0"/>
              </a:rPr>
              <a:t>Effective navigation is important to providing coordinated person-centred care and support.  </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Care navigators can occupy many roles and play a crucial part in helping people get the right support, at the right time, to help manage a wide range of needs</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Any staff member can be trained to undertake care navigation, irrespective of role.</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Many practices will use administrative or reception staff roles to fulfil the care Navigator role, others may have a specific patient liaison or care co-ordinator team. </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Clinicians are also able to follow this process.  </a:t>
            </a:r>
          </a:p>
          <a:p>
            <a:pPr algn="r"/>
            <a:endParaRPr lang="en-GB" sz="1200" dirty="0">
              <a:latin typeface="Arial" panose="020B0604020202020204" pitchFamily="34" charset="0"/>
              <a:cs typeface="Arial" panose="020B0604020202020204" pitchFamily="34" charset="0"/>
            </a:endParaRPr>
          </a:p>
          <a:p>
            <a:pPr algn="r"/>
            <a:r>
              <a:rPr lang="en-GB" sz="1200" dirty="0">
                <a:latin typeface="Arial" panose="020B0604020202020204" pitchFamily="34" charset="0"/>
                <a:cs typeface="Arial" panose="020B0604020202020204" pitchFamily="34" charset="0"/>
              </a:rPr>
              <a:t>(NHSE, 2024)</a:t>
            </a:r>
          </a:p>
          <a:p>
            <a:pPr algn="r"/>
            <a:endParaRPr lang="en-GB" sz="1200" dirty="0">
              <a:latin typeface="Arial" panose="020B0604020202020204" pitchFamily="34" charset="0"/>
              <a:cs typeface="Arial" panose="020B0604020202020204" pitchFamily="34" charset="0"/>
            </a:endParaRPr>
          </a:p>
          <a:p>
            <a:pPr algn="r"/>
            <a:endParaRPr lang="en-GB" sz="1200" dirty="0">
              <a:latin typeface="Arial" panose="020B0604020202020204" pitchFamily="34" charset="0"/>
              <a:cs typeface="Arial" panose="020B0604020202020204" pitchFamily="34" charset="0"/>
            </a:endParaRPr>
          </a:p>
          <a:p>
            <a:pPr algn="r"/>
            <a:endParaRPr lang="en-GB" sz="1200"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D5E92D42-BAE6-BF78-0FCF-3D7DA4621539}"/>
              </a:ext>
            </a:extLst>
          </p:cNvPr>
          <p:cNvSpPr txBox="1"/>
          <p:nvPr/>
        </p:nvSpPr>
        <p:spPr>
          <a:xfrm>
            <a:off x="142562" y="6467974"/>
            <a:ext cx="5440430" cy="553998"/>
          </a:xfrm>
          <a:prstGeom prst="rect">
            <a:avLst/>
          </a:prstGeom>
          <a:noFill/>
        </p:spPr>
        <p:txBody>
          <a:bodyPr wrap="square" rtlCol="0">
            <a:spAutoFit/>
          </a:bodyPr>
          <a:lstStyle/>
          <a:p>
            <a:r>
              <a:rPr lang="en-GB" sz="1200" dirty="0">
                <a:solidFill>
                  <a:srgbClr val="C7417B"/>
                </a:solidFill>
                <a:latin typeface="Arial" panose="020B0604020202020204" pitchFamily="34" charset="0"/>
                <a:cs typeface="Arial" panose="020B0604020202020204" pitchFamily="34" charset="0"/>
              </a:rPr>
              <a:t>For more information about Care Navigators, please visit </a:t>
            </a:r>
            <a:r>
              <a:rPr lang="en-GB" sz="1200" dirty="0">
                <a:solidFill>
                  <a:srgbClr val="C7417B"/>
                </a:solidFill>
                <a:latin typeface="Arial" panose="020B0604020202020204" pitchFamily="34" charset="0"/>
                <a:cs typeface="Arial" panose="020B0604020202020204" pitchFamily="34" charset="0"/>
                <a:hlinkClick r:id="rId5"/>
              </a:rPr>
              <a:t>NHSE</a:t>
            </a:r>
            <a:endParaRPr lang="en-GB" sz="1200" dirty="0">
              <a:solidFill>
                <a:srgbClr val="C7417B"/>
              </a:solidFill>
              <a:latin typeface="Arial" panose="020B0604020202020204" pitchFamily="34" charset="0"/>
              <a:cs typeface="Arial" panose="020B0604020202020204" pitchFamily="34" charset="0"/>
            </a:endParaRPr>
          </a:p>
          <a:p>
            <a:pPr algn="ctr"/>
            <a:endParaRPr lang="en-GB" dirty="0"/>
          </a:p>
        </p:txBody>
      </p:sp>
      <p:sp>
        <p:nvSpPr>
          <p:cNvPr id="8" name="TextBox 7">
            <a:extLst>
              <a:ext uri="{FF2B5EF4-FFF2-40B4-BE49-F238E27FC236}">
                <a16:creationId xmlns:a16="http://schemas.microsoft.com/office/drawing/2014/main" id="{32795003-A506-67C2-D5F3-4354B5309843}"/>
              </a:ext>
            </a:extLst>
          </p:cNvPr>
          <p:cNvSpPr txBox="1"/>
          <p:nvPr/>
        </p:nvSpPr>
        <p:spPr>
          <a:xfrm>
            <a:off x="4449651" y="5798761"/>
            <a:ext cx="8442865" cy="230832"/>
          </a:xfrm>
          <a:prstGeom prst="rect">
            <a:avLst/>
          </a:prstGeom>
          <a:noFill/>
        </p:spPr>
        <p:txBody>
          <a:bodyPr wrap="square" rtlCol="0">
            <a:spAutoFit/>
          </a:bodyPr>
          <a:lstStyle/>
          <a:p>
            <a:r>
              <a:rPr lang="en-GB" sz="900" dirty="0">
                <a:latin typeface="Arial" panose="020B0604020202020204" pitchFamily="34" charset="0"/>
                <a:cs typeface="Arial" panose="020B0604020202020204" pitchFamily="34" charset="0"/>
              </a:rPr>
              <a:t>Video: Leading Change, Adding Value - Primary Care Navigators (NHS England, 2018) </a:t>
            </a:r>
            <a:r>
              <a:rPr lang="en-GB" sz="900" dirty="0">
                <a:solidFill>
                  <a:srgbClr val="C7417B"/>
                </a:solidFill>
                <a:latin typeface="Arial" panose="020B0604020202020204" pitchFamily="34" charset="0"/>
                <a:cs typeface="Arial" panose="020B0604020202020204" pitchFamily="34" charset="0"/>
              </a:rPr>
              <a:t>Click image to access</a:t>
            </a:r>
          </a:p>
        </p:txBody>
      </p:sp>
      <p:pic>
        <p:nvPicPr>
          <p:cNvPr id="14" name="Online Media 13" title="Leading Change, Adding Value - Primary Care Navigators">
            <a:hlinkClick r:id="" action="ppaction://media"/>
            <a:extLst>
              <a:ext uri="{FF2B5EF4-FFF2-40B4-BE49-F238E27FC236}">
                <a16:creationId xmlns:a16="http://schemas.microsoft.com/office/drawing/2014/main" id="{9CF41508-E36E-E3F3-EE3D-905C570FDAB4}"/>
              </a:ext>
            </a:extLst>
          </p:cNvPr>
          <p:cNvPicPr>
            <a:picLocks noRot="1" noChangeAspect="1"/>
          </p:cNvPicPr>
          <p:nvPr>
            <a:videoFile r:link="rId1"/>
          </p:nvPr>
        </p:nvPicPr>
        <p:blipFill>
          <a:blip r:embed="rId6"/>
          <a:stretch>
            <a:fillRect/>
          </a:stretch>
        </p:blipFill>
        <p:spPr>
          <a:xfrm>
            <a:off x="4567582" y="1491187"/>
            <a:ext cx="7457788" cy="4213650"/>
          </a:xfrm>
          <a:prstGeom prst="rect">
            <a:avLst/>
          </a:prstGeom>
        </p:spPr>
      </p:pic>
    </p:spTree>
    <p:extLst>
      <p:ext uri="{BB962C8B-B14F-4D97-AF65-F5344CB8AC3E}">
        <p14:creationId xmlns:p14="http://schemas.microsoft.com/office/powerpoint/2010/main" val="3465798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4"/>
                </p:tgtEl>
              </p:cMediaNode>
            </p:video>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4"/>
                                        </p:tgtEl>
                                      </p:cBhvr>
                                    </p:cmd>
                                  </p:childTnLst>
                                </p:cTn>
                              </p:par>
                            </p:childTnLst>
                          </p:cTn>
                        </p:par>
                      </p:childTnLst>
                    </p:cTn>
                  </p:par>
                </p:childTnLst>
              </p:cTn>
              <p:nextCondLst>
                <p:cond evt="onClick" delay="0">
                  <p:tgtEl>
                    <p:spTgt spid="14"/>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315C66-57F6-CE1E-FFFC-E914787690C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52B010C-FC79-651E-B24A-2FB661AB758A}"/>
              </a:ext>
            </a:extLst>
          </p:cNvPr>
          <p:cNvSpPr>
            <a:spLocks noGrp="1"/>
          </p:cNvSpPr>
          <p:nvPr>
            <p:ph type="title"/>
          </p:nvPr>
        </p:nvSpPr>
        <p:spPr>
          <a:xfrm>
            <a:off x="838200" y="390026"/>
            <a:ext cx="8890000" cy="833468"/>
          </a:xfrm>
          <a:prstGeom prst="roundRect">
            <a:avLst/>
          </a:prstGeom>
          <a:solidFill>
            <a:schemeClr val="bg2">
              <a:lumMod val="90000"/>
            </a:schemeClr>
          </a:solidFill>
        </p:spPr>
        <p:txBody>
          <a:bodyPr rtlCol="0"/>
          <a:lstStyle/>
          <a:p>
            <a:pPr rtl="0"/>
            <a:r>
              <a:rPr lang="en-GB" dirty="0"/>
              <a:t>Non-Clinical roles</a:t>
            </a:r>
          </a:p>
        </p:txBody>
      </p:sp>
      <p:pic>
        <p:nvPicPr>
          <p:cNvPr id="19" name="Picture 18" descr="Training Hub logo">
            <a:extLst>
              <a:ext uri="{FF2B5EF4-FFF2-40B4-BE49-F238E27FC236}">
                <a16:creationId xmlns:a16="http://schemas.microsoft.com/office/drawing/2014/main" id="{A0CB0972-76C7-666C-2874-91C895E15DA6}"/>
              </a:ext>
            </a:extLst>
          </p:cNvPr>
          <p:cNvPicPr>
            <a:picLocks noChangeAspect="1"/>
          </p:cNvPicPr>
          <p:nvPr/>
        </p:nvPicPr>
        <p:blipFill>
          <a:blip r:embed="rId3"/>
          <a:stretch>
            <a:fillRect/>
          </a:stretch>
        </p:blipFill>
        <p:spPr>
          <a:xfrm>
            <a:off x="9863043" y="363898"/>
            <a:ext cx="1956986" cy="688908"/>
          </a:xfrm>
          <a:prstGeom prst="rect">
            <a:avLst/>
          </a:prstGeom>
        </p:spPr>
      </p:pic>
      <p:sp>
        <p:nvSpPr>
          <p:cNvPr id="5" name="TextBox 4">
            <a:extLst>
              <a:ext uri="{FF2B5EF4-FFF2-40B4-BE49-F238E27FC236}">
                <a16:creationId xmlns:a16="http://schemas.microsoft.com/office/drawing/2014/main" id="{779BC086-2DCC-F2A1-90A2-D94ECA32D50D}"/>
              </a:ext>
            </a:extLst>
          </p:cNvPr>
          <p:cNvSpPr txBox="1"/>
          <p:nvPr/>
        </p:nvSpPr>
        <p:spPr>
          <a:xfrm>
            <a:off x="822845" y="1518279"/>
            <a:ext cx="3626806" cy="369332"/>
          </a:xfrm>
          <a:prstGeom prst="rect">
            <a:avLst/>
          </a:prstGeom>
          <a:noFill/>
        </p:spPr>
        <p:txBody>
          <a:bodyPr wrap="square" rtlCol="0">
            <a:spAutoFit/>
          </a:bodyPr>
          <a:lstStyle/>
          <a:p>
            <a:r>
              <a:rPr lang="en-GB" b="1" dirty="0">
                <a:solidFill>
                  <a:srgbClr val="C7417B"/>
                </a:solidFill>
                <a:latin typeface="Arial" panose="020B0604020202020204" pitchFamily="34" charset="0"/>
                <a:ea typeface="Calibri" panose="020F0502020204030204" pitchFamily="34" charset="0"/>
                <a:cs typeface="Arial" panose="020B0604020202020204" pitchFamily="34" charset="0"/>
              </a:rPr>
              <a:t>Practice Manager</a:t>
            </a:r>
          </a:p>
        </p:txBody>
      </p:sp>
      <p:sp>
        <p:nvSpPr>
          <p:cNvPr id="13" name="TextBox 12">
            <a:extLst>
              <a:ext uri="{FF2B5EF4-FFF2-40B4-BE49-F238E27FC236}">
                <a16:creationId xmlns:a16="http://schemas.microsoft.com/office/drawing/2014/main" id="{4067E490-89C1-5637-DEE9-517AB5E778A5}"/>
              </a:ext>
            </a:extLst>
          </p:cNvPr>
          <p:cNvSpPr txBox="1"/>
          <p:nvPr/>
        </p:nvSpPr>
        <p:spPr>
          <a:xfrm>
            <a:off x="838200" y="1929781"/>
            <a:ext cx="6892622" cy="2123658"/>
          </a:xfrm>
          <a:prstGeom prst="rect">
            <a:avLst/>
          </a:prstGeom>
          <a:noFill/>
        </p:spPr>
        <p:txBody>
          <a:bodyPr wrap="square" rtlCol="0">
            <a:spAutoFit/>
          </a:bodyPr>
          <a:lstStyle/>
          <a:p>
            <a:r>
              <a:rPr lang="en-GB" sz="1200" dirty="0">
                <a:latin typeface="Arial" panose="020B0604020202020204" pitchFamily="34" charset="0"/>
                <a:cs typeface="Arial" panose="020B0604020202020204" pitchFamily="34" charset="0"/>
              </a:rPr>
              <a:t>Practice managers (PM's) are vital to the successful running of GP surgeries. Practice Managers </a:t>
            </a:r>
            <a:r>
              <a:rPr lang="en-GB" sz="1200" b="1" dirty="0">
                <a:latin typeface="Arial" panose="020B0604020202020204" pitchFamily="34" charset="0"/>
                <a:cs typeface="Arial" panose="020B0604020202020204" pitchFamily="34" charset="0"/>
              </a:rPr>
              <a:t>manage the business aspect of the surgery</a:t>
            </a:r>
            <a:r>
              <a:rPr lang="en-GB" sz="1200" dirty="0">
                <a:latin typeface="Arial" panose="020B0604020202020204" pitchFamily="34" charset="0"/>
                <a:cs typeface="Arial" panose="020B0604020202020204" pitchFamily="34" charset="0"/>
              </a:rPr>
              <a:t>, making sure that patients are at the centre of the surgery's operations.  </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PM's are integral to the smooth and effective running of a GP practice.  Depending on the size of the practice, the manager will be involved with a wide range of activities, such as </a:t>
            </a:r>
            <a:r>
              <a:rPr lang="en-GB" sz="1200" b="1" dirty="0">
                <a:latin typeface="Arial" panose="020B0604020202020204" pitchFamily="34" charset="0"/>
                <a:cs typeface="Arial" panose="020B0604020202020204" pitchFamily="34" charset="0"/>
              </a:rPr>
              <a:t>business planning, finance, recruitment of staff, training and IT. </a:t>
            </a:r>
            <a:r>
              <a:rPr lang="en-GB" sz="1200" dirty="0">
                <a:latin typeface="Arial" panose="020B0604020202020204" pitchFamily="34" charset="0"/>
                <a:cs typeface="Arial" panose="020B0604020202020204" pitchFamily="34" charset="0"/>
              </a:rPr>
              <a:t> </a:t>
            </a:r>
          </a:p>
          <a:p>
            <a:pPr algn="r"/>
            <a:r>
              <a:rPr lang="en-GB" sz="1200" dirty="0">
                <a:latin typeface="Arial" panose="020B0604020202020204" pitchFamily="34" charset="0"/>
                <a:cs typeface="Arial" panose="020B0604020202020204" pitchFamily="34" charset="0"/>
              </a:rPr>
              <a:t>(Health careers, 2023).</a:t>
            </a:r>
          </a:p>
          <a:p>
            <a:pPr algn="r"/>
            <a:endParaRPr lang="en-GB" sz="1200" dirty="0">
              <a:latin typeface="Arial" panose="020B0604020202020204" pitchFamily="34" charset="0"/>
              <a:cs typeface="Arial" panose="020B0604020202020204" pitchFamily="34" charset="0"/>
            </a:endParaRPr>
          </a:p>
          <a:p>
            <a:pPr algn="r"/>
            <a:endParaRPr lang="en-GB" sz="1200" dirty="0">
              <a:latin typeface="Arial" panose="020B0604020202020204" pitchFamily="34" charset="0"/>
              <a:cs typeface="Arial" panose="020B0604020202020204" pitchFamily="34" charset="0"/>
            </a:endParaRPr>
          </a:p>
          <a:p>
            <a:pPr algn="r"/>
            <a:endParaRPr lang="en-GB" sz="1200" dirty="0">
              <a:latin typeface="Arial" panose="020B0604020202020204" pitchFamily="34" charset="0"/>
              <a:cs typeface="Arial" panose="020B0604020202020204" pitchFamily="34" charset="0"/>
            </a:endParaRPr>
          </a:p>
        </p:txBody>
      </p:sp>
      <p:pic>
        <p:nvPicPr>
          <p:cNvPr id="12" name="Graphic 11" descr="Checklist outline">
            <a:extLst>
              <a:ext uri="{FF2B5EF4-FFF2-40B4-BE49-F238E27FC236}">
                <a16:creationId xmlns:a16="http://schemas.microsoft.com/office/drawing/2014/main" id="{D89219B3-7AF6-03DD-EF0C-209DB68CA69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893267" y="1763537"/>
            <a:ext cx="2159001" cy="2159001"/>
          </a:xfrm>
          <a:prstGeom prst="rect">
            <a:avLst/>
          </a:prstGeom>
        </p:spPr>
      </p:pic>
      <p:grpSp>
        <p:nvGrpSpPr>
          <p:cNvPr id="6" name="Group 5">
            <a:extLst>
              <a:ext uri="{FF2B5EF4-FFF2-40B4-BE49-F238E27FC236}">
                <a16:creationId xmlns:a16="http://schemas.microsoft.com/office/drawing/2014/main" id="{51C24D07-D5CA-830A-2630-F75B5B951213}"/>
              </a:ext>
            </a:extLst>
          </p:cNvPr>
          <p:cNvGrpSpPr/>
          <p:nvPr/>
        </p:nvGrpSpPr>
        <p:grpSpPr>
          <a:xfrm>
            <a:off x="819789" y="3684107"/>
            <a:ext cx="10305366" cy="3086775"/>
            <a:chOff x="819789" y="3684107"/>
            <a:chExt cx="10305366" cy="3086775"/>
          </a:xfrm>
        </p:grpSpPr>
        <p:sp>
          <p:nvSpPr>
            <p:cNvPr id="4" name="TextBox 3">
              <a:extLst>
                <a:ext uri="{FF2B5EF4-FFF2-40B4-BE49-F238E27FC236}">
                  <a16:creationId xmlns:a16="http://schemas.microsoft.com/office/drawing/2014/main" id="{8F72BEF2-AFB1-20D8-20F1-78FA3C1158CA}"/>
                </a:ext>
              </a:extLst>
            </p:cNvPr>
            <p:cNvSpPr txBox="1"/>
            <p:nvPr/>
          </p:nvSpPr>
          <p:spPr>
            <a:xfrm>
              <a:off x="819789" y="3684107"/>
              <a:ext cx="3626806" cy="369332"/>
            </a:xfrm>
            <a:prstGeom prst="rect">
              <a:avLst/>
            </a:prstGeom>
            <a:noFill/>
          </p:spPr>
          <p:txBody>
            <a:bodyPr wrap="square" rtlCol="0">
              <a:spAutoFit/>
            </a:bodyPr>
            <a:lstStyle/>
            <a:p>
              <a:r>
                <a:rPr lang="en-GB" b="1" dirty="0">
                  <a:solidFill>
                    <a:srgbClr val="C7417B"/>
                  </a:solidFill>
                  <a:latin typeface="Arial" panose="020B0604020202020204" pitchFamily="34" charset="0"/>
                  <a:ea typeface="Calibri" panose="020F0502020204030204" pitchFamily="34" charset="0"/>
                  <a:cs typeface="Arial" panose="020B0604020202020204" pitchFamily="34" charset="0"/>
                </a:rPr>
                <a:t>General Practice Assistant</a:t>
              </a:r>
            </a:p>
          </p:txBody>
        </p:sp>
        <p:sp>
          <p:nvSpPr>
            <p:cNvPr id="3" name="TextBox 2">
              <a:extLst>
                <a:ext uri="{FF2B5EF4-FFF2-40B4-BE49-F238E27FC236}">
                  <a16:creationId xmlns:a16="http://schemas.microsoft.com/office/drawing/2014/main" id="{8A058479-4FCC-7D79-99EF-EFD07FB70A4F}"/>
                </a:ext>
              </a:extLst>
            </p:cNvPr>
            <p:cNvSpPr txBox="1"/>
            <p:nvPr/>
          </p:nvSpPr>
          <p:spPr>
            <a:xfrm>
              <a:off x="819789" y="4093226"/>
              <a:ext cx="7007087" cy="2677656"/>
            </a:xfrm>
            <a:prstGeom prst="rect">
              <a:avLst/>
            </a:prstGeom>
            <a:noFill/>
          </p:spPr>
          <p:txBody>
            <a:bodyPr wrap="square" rtlCol="0">
              <a:spAutoFit/>
            </a:bodyPr>
            <a:lstStyle/>
            <a:p>
              <a:r>
                <a:rPr lang="en-GB" sz="1200" dirty="0">
                  <a:latin typeface="Arial" panose="020B0604020202020204" pitchFamily="34" charset="0"/>
                  <a:cs typeface="Arial" panose="020B0604020202020204" pitchFamily="34" charset="0"/>
                </a:rPr>
                <a:t>As part of the wider team in general practice, General Practice Assistants (GPA's) provide a </a:t>
              </a:r>
              <a:r>
                <a:rPr lang="en-GB" sz="1200" b="1" dirty="0">
                  <a:latin typeface="Arial" panose="020B0604020202020204" pitchFamily="34" charset="0"/>
                  <a:cs typeface="Arial" panose="020B0604020202020204" pitchFamily="34" charset="0"/>
                </a:rPr>
                <a:t>support role, carrying out administrative tasks</a:t>
              </a:r>
              <a:r>
                <a:rPr lang="en-GB" sz="1200" dirty="0">
                  <a:latin typeface="Arial" panose="020B0604020202020204" pitchFamily="34" charset="0"/>
                  <a:cs typeface="Arial" panose="020B0604020202020204" pitchFamily="34" charset="0"/>
                </a:rPr>
                <a:t>, combined in some areas with </a:t>
              </a:r>
              <a:r>
                <a:rPr lang="en-GB" sz="1200" b="1" dirty="0">
                  <a:latin typeface="Arial" panose="020B0604020202020204" pitchFamily="34" charset="0"/>
                  <a:cs typeface="Arial" panose="020B0604020202020204" pitchFamily="34" charset="0"/>
                </a:rPr>
                <a:t>basic clinical duties</a:t>
              </a:r>
              <a:r>
                <a:rPr lang="en-GB" sz="1200" dirty="0">
                  <a:latin typeface="Arial" panose="020B0604020202020204" pitchFamily="34" charset="0"/>
                  <a:cs typeface="Arial" panose="020B0604020202020204" pitchFamily="34" charset="0"/>
                </a:rPr>
                <a:t>.  They can help to free up GPs time and contribute to the smooth running of appointments, improving patients experience in the surgery </a:t>
              </a:r>
            </a:p>
            <a:p>
              <a:endParaRPr lang="en-GB" sz="1200" dirty="0">
                <a:latin typeface="Arial" panose="020B0604020202020204" pitchFamily="34" charset="0"/>
                <a:cs typeface="Arial" panose="020B0604020202020204" pitchFamily="34" charset="0"/>
              </a:endParaRPr>
            </a:p>
            <a:p>
              <a:pPr algn="r"/>
              <a:r>
                <a:rPr lang="en-GB" sz="1200" dirty="0">
                  <a:latin typeface="Arial" panose="020B0604020202020204" pitchFamily="34" charset="0"/>
                  <a:cs typeface="Arial" panose="020B0604020202020204" pitchFamily="34" charset="0"/>
                </a:rPr>
                <a:t>(Health Education England, 2023) </a:t>
              </a:r>
            </a:p>
            <a:p>
              <a:endParaRPr lang="en-GB" sz="1200" dirty="0">
                <a:latin typeface="Arial" panose="020B0604020202020204" pitchFamily="34" charset="0"/>
                <a:cs typeface="Arial" panose="020B0604020202020204" pitchFamily="34" charset="0"/>
              </a:endParaRPr>
            </a:p>
            <a:p>
              <a:endParaRPr lang="en-GB" sz="1200" dirty="0">
                <a:solidFill>
                  <a:srgbClr val="C7417B"/>
                </a:solidFill>
                <a:latin typeface="Arial" panose="020B0604020202020204" pitchFamily="34" charset="0"/>
                <a:cs typeface="Arial" panose="020B0604020202020204" pitchFamily="34" charset="0"/>
              </a:endParaRPr>
            </a:p>
            <a:p>
              <a:r>
                <a:rPr lang="en-GB" sz="1200" dirty="0">
                  <a:solidFill>
                    <a:srgbClr val="C7417B"/>
                  </a:solidFill>
                  <a:latin typeface="Arial" panose="020B0604020202020204" pitchFamily="34" charset="0"/>
                  <a:cs typeface="Arial" panose="020B0604020202020204" pitchFamily="34" charset="0"/>
                </a:rPr>
                <a:t>For more information about General Practice Assistants, please visit </a:t>
              </a:r>
              <a:r>
                <a:rPr lang="en-GB" sz="1200" dirty="0">
                  <a:solidFill>
                    <a:srgbClr val="C7417B"/>
                  </a:solidFill>
                  <a:latin typeface="Arial" panose="020B0604020202020204" pitchFamily="34" charset="0"/>
                  <a:cs typeface="Arial" panose="020B0604020202020204" pitchFamily="34" charset="0"/>
                  <a:hlinkClick r:id="rId6"/>
                </a:rPr>
                <a:t>NHSE</a:t>
              </a:r>
              <a:endParaRPr lang="en-GB" sz="1200" dirty="0">
                <a:solidFill>
                  <a:srgbClr val="C7417B"/>
                </a:solidFill>
                <a:latin typeface="Arial" panose="020B0604020202020204" pitchFamily="34" charset="0"/>
                <a:cs typeface="Arial" panose="020B0604020202020204" pitchFamily="34" charset="0"/>
              </a:endParaRPr>
            </a:p>
            <a:p>
              <a:endParaRPr lang="en-GB" sz="1200" dirty="0">
                <a:solidFill>
                  <a:srgbClr val="C7417B"/>
                </a:solidFill>
                <a:latin typeface="Arial" panose="020B0604020202020204" pitchFamily="34" charset="0"/>
                <a:cs typeface="Arial" panose="020B0604020202020204" pitchFamily="34" charset="0"/>
              </a:endParaRPr>
            </a:p>
            <a:p>
              <a:r>
                <a:rPr lang="en-GB" sz="1200" dirty="0">
                  <a:solidFill>
                    <a:srgbClr val="C7417B"/>
                  </a:solidFill>
                  <a:latin typeface="Arial" panose="020B0604020202020204" pitchFamily="34" charset="0"/>
                  <a:cs typeface="Arial" panose="020B0604020202020204" pitchFamily="34" charset="0"/>
                </a:rPr>
                <a:t>For additional learning about the GPA role, please see this </a:t>
              </a:r>
              <a:r>
                <a:rPr lang="en-GB" sz="1200" dirty="0">
                  <a:solidFill>
                    <a:srgbClr val="C7417B"/>
                  </a:solidFill>
                  <a:latin typeface="Arial" panose="020B0604020202020204" pitchFamily="34" charset="0"/>
                  <a:cs typeface="Arial" panose="020B0604020202020204" pitchFamily="34" charset="0"/>
                  <a:hlinkClick r:id="rId7"/>
                </a:rPr>
                <a:t>e-learning module</a:t>
              </a:r>
              <a:endParaRPr lang="en-GB" sz="1200" dirty="0">
                <a:solidFill>
                  <a:srgbClr val="C7417B"/>
                </a:solidFill>
                <a:latin typeface="Arial" panose="020B0604020202020204" pitchFamily="34" charset="0"/>
                <a:cs typeface="Arial" panose="020B0604020202020204" pitchFamily="34" charset="0"/>
              </a:endParaRPr>
            </a:p>
            <a:p>
              <a:pPr algn="r"/>
              <a:endParaRPr lang="en-GB" sz="1200" dirty="0">
                <a:latin typeface="Arial" panose="020B0604020202020204" pitchFamily="34" charset="0"/>
                <a:cs typeface="Arial" panose="020B0604020202020204" pitchFamily="34" charset="0"/>
              </a:endParaRPr>
            </a:p>
            <a:p>
              <a:pPr algn="r"/>
              <a:endParaRPr lang="en-GB" sz="1200" dirty="0">
                <a:latin typeface="Arial" panose="020B0604020202020204" pitchFamily="34" charset="0"/>
                <a:cs typeface="Arial" panose="020B0604020202020204" pitchFamily="34" charset="0"/>
              </a:endParaRPr>
            </a:p>
            <a:p>
              <a:pPr algn="r"/>
              <a:endParaRPr lang="en-GB" sz="1200" dirty="0">
                <a:latin typeface="Arial" panose="020B0604020202020204" pitchFamily="34" charset="0"/>
                <a:cs typeface="Arial" panose="020B0604020202020204" pitchFamily="34" charset="0"/>
              </a:endParaRPr>
            </a:p>
          </p:txBody>
        </p:sp>
        <p:pic>
          <p:nvPicPr>
            <p:cNvPr id="18" name="Graphic 17" descr="Stethoscope with solid fill">
              <a:extLst>
                <a:ext uri="{FF2B5EF4-FFF2-40B4-BE49-F238E27FC236}">
                  <a16:creationId xmlns:a16="http://schemas.microsoft.com/office/drawing/2014/main" id="{1C2B1962-E653-96E7-3AB1-EFE39953DF5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090990" y="4093226"/>
              <a:ext cx="2034165" cy="2034165"/>
            </a:xfrm>
            <a:prstGeom prst="rect">
              <a:avLst/>
            </a:prstGeom>
          </p:spPr>
        </p:pic>
      </p:grpSp>
    </p:spTree>
    <p:extLst>
      <p:ext uri="{BB962C8B-B14F-4D97-AF65-F5344CB8AC3E}">
        <p14:creationId xmlns:p14="http://schemas.microsoft.com/office/powerpoint/2010/main" val="2235471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979E27D9-03C7-44E2-9FF8-15D0C8506A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DFE4DA3-DDA9-6613-0F78-1739F3270164}"/>
              </a:ext>
            </a:extLst>
          </p:cNvPr>
          <p:cNvSpPr>
            <a:spLocks noGrp="1"/>
          </p:cNvSpPr>
          <p:nvPr>
            <p:ph type="title"/>
          </p:nvPr>
        </p:nvSpPr>
        <p:spPr>
          <a:xfrm>
            <a:off x="887900" y="290624"/>
            <a:ext cx="9159869" cy="834805"/>
          </a:xfrm>
        </p:spPr>
        <p:txBody>
          <a:bodyPr anchor="b">
            <a:normAutofit/>
          </a:bodyPr>
          <a:lstStyle/>
          <a:p>
            <a:r>
              <a:rPr lang="en-GB" sz="1600" b="1" dirty="0">
                <a:latin typeface="Arial" panose="020B0604020202020204" pitchFamily="34" charset="0"/>
                <a:cs typeface="Arial" panose="020B0604020202020204" pitchFamily="34" charset="0"/>
              </a:rPr>
              <a:t>Further resources</a:t>
            </a:r>
            <a:endParaRPr lang="en-GB" sz="1600" dirty="0">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EEBF1590-3B36-48EE-A89D-3B6F3CB256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C8F6C8C-AB5A-4548-942D-E3FD40ACB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Training Hub Logo">
            <a:extLst>
              <a:ext uri="{FF2B5EF4-FFF2-40B4-BE49-F238E27FC236}">
                <a16:creationId xmlns:a16="http://schemas.microsoft.com/office/drawing/2014/main" id="{E559DC65-9D57-70C1-FC77-EFF706663E33}"/>
              </a:ext>
            </a:extLst>
          </p:cNvPr>
          <p:cNvPicPr>
            <a:picLocks noChangeAspect="1"/>
          </p:cNvPicPr>
          <p:nvPr/>
        </p:nvPicPr>
        <p:blipFill>
          <a:blip r:embed="rId3"/>
          <a:stretch>
            <a:fillRect/>
          </a:stretch>
        </p:blipFill>
        <p:spPr>
          <a:xfrm>
            <a:off x="9846200" y="330683"/>
            <a:ext cx="1956986" cy="688908"/>
          </a:xfrm>
          <a:prstGeom prst="rect">
            <a:avLst/>
          </a:prstGeom>
        </p:spPr>
      </p:pic>
      <p:graphicFrame>
        <p:nvGraphicFramePr>
          <p:cNvPr id="9" name="Table 8">
            <a:extLst>
              <a:ext uri="{FF2B5EF4-FFF2-40B4-BE49-F238E27FC236}">
                <a16:creationId xmlns:a16="http://schemas.microsoft.com/office/drawing/2014/main" id="{4E0E0AC6-A1CB-5986-3E3F-E0358D789A57}"/>
              </a:ext>
            </a:extLst>
          </p:cNvPr>
          <p:cNvGraphicFramePr>
            <a:graphicFrameLocks noGrp="1"/>
          </p:cNvGraphicFramePr>
          <p:nvPr>
            <p:extLst>
              <p:ext uri="{D42A27DB-BD31-4B8C-83A1-F6EECF244321}">
                <p14:modId xmlns:p14="http://schemas.microsoft.com/office/powerpoint/2010/main" val="1548426482"/>
              </p:ext>
            </p:extLst>
          </p:nvPr>
        </p:nvGraphicFramePr>
        <p:xfrm>
          <a:off x="1883910" y="1592321"/>
          <a:ext cx="8273102" cy="3949119"/>
        </p:xfrm>
        <a:graphic>
          <a:graphicData uri="http://schemas.openxmlformats.org/drawingml/2006/table">
            <a:tbl>
              <a:tblPr firstRow="1" bandRow="1">
                <a:tableStyleId>{D113A9D2-9D6B-4929-AA2D-F23B5EE8CBE7}</a:tableStyleId>
              </a:tblPr>
              <a:tblGrid>
                <a:gridCol w="4136551">
                  <a:extLst>
                    <a:ext uri="{9D8B030D-6E8A-4147-A177-3AD203B41FA5}">
                      <a16:colId xmlns:a16="http://schemas.microsoft.com/office/drawing/2014/main" val="142554894"/>
                    </a:ext>
                  </a:extLst>
                </a:gridCol>
                <a:gridCol w="4136551">
                  <a:extLst>
                    <a:ext uri="{9D8B030D-6E8A-4147-A177-3AD203B41FA5}">
                      <a16:colId xmlns:a16="http://schemas.microsoft.com/office/drawing/2014/main" val="2977415656"/>
                    </a:ext>
                  </a:extLst>
                </a:gridCol>
              </a:tblGrid>
              <a:tr h="438791">
                <a:tc>
                  <a:txBody>
                    <a:bodyPr/>
                    <a:lstStyle/>
                    <a:p>
                      <a:pPr algn="l"/>
                      <a:r>
                        <a:rPr lang="en-GB" sz="1100" kern="100" dirty="0">
                          <a:solidFill>
                            <a:schemeClr val="bg1"/>
                          </a:solidFill>
                          <a:effectLst/>
                          <a:hlinkClick r:id="rId4">
                            <a:extLst>
                              <a:ext uri="{A12FA001-AC4F-418D-AE19-62706E023703}">
                                <ahyp:hlinkClr xmlns:ahyp="http://schemas.microsoft.com/office/drawing/2018/hyperlinkcolor" val="tx"/>
                              </a:ext>
                            </a:extLst>
                          </a:hlinkClick>
                        </a:rPr>
                        <a:t>Centre for Advancing Practice</a:t>
                      </a:r>
                      <a:endParaRPr lang="en-GB" sz="11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l"/>
                      <a:r>
                        <a:rPr lang="en-GB" sz="1100" kern="100" dirty="0">
                          <a:solidFill>
                            <a:schemeClr val="bg1"/>
                          </a:solidFill>
                          <a:effectLst/>
                          <a:hlinkClick r:id="rId5">
                            <a:extLst>
                              <a:ext uri="{A12FA001-AC4F-418D-AE19-62706E023703}">
                                <ahyp:hlinkClr xmlns:ahyp="http://schemas.microsoft.com/office/drawing/2018/hyperlinkcolor" val="tx"/>
                              </a:ext>
                            </a:extLst>
                          </a:hlinkClick>
                        </a:rPr>
                        <a:t>Royal College of nursing</a:t>
                      </a:r>
                      <a:endParaRPr lang="en-GB" sz="11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441437710"/>
                  </a:ext>
                </a:extLst>
              </a:tr>
              <a:tr h="43879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kern="100" dirty="0">
                          <a:solidFill>
                            <a:schemeClr val="bg1"/>
                          </a:solidFill>
                          <a:effectLst/>
                          <a:hlinkClick r:id="rId6">
                            <a:extLst>
                              <a:ext uri="{A12FA001-AC4F-418D-AE19-62706E023703}">
                                <ahyp:hlinkClr xmlns:ahyp="http://schemas.microsoft.com/office/drawing/2018/hyperlinkcolor" val="tx"/>
                              </a:ext>
                            </a:extLst>
                          </a:hlinkClick>
                        </a:rPr>
                        <a:t>Nursing and Midwifery Council</a:t>
                      </a:r>
                      <a:endParaRPr lang="en-GB" sz="11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p>
                      <a:pPr algn="l"/>
                      <a:endParaRPr lang="en-GB" sz="11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l"/>
                      <a:r>
                        <a:rPr lang="en-GB" sz="1100" kern="100" dirty="0">
                          <a:solidFill>
                            <a:schemeClr val="bg1"/>
                          </a:solidFill>
                          <a:effectLst/>
                          <a:hlinkClick r:id="rId7">
                            <a:extLst>
                              <a:ext uri="{A12FA001-AC4F-418D-AE19-62706E023703}">
                                <ahyp:hlinkClr xmlns:ahyp="http://schemas.microsoft.com/office/drawing/2018/hyperlinkcolor" val="tx"/>
                              </a:ext>
                            </a:extLst>
                          </a:hlinkClick>
                        </a:rPr>
                        <a:t>General Pharmaceutical Council (GPHC)</a:t>
                      </a:r>
                      <a:endParaRPr lang="en-GB" sz="11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637996306"/>
                  </a:ext>
                </a:extLst>
              </a:tr>
              <a:tr h="438791">
                <a:tc>
                  <a:txBody>
                    <a:bodyPr/>
                    <a:lstStyle/>
                    <a:p>
                      <a:pPr algn="l"/>
                      <a:r>
                        <a:rPr lang="en-GB" sz="1100" kern="100" dirty="0">
                          <a:solidFill>
                            <a:schemeClr val="bg1"/>
                          </a:solidFill>
                          <a:effectLst/>
                          <a:hlinkClick r:id="rId8">
                            <a:extLst>
                              <a:ext uri="{A12FA001-AC4F-418D-AE19-62706E023703}">
                                <ahyp:hlinkClr xmlns:ahyp="http://schemas.microsoft.com/office/drawing/2018/hyperlinkcolor" val="tx"/>
                              </a:ext>
                            </a:extLst>
                          </a:hlinkClick>
                        </a:rPr>
                        <a:t>The Chartered Society Of Physiotherapy</a:t>
                      </a:r>
                      <a:endParaRPr lang="en-GB" sz="11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l"/>
                      <a:r>
                        <a:rPr lang="en-GB" sz="1100" kern="100" dirty="0">
                          <a:solidFill>
                            <a:schemeClr val="bg1"/>
                          </a:solidFill>
                          <a:effectLst/>
                          <a:hlinkClick r:id="rId9">
                            <a:extLst>
                              <a:ext uri="{A12FA001-AC4F-418D-AE19-62706E023703}">
                                <ahyp:hlinkClr xmlns:ahyp="http://schemas.microsoft.com/office/drawing/2018/hyperlinkcolor" val="tx"/>
                              </a:ext>
                            </a:extLst>
                          </a:hlinkClick>
                        </a:rPr>
                        <a:t>Royal Pharmaceutical Society of GB</a:t>
                      </a:r>
                      <a:endParaRPr lang="en-GB" sz="11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469462641"/>
                  </a:ext>
                </a:extLst>
              </a:tr>
              <a:tr h="438791">
                <a:tc>
                  <a:txBody>
                    <a:bodyPr/>
                    <a:lstStyle/>
                    <a:p>
                      <a:pPr algn="l"/>
                      <a:r>
                        <a:rPr lang="en-GB" sz="1100" kern="100" dirty="0">
                          <a:solidFill>
                            <a:schemeClr val="bg1"/>
                          </a:solidFill>
                          <a:effectLst/>
                          <a:hlinkClick r:id="rId10">
                            <a:extLst>
                              <a:ext uri="{A12FA001-AC4F-418D-AE19-62706E023703}">
                                <ahyp:hlinkClr xmlns:ahyp="http://schemas.microsoft.com/office/drawing/2018/hyperlinkcolor" val="tx"/>
                              </a:ext>
                            </a:extLst>
                          </a:hlinkClick>
                        </a:rPr>
                        <a:t>The Personalised Care Institute</a:t>
                      </a:r>
                      <a:endParaRPr lang="en-GB" sz="11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l"/>
                      <a:r>
                        <a:rPr lang="en-GB" sz="1100" kern="100" dirty="0">
                          <a:solidFill>
                            <a:schemeClr val="bg1"/>
                          </a:solidFill>
                          <a:effectLst/>
                          <a:hlinkClick r:id="rId11">
                            <a:extLst>
                              <a:ext uri="{A12FA001-AC4F-418D-AE19-62706E023703}">
                                <ahyp:hlinkClr xmlns:ahyp="http://schemas.microsoft.com/office/drawing/2018/hyperlinkcolor" val="tx"/>
                              </a:ext>
                            </a:extLst>
                          </a:hlinkClick>
                        </a:rPr>
                        <a:t>British Association of Dieticians</a:t>
                      </a:r>
                      <a:endParaRPr lang="en-GB" sz="11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892567121"/>
                  </a:ext>
                </a:extLst>
              </a:tr>
              <a:tr h="438791">
                <a:tc>
                  <a:txBody>
                    <a:bodyPr/>
                    <a:lstStyle/>
                    <a:p>
                      <a:pPr algn="l"/>
                      <a:r>
                        <a:rPr lang="en-GB" sz="1100" kern="100" dirty="0">
                          <a:solidFill>
                            <a:schemeClr val="bg1"/>
                          </a:solidFill>
                          <a:effectLst/>
                          <a:hlinkClick r:id="rId12">
                            <a:extLst>
                              <a:ext uri="{A12FA001-AC4F-418D-AE19-62706E023703}">
                                <ahyp:hlinkClr xmlns:ahyp="http://schemas.microsoft.com/office/drawing/2018/hyperlinkcolor" val="tx"/>
                              </a:ext>
                            </a:extLst>
                          </a:hlinkClick>
                        </a:rPr>
                        <a:t>National Association for Primary care</a:t>
                      </a:r>
                      <a:endParaRPr lang="en-GB" sz="11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l"/>
                      <a:r>
                        <a:rPr lang="en-GB" sz="1100" kern="100" dirty="0">
                          <a:solidFill>
                            <a:schemeClr val="bg1"/>
                          </a:solidFill>
                          <a:effectLst/>
                          <a:hlinkClick r:id="rId13">
                            <a:extLst>
                              <a:ext uri="{A12FA001-AC4F-418D-AE19-62706E023703}">
                                <ahyp:hlinkClr xmlns:ahyp="http://schemas.microsoft.com/office/drawing/2018/hyperlinkcolor" val="tx"/>
                              </a:ext>
                            </a:extLst>
                          </a:hlinkClick>
                        </a:rPr>
                        <a:t>National Association of Phlebotomists</a:t>
                      </a:r>
                      <a:endParaRPr lang="en-GB" sz="11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423062555"/>
                  </a:ext>
                </a:extLst>
              </a:tr>
              <a:tr h="438791">
                <a:tc>
                  <a:txBody>
                    <a:bodyPr/>
                    <a:lstStyle/>
                    <a:p>
                      <a:pPr algn="l"/>
                      <a:r>
                        <a:rPr lang="en-GB" sz="1100" kern="100" dirty="0">
                          <a:solidFill>
                            <a:schemeClr val="bg1"/>
                          </a:solidFill>
                          <a:effectLst/>
                          <a:hlinkClick r:id="rId14">
                            <a:extLst>
                              <a:ext uri="{A12FA001-AC4F-418D-AE19-62706E023703}">
                                <ahyp:hlinkClr xmlns:ahyp="http://schemas.microsoft.com/office/drawing/2018/hyperlinkcolor" val="tx"/>
                              </a:ext>
                            </a:extLst>
                          </a:hlinkClick>
                        </a:rPr>
                        <a:t>General Medical Council</a:t>
                      </a:r>
                      <a:endParaRPr lang="en-GB" sz="11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l"/>
                      <a:r>
                        <a:rPr lang="en-GB" sz="1100" kern="100" dirty="0">
                          <a:solidFill>
                            <a:schemeClr val="bg1"/>
                          </a:solidFill>
                          <a:effectLst/>
                          <a:hlinkClick r:id="rId15">
                            <a:extLst>
                              <a:ext uri="{A12FA001-AC4F-418D-AE19-62706E023703}">
                                <ahyp:hlinkClr xmlns:ahyp="http://schemas.microsoft.com/office/drawing/2018/hyperlinkcolor" val="tx"/>
                              </a:ext>
                            </a:extLst>
                          </a:hlinkClick>
                        </a:rPr>
                        <a:t>Royal College of Occupational Therapists</a:t>
                      </a:r>
                      <a:endParaRPr lang="en-GB" sz="11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346616126"/>
                  </a:ext>
                </a:extLst>
              </a:tr>
              <a:tr h="438791">
                <a:tc>
                  <a:txBody>
                    <a:bodyPr/>
                    <a:lstStyle/>
                    <a:p>
                      <a:pPr algn="l"/>
                      <a:r>
                        <a:rPr lang="en-GB" sz="1100" kern="100" dirty="0">
                          <a:solidFill>
                            <a:schemeClr val="bg1"/>
                          </a:solidFill>
                          <a:effectLst/>
                          <a:hlinkClick r:id="rId16">
                            <a:extLst>
                              <a:ext uri="{A12FA001-AC4F-418D-AE19-62706E023703}">
                                <ahyp:hlinkClr xmlns:ahyp="http://schemas.microsoft.com/office/drawing/2018/hyperlinkcolor" val="tx"/>
                              </a:ext>
                            </a:extLst>
                          </a:hlinkClick>
                        </a:rPr>
                        <a:t>College of Paramedics</a:t>
                      </a:r>
                      <a:endParaRPr lang="en-GB" sz="11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l"/>
                      <a:r>
                        <a:rPr lang="en-GB" sz="1100" kern="100" dirty="0">
                          <a:solidFill>
                            <a:schemeClr val="bg1"/>
                          </a:solidFill>
                          <a:effectLst/>
                          <a:hlinkClick r:id="rId17">
                            <a:extLst>
                              <a:ext uri="{A12FA001-AC4F-418D-AE19-62706E023703}">
                                <ahyp:hlinkClr xmlns:ahyp="http://schemas.microsoft.com/office/drawing/2018/hyperlinkcolor" val="tx"/>
                              </a:ext>
                            </a:extLst>
                          </a:hlinkClick>
                        </a:rPr>
                        <a:t>Royal College of General Practitioners</a:t>
                      </a:r>
                      <a:endParaRPr lang="en-GB" sz="11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713223242"/>
                  </a:ext>
                </a:extLst>
              </a:tr>
              <a:tr h="438791">
                <a:tc>
                  <a:txBody>
                    <a:bodyPr/>
                    <a:lstStyle/>
                    <a:p>
                      <a:pPr algn="l"/>
                      <a:r>
                        <a:rPr lang="en-GB" sz="1100" kern="100" dirty="0">
                          <a:solidFill>
                            <a:schemeClr val="bg1"/>
                          </a:solidFill>
                          <a:effectLst/>
                          <a:hlinkClick r:id="rId18">
                            <a:extLst>
                              <a:ext uri="{A12FA001-AC4F-418D-AE19-62706E023703}">
                                <ahyp:hlinkClr xmlns:ahyp="http://schemas.microsoft.com/office/drawing/2018/hyperlinkcolor" val="tx"/>
                              </a:ext>
                            </a:extLst>
                          </a:hlinkClick>
                        </a:rPr>
                        <a:t>Royal college of Podiatry</a:t>
                      </a:r>
                      <a:endParaRPr lang="en-GB" sz="11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l"/>
                      <a:r>
                        <a:rPr lang="en-GB" sz="1100" kern="100" dirty="0">
                          <a:solidFill>
                            <a:schemeClr val="bg1"/>
                          </a:solidFill>
                          <a:effectLst/>
                          <a:hlinkClick r:id="rId19">
                            <a:extLst>
                              <a:ext uri="{A12FA001-AC4F-418D-AE19-62706E023703}">
                                <ahyp:hlinkClr xmlns:ahyp="http://schemas.microsoft.com/office/drawing/2018/hyperlinkcolor" val="tx"/>
                              </a:ext>
                            </a:extLst>
                          </a:hlinkClick>
                        </a:rPr>
                        <a:t>British Medical Association</a:t>
                      </a:r>
                      <a:endParaRPr lang="en-GB" sz="11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41384484"/>
                  </a:ext>
                </a:extLst>
              </a:tr>
              <a:tr h="438791">
                <a:tc>
                  <a:txBody>
                    <a:bodyPr/>
                    <a:lstStyle/>
                    <a:p>
                      <a:pPr algn="l"/>
                      <a:r>
                        <a:rPr lang="en-GB" sz="1100" kern="100" dirty="0">
                          <a:solidFill>
                            <a:schemeClr val="bg1"/>
                          </a:solidFill>
                          <a:effectLst/>
                          <a:hlinkClick r:id="rId20">
                            <a:extLst>
                              <a:ext uri="{A12FA001-AC4F-418D-AE19-62706E023703}">
                                <ahyp:hlinkClr xmlns:ahyp="http://schemas.microsoft.com/office/drawing/2018/hyperlinkcolor" val="tx"/>
                              </a:ext>
                            </a:extLst>
                          </a:hlinkClick>
                        </a:rPr>
                        <a:t>Royal College of Speech and Language Therapists (RCSLT)</a:t>
                      </a:r>
                      <a:endParaRPr lang="en-GB" sz="11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l"/>
                      <a:r>
                        <a:rPr lang="en-GB" sz="1100" kern="100" dirty="0">
                          <a:solidFill>
                            <a:schemeClr val="bg1"/>
                          </a:solidFill>
                          <a:effectLst/>
                          <a:hlinkClick r:id="rId21">
                            <a:extLst>
                              <a:ext uri="{A12FA001-AC4F-418D-AE19-62706E023703}">
                                <ahyp:hlinkClr xmlns:ahyp="http://schemas.microsoft.com/office/drawing/2018/hyperlinkcolor" val="tx"/>
                              </a:ext>
                            </a:extLst>
                          </a:hlinkClick>
                        </a:rPr>
                        <a:t>National Academy for Social Prescribing</a:t>
                      </a:r>
                      <a:endParaRPr lang="en-GB" sz="11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18917132"/>
                  </a:ext>
                </a:extLst>
              </a:tr>
            </a:tbl>
          </a:graphicData>
        </a:graphic>
      </p:graphicFrame>
    </p:spTree>
    <p:extLst>
      <p:ext uri="{BB962C8B-B14F-4D97-AF65-F5344CB8AC3E}">
        <p14:creationId xmlns:p14="http://schemas.microsoft.com/office/powerpoint/2010/main" val="4045588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08F2633-7A22-EAAD-4D0A-E0E100C0D6C3}"/>
            </a:ext>
          </a:extLst>
        </p:cNvPr>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8F4583D0-EC5D-A937-7A48-C8E7FC88E7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ACCDD24C-4425-EA5B-10EE-AD2C6C3C21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3"/>
            <a:ext cx="12192000" cy="6858000"/>
          </a:xfrm>
          <a:prstGeom prst="rect">
            <a:avLst/>
          </a:prstGeom>
          <a:gradFill>
            <a:gsLst>
              <a:gs pos="0">
                <a:srgbClr val="000000"/>
              </a:gs>
              <a:gs pos="100000">
                <a:schemeClr val="accent1">
                  <a:lumMod val="75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634A942-D584-B4AF-FF0A-62F07A3E68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80861" y="0"/>
            <a:ext cx="7661934" cy="6858000"/>
          </a:xfrm>
          <a:prstGeom prst="rect">
            <a:avLst/>
          </a:prstGeom>
          <a:gradFill>
            <a:gsLst>
              <a:gs pos="0">
                <a:schemeClr val="accent1">
                  <a:lumMod val="75000"/>
                  <a:alpha val="45000"/>
                </a:schemeClr>
              </a:gs>
              <a:gs pos="100000">
                <a:srgbClr val="000000">
                  <a:alpha val="29000"/>
                </a:srgb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E8594518-E6AC-D51A-A62E-F3B7C2EA18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80862" y="-6"/>
            <a:ext cx="11711138" cy="6410334"/>
          </a:xfrm>
          <a:prstGeom prst="rect">
            <a:avLst/>
          </a:prstGeom>
          <a:gradFill>
            <a:gsLst>
              <a:gs pos="0">
                <a:schemeClr val="accent1">
                  <a:alpha val="0"/>
                </a:schemeClr>
              </a:gs>
              <a:gs pos="100000">
                <a:srgbClr val="000000">
                  <a:alpha val="41000"/>
                </a:srgb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D71EEF3-C435-2AA2-CD58-82DDED1AFE72}"/>
              </a:ext>
            </a:extLst>
          </p:cNvPr>
          <p:cNvSpPr>
            <a:spLocks noGrp="1"/>
          </p:cNvSpPr>
          <p:nvPr>
            <p:ph type="ctrTitle"/>
          </p:nvPr>
        </p:nvSpPr>
        <p:spPr>
          <a:xfrm>
            <a:off x="950207" y="1801880"/>
            <a:ext cx="4747280" cy="2106040"/>
          </a:xfrm>
        </p:spPr>
        <p:txBody>
          <a:bodyPr rtlCol="0" anchor="b">
            <a:normAutofit/>
          </a:bodyPr>
          <a:lstStyle/>
          <a:p>
            <a:pPr algn="l" rtl="0"/>
            <a:r>
              <a:rPr lang="en-GB" sz="4800" dirty="0">
                <a:solidFill>
                  <a:srgbClr val="FFFFFF"/>
                </a:solidFill>
                <a:latin typeface="Arial" panose="020B0604020202020204" pitchFamily="34" charset="0"/>
                <a:cs typeface="Arial" panose="020B0604020202020204" pitchFamily="34" charset="0"/>
              </a:rPr>
              <a:t>Module completed</a:t>
            </a:r>
            <a:br>
              <a:rPr lang="en-GB" sz="4800" dirty="0">
                <a:solidFill>
                  <a:srgbClr val="FFFFFF"/>
                </a:solidFill>
              </a:rPr>
            </a:br>
            <a:endParaRPr lang="en-GB" sz="4800" dirty="0">
              <a:solidFill>
                <a:srgbClr val="FFFFFF"/>
              </a:solidFill>
            </a:endParaRPr>
          </a:p>
        </p:txBody>
      </p:sp>
      <p:sp>
        <p:nvSpPr>
          <p:cNvPr id="18" name="Rectangle 17">
            <a:extLst>
              <a:ext uri="{FF2B5EF4-FFF2-40B4-BE49-F238E27FC236}">
                <a16:creationId xmlns:a16="http://schemas.microsoft.com/office/drawing/2014/main" id="{DCED531A-01BB-8D65-8F47-404FDF85F7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4844797" y="-489206"/>
            <a:ext cx="2502408" cy="12191998"/>
          </a:xfrm>
          <a:prstGeom prst="rect">
            <a:avLst/>
          </a:prstGeom>
          <a:gradFill>
            <a:gsLst>
              <a:gs pos="0">
                <a:schemeClr val="accent1">
                  <a:alpha val="24000"/>
                </a:schemeClr>
              </a:gs>
              <a:gs pos="78000">
                <a:schemeClr val="accent1">
                  <a:lumMod val="50000"/>
                  <a:alpha val="0"/>
                </a:scheme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52EB90A4-D746-BF6C-42BD-F615055F03DA}"/>
              </a:ext>
            </a:extLst>
          </p:cNvPr>
          <p:cNvSpPr>
            <a:spLocks noGrp="1"/>
          </p:cNvSpPr>
          <p:nvPr>
            <p:ph type="subTitle" idx="1"/>
          </p:nvPr>
        </p:nvSpPr>
        <p:spPr>
          <a:xfrm>
            <a:off x="952062" y="4767439"/>
            <a:ext cx="4393278" cy="1244483"/>
          </a:xfrm>
        </p:spPr>
        <p:txBody>
          <a:bodyPr rtlCol="0" anchor="t">
            <a:normAutofit/>
          </a:bodyPr>
          <a:lstStyle/>
          <a:p>
            <a:pPr algn="l" rtl="0"/>
            <a:r>
              <a:rPr lang="en-GB" sz="2800" dirty="0">
                <a:solidFill>
                  <a:srgbClr val="FFFFFF"/>
                </a:solidFill>
                <a:latin typeface="Arial" panose="020B0604020202020204" pitchFamily="34" charset="0"/>
                <a:cs typeface="Arial" panose="020B0604020202020204" pitchFamily="34" charset="0"/>
              </a:rPr>
              <a:t>The NHS and Primary care</a:t>
            </a:r>
          </a:p>
        </p:txBody>
      </p:sp>
      <p:sp>
        <p:nvSpPr>
          <p:cNvPr id="20" name="Oval 19">
            <a:extLst>
              <a:ext uri="{FF2B5EF4-FFF2-40B4-BE49-F238E27FC236}">
                <a16:creationId xmlns:a16="http://schemas.microsoft.com/office/drawing/2014/main" id="{5309224C-D60E-7870-38FD-E37FBAF882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90589" y="1062544"/>
            <a:ext cx="4756162" cy="475616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NHS logo">
            <a:extLst>
              <a:ext uri="{FF2B5EF4-FFF2-40B4-BE49-F238E27FC236}">
                <a16:creationId xmlns:a16="http://schemas.microsoft.com/office/drawing/2014/main" id="{BA48435D-9196-3566-D803-96436A1065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02295" y="1758589"/>
            <a:ext cx="2926250" cy="743823"/>
          </a:xfrm>
          <a:prstGeom prst="rect">
            <a:avLst/>
          </a:prstGeom>
        </p:spPr>
      </p:pic>
      <p:pic>
        <p:nvPicPr>
          <p:cNvPr id="15" name="Picture 14" descr="Training hub logo">
            <a:extLst>
              <a:ext uri="{FF2B5EF4-FFF2-40B4-BE49-F238E27FC236}">
                <a16:creationId xmlns:a16="http://schemas.microsoft.com/office/drawing/2014/main" id="{61D2D146-F72A-9D04-6724-851B85F644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25825" y="2876061"/>
            <a:ext cx="4182042" cy="1479524"/>
          </a:xfrm>
          <a:prstGeom prst="rect">
            <a:avLst/>
          </a:prstGeom>
        </p:spPr>
      </p:pic>
    </p:spTree>
    <p:extLst>
      <p:ext uri="{BB962C8B-B14F-4D97-AF65-F5344CB8AC3E}">
        <p14:creationId xmlns:p14="http://schemas.microsoft.com/office/powerpoint/2010/main" val="94209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979E27D9-03C7-44E2-9FF8-15D0C8506A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DFE4DA3-DDA9-6613-0F78-1739F3270164}"/>
              </a:ext>
            </a:extLst>
          </p:cNvPr>
          <p:cNvSpPr>
            <a:spLocks noGrp="1"/>
          </p:cNvSpPr>
          <p:nvPr>
            <p:ph type="title"/>
          </p:nvPr>
        </p:nvSpPr>
        <p:spPr>
          <a:xfrm>
            <a:off x="1105971" y="515469"/>
            <a:ext cx="9688296" cy="834805"/>
          </a:xfrm>
        </p:spPr>
        <p:txBody>
          <a:bodyPr anchor="b">
            <a:normAutofit/>
          </a:bodyPr>
          <a:lstStyle/>
          <a:p>
            <a:r>
              <a:rPr lang="en-GB" sz="2800" b="1" dirty="0">
                <a:latin typeface="Arial" panose="020B0604020202020204" pitchFamily="34" charset="0"/>
                <a:cs typeface="Arial" panose="020B0604020202020204" pitchFamily="34" charset="0"/>
              </a:rPr>
              <a:t>VIDEO:NHSE General Practice Team Campaign</a:t>
            </a:r>
            <a:endParaRPr lang="en-GB" sz="2800" dirty="0">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EEBF1590-3B36-48EE-A89D-3B6F3CB256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C8F6C8C-AB5A-4548-942D-E3FD40ACB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Training Hub Logo">
            <a:extLst>
              <a:ext uri="{FF2B5EF4-FFF2-40B4-BE49-F238E27FC236}">
                <a16:creationId xmlns:a16="http://schemas.microsoft.com/office/drawing/2014/main" id="{E559DC65-9D57-70C1-FC77-EFF706663E33}"/>
              </a:ext>
            </a:extLst>
          </p:cNvPr>
          <p:cNvPicPr>
            <a:picLocks noChangeAspect="1"/>
          </p:cNvPicPr>
          <p:nvPr/>
        </p:nvPicPr>
        <p:blipFill>
          <a:blip r:embed="rId5"/>
          <a:stretch>
            <a:fillRect/>
          </a:stretch>
        </p:blipFill>
        <p:spPr>
          <a:xfrm>
            <a:off x="9846200" y="330683"/>
            <a:ext cx="1956986" cy="688908"/>
          </a:xfrm>
          <a:prstGeom prst="rect">
            <a:avLst/>
          </a:prstGeom>
        </p:spPr>
      </p:pic>
      <p:sp>
        <p:nvSpPr>
          <p:cNvPr id="4" name="TextBox 3">
            <a:extLst>
              <a:ext uri="{FF2B5EF4-FFF2-40B4-BE49-F238E27FC236}">
                <a16:creationId xmlns:a16="http://schemas.microsoft.com/office/drawing/2014/main" id="{398E247E-9185-C417-D049-0AA44F81DFBF}"/>
              </a:ext>
            </a:extLst>
          </p:cNvPr>
          <p:cNvSpPr txBox="1"/>
          <p:nvPr/>
        </p:nvSpPr>
        <p:spPr>
          <a:xfrm>
            <a:off x="1977838" y="5979463"/>
            <a:ext cx="5400862" cy="246221"/>
          </a:xfrm>
          <a:prstGeom prst="rect">
            <a:avLst/>
          </a:prstGeom>
          <a:noFill/>
        </p:spPr>
        <p:txBody>
          <a:bodyPr wrap="square" rtlCol="0">
            <a:spAutoFit/>
          </a:bodyPr>
          <a:lstStyle/>
          <a:p>
            <a:r>
              <a:rPr lang="en-GB" sz="1000" dirty="0">
                <a:latin typeface="Arial" panose="020B0604020202020204" pitchFamily="34" charset="0"/>
                <a:cs typeface="Arial" panose="020B0604020202020204" pitchFamily="34" charset="0"/>
              </a:rPr>
              <a:t>Video: NHSE GP Hero Access PR Film (NHSE Campaigns 2023)  </a:t>
            </a:r>
            <a:r>
              <a:rPr lang="en-GB" sz="1000" dirty="0">
                <a:solidFill>
                  <a:srgbClr val="C7417B"/>
                </a:solidFill>
                <a:latin typeface="Arial" panose="020B0604020202020204" pitchFamily="34" charset="0"/>
                <a:cs typeface="Arial" panose="020B0604020202020204" pitchFamily="34" charset="0"/>
              </a:rPr>
              <a:t>Click image to access</a:t>
            </a:r>
          </a:p>
        </p:txBody>
      </p:sp>
      <p:pic>
        <p:nvPicPr>
          <p:cNvPr id="8" name="NHS Meet your GP team CC" descr="NHS England video - meet your general practice team">
            <a:hlinkClick r:id="" action="ppaction://media"/>
            <a:extLst>
              <a:ext uri="{FF2B5EF4-FFF2-40B4-BE49-F238E27FC236}">
                <a16:creationId xmlns:a16="http://schemas.microsoft.com/office/drawing/2014/main" id="{5C00AFD2-068B-6677-F5AD-9081E3B47744}"/>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057898" y="1393436"/>
            <a:ext cx="8076204" cy="4542865"/>
          </a:xfrm>
          <a:prstGeom prst="rect">
            <a:avLst/>
          </a:prstGeom>
        </p:spPr>
      </p:pic>
    </p:spTree>
    <p:extLst>
      <p:ext uri="{BB962C8B-B14F-4D97-AF65-F5344CB8AC3E}">
        <p14:creationId xmlns:p14="http://schemas.microsoft.com/office/powerpoint/2010/main" val="830528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6448"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C47067D-EFC3-1763-D73A-B3CD3AA0706D}"/>
            </a:ext>
          </a:extLst>
        </p:cNvPr>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AC194287-A9A8-C8AA-7694-805C614AB4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698FFB9-CC0F-2103-EEA2-73844F6A69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3"/>
            <a:ext cx="12192000" cy="6858000"/>
          </a:xfrm>
          <a:prstGeom prst="rect">
            <a:avLst/>
          </a:prstGeom>
          <a:gradFill>
            <a:gsLst>
              <a:gs pos="0">
                <a:srgbClr val="000000"/>
              </a:gs>
              <a:gs pos="100000">
                <a:schemeClr val="accent1">
                  <a:lumMod val="75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36DC813A-CA7B-C348-861B-92F9D0CF0D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80861" y="0"/>
            <a:ext cx="7661934" cy="6858000"/>
          </a:xfrm>
          <a:prstGeom prst="rect">
            <a:avLst/>
          </a:prstGeom>
          <a:gradFill>
            <a:gsLst>
              <a:gs pos="0">
                <a:schemeClr val="accent1">
                  <a:lumMod val="75000"/>
                  <a:alpha val="45000"/>
                </a:schemeClr>
              </a:gs>
              <a:gs pos="100000">
                <a:srgbClr val="000000">
                  <a:alpha val="29000"/>
                </a:srgb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90A34801-B4A1-1088-2044-B9AE7214BF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80862" y="-6"/>
            <a:ext cx="11711138" cy="6410334"/>
          </a:xfrm>
          <a:prstGeom prst="rect">
            <a:avLst/>
          </a:prstGeom>
          <a:gradFill>
            <a:gsLst>
              <a:gs pos="0">
                <a:schemeClr val="accent1">
                  <a:alpha val="0"/>
                </a:schemeClr>
              </a:gs>
              <a:gs pos="100000">
                <a:srgbClr val="000000">
                  <a:alpha val="41000"/>
                </a:srgb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8498355-CAF8-5F88-9083-5297A6CFCAE6}"/>
              </a:ext>
            </a:extLst>
          </p:cNvPr>
          <p:cNvSpPr>
            <a:spLocks noGrp="1"/>
          </p:cNvSpPr>
          <p:nvPr>
            <p:ph type="ctrTitle"/>
          </p:nvPr>
        </p:nvSpPr>
        <p:spPr>
          <a:xfrm>
            <a:off x="611324" y="1801880"/>
            <a:ext cx="5675617" cy="2106040"/>
          </a:xfrm>
        </p:spPr>
        <p:txBody>
          <a:bodyPr rtlCol="0" anchor="b">
            <a:normAutofit/>
          </a:bodyPr>
          <a:lstStyle/>
          <a:p>
            <a:pPr algn="l" rtl="0"/>
            <a:r>
              <a:rPr lang="en-GB" sz="4400" dirty="0">
                <a:solidFill>
                  <a:srgbClr val="FFFFFF"/>
                </a:solidFill>
                <a:latin typeface="Arial" panose="020B0604020202020204" pitchFamily="34" charset="0"/>
                <a:cs typeface="Arial" panose="020B0604020202020204" pitchFamily="34" charset="0"/>
              </a:rPr>
              <a:t>Roles in Primary Care</a:t>
            </a:r>
          </a:p>
        </p:txBody>
      </p:sp>
      <p:sp>
        <p:nvSpPr>
          <p:cNvPr id="18" name="Rectangle 17">
            <a:extLst>
              <a:ext uri="{FF2B5EF4-FFF2-40B4-BE49-F238E27FC236}">
                <a16:creationId xmlns:a16="http://schemas.microsoft.com/office/drawing/2014/main" id="{960E6418-2764-8D28-1CAA-E5DBF3C417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4844797" y="-489206"/>
            <a:ext cx="2502408" cy="12191998"/>
          </a:xfrm>
          <a:prstGeom prst="rect">
            <a:avLst/>
          </a:prstGeom>
          <a:gradFill>
            <a:gsLst>
              <a:gs pos="0">
                <a:schemeClr val="accent1">
                  <a:alpha val="24000"/>
                </a:schemeClr>
              </a:gs>
              <a:gs pos="78000">
                <a:schemeClr val="accent1">
                  <a:lumMod val="50000"/>
                  <a:alpha val="0"/>
                </a:scheme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C0BA2CAC-4010-61AE-21EC-201A44D685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90589" y="1062544"/>
            <a:ext cx="4756162" cy="475616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lack text on a white background&#10;&#10;">
            <a:extLst>
              <a:ext uri="{FF2B5EF4-FFF2-40B4-BE49-F238E27FC236}">
                <a16:creationId xmlns:a16="http://schemas.microsoft.com/office/drawing/2014/main" id="{54FE44D2-B439-A4C6-CE4E-C4760026BC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02295" y="1758589"/>
            <a:ext cx="2926250" cy="743823"/>
          </a:xfrm>
          <a:prstGeom prst="rect">
            <a:avLst/>
          </a:prstGeom>
        </p:spPr>
      </p:pic>
      <p:pic>
        <p:nvPicPr>
          <p:cNvPr id="15" name="Picture 14" descr="A close-up of a logo&#10;&#10;">
            <a:extLst>
              <a:ext uri="{FF2B5EF4-FFF2-40B4-BE49-F238E27FC236}">
                <a16:creationId xmlns:a16="http://schemas.microsoft.com/office/drawing/2014/main" id="{EBA0B071-737E-68CC-A450-E3329A3908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25825" y="2876061"/>
            <a:ext cx="4182042" cy="1479524"/>
          </a:xfrm>
          <a:prstGeom prst="rect">
            <a:avLst/>
          </a:prstGeom>
        </p:spPr>
      </p:pic>
    </p:spTree>
    <p:extLst>
      <p:ext uri="{BB962C8B-B14F-4D97-AF65-F5344CB8AC3E}">
        <p14:creationId xmlns:p14="http://schemas.microsoft.com/office/powerpoint/2010/main" val="1858891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0314" y="411778"/>
            <a:ext cx="8921750" cy="829175"/>
          </a:xfrm>
          <a:prstGeom prst="round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txBody>
          <a:bodyPr rtlCol="0"/>
          <a:lstStyle/>
          <a:p>
            <a:pPr rtl="0"/>
            <a:r>
              <a:rPr lang="en-GB" dirty="0"/>
              <a:t>GP Roles</a:t>
            </a:r>
          </a:p>
        </p:txBody>
      </p:sp>
      <p:pic>
        <p:nvPicPr>
          <p:cNvPr id="19" name="Picture 18" descr="Training Hub logo">
            <a:extLst>
              <a:ext uri="{FF2B5EF4-FFF2-40B4-BE49-F238E27FC236}">
                <a16:creationId xmlns:a16="http://schemas.microsoft.com/office/drawing/2014/main" id="{289BBDF4-D0E4-0232-DE43-D7965D360679}"/>
              </a:ext>
            </a:extLst>
          </p:cNvPr>
          <p:cNvPicPr>
            <a:picLocks noChangeAspect="1"/>
          </p:cNvPicPr>
          <p:nvPr/>
        </p:nvPicPr>
        <p:blipFill>
          <a:blip r:embed="rId3"/>
          <a:stretch>
            <a:fillRect/>
          </a:stretch>
        </p:blipFill>
        <p:spPr>
          <a:xfrm>
            <a:off x="9863043" y="363898"/>
            <a:ext cx="1956986" cy="688908"/>
          </a:xfrm>
          <a:prstGeom prst="rect">
            <a:avLst/>
          </a:prstGeom>
        </p:spPr>
      </p:pic>
      <p:graphicFrame>
        <p:nvGraphicFramePr>
          <p:cNvPr id="10" name="Diagram 9" descr="3 general practitioner roles explained; general practitioner, GP Partnet and Salaried GP">
            <a:extLst>
              <a:ext uri="{FF2B5EF4-FFF2-40B4-BE49-F238E27FC236}">
                <a16:creationId xmlns:a16="http://schemas.microsoft.com/office/drawing/2014/main" id="{9767C4F5-9BFA-12B6-69D9-4901E87A6522}"/>
              </a:ext>
            </a:extLst>
          </p:cNvPr>
          <p:cNvGraphicFramePr/>
          <p:nvPr>
            <p:extLst>
              <p:ext uri="{D42A27DB-BD31-4B8C-83A1-F6EECF244321}">
                <p14:modId xmlns:p14="http://schemas.microsoft.com/office/powerpoint/2010/main" val="379472549"/>
              </p:ext>
            </p:extLst>
          </p:nvPr>
        </p:nvGraphicFramePr>
        <p:xfrm>
          <a:off x="720314" y="1429100"/>
          <a:ext cx="10981829" cy="487372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1" name="TextBox 10">
            <a:extLst>
              <a:ext uri="{FF2B5EF4-FFF2-40B4-BE49-F238E27FC236}">
                <a16:creationId xmlns:a16="http://schemas.microsoft.com/office/drawing/2014/main" id="{E208BFDF-A972-7B27-9BA1-195A5E4A7763}"/>
              </a:ext>
            </a:extLst>
          </p:cNvPr>
          <p:cNvSpPr txBox="1"/>
          <p:nvPr/>
        </p:nvSpPr>
        <p:spPr>
          <a:xfrm>
            <a:off x="932585" y="6467975"/>
            <a:ext cx="10557286" cy="584775"/>
          </a:xfrm>
          <a:prstGeom prst="rect">
            <a:avLst/>
          </a:prstGeom>
          <a:noFill/>
        </p:spPr>
        <p:txBody>
          <a:bodyPr wrap="square" rtlCol="0">
            <a:spAutoFit/>
          </a:bodyPr>
          <a:lstStyle/>
          <a:p>
            <a:pPr algn="ctr"/>
            <a:r>
              <a:rPr lang="en-GB" sz="1400" dirty="0">
                <a:latin typeface="Arial" panose="020B0604020202020204" pitchFamily="34" charset="0"/>
                <a:cs typeface="Arial" panose="020B0604020202020204" pitchFamily="34" charset="0"/>
              </a:rPr>
              <a:t>For more information about developing a career in General Practice, including the career pathway, please visit </a:t>
            </a:r>
            <a:r>
              <a:rPr lang="en-GB" sz="1400" dirty="0">
                <a:latin typeface="Arial" panose="020B0604020202020204" pitchFamily="34" charset="0"/>
                <a:cs typeface="Arial" panose="020B0604020202020204" pitchFamily="34" charset="0"/>
                <a:hlinkClick r:id="rId9"/>
              </a:rPr>
              <a:t>here</a:t>
            </a:r>
            <a:endParaRPr lang="en-GB" sz="1400" dirty="0">
              <a:latin typeface="Arial" panose="020B0604020202020204" pitchFamily="34" charset="0"/>
              <a:cs typeface="Arial" panose="020B0604020202020204" pitchFamily="34" charset="0"/>
            </a:endParaRPr>
          </a:p>
          <a:p>
            <a:pPr algn="ctr"/>
            <a:endParaRPr lang="en-GB" dirty="0"/>
          </a:p>
        </p:txBody>
      </p:sp>
    </p:spTree>
    <p:extLst>
      <p:ext uri="{BB962C8B-B14F-4D97-AF65-F5344CB8AC3E}">
        <p14:creationId xmlns:p14="http://schemas.microsoft.com/office/powerpoint/2010/main" val="4088409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p:bldAsOne/>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979E27D9-03C7-44E2-9FF8-15D0C8506A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DFE4DA3-DDA9-6613-0F78-1739F3270164}"/>
              </a:ext>
            </a:extLst>
          </p:cNvPr>
          <p:cNvSpPr>
            <a:spLocks noGrp="1"/>
          </p:cNvSpPr>
          <p:nvPr>
            <p:ph type="title"/>
          </p:nvPr>
        </p:nvSpPr>
        <p:spPr>
          <a:xfrm>
            <a:off x="1105971" y="515469"/>
            <a:ext cx="9688296" cy="834805"/>
          </a:xfrm>
        </p:spPr>
        <p:txBody>
          <a:bodyPr anchor="b">
            <a:normAutofit/>
          </a:bodyPr>
          <a:lstStyle/>
          <a:p>
            <a:r>
              <a:rPr lang="en-GB" sz="2800" b="1" dirty="0">
                <a:latin typeface="Arial" panose="020B0604020202020204" pitchFamily="34" charset="0"/>
                <a:cs typeface="Arial" panose="020B0604020202020204" pitchFamily="34" charset="0"/>
              </a:rPr>
              <a:t>VIDEO: A Career in General Practice (GP)</a:t>
            </a:r>
            <a:endParaRPr lang="en-GB" sz="2800" dirty="0">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EEBF1590-3B36-48EE-A89D-3B6F3CB256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C8F6C8C-AB5A-4548-942D-E3FD40ACB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Training Hub Logo">
            <a:extLst>
              <a:ext uri="{FF2B5EF4-FFF2-40B4-BE49-F238E27FC236}">
                <a16:creationId xmlns:a16="http://schemas.microsoft.com/office/drawing/2014/main" id="{E559DC65-9D57-70C1-FC77-EFF706663E33}"/>
              </a:ext>
            </a:extLst>
          </p:cNvPr>
          <p:cNvPicPr>
            <a:picLocks noChangeAspect="1"/>
          </p:cNvPicPr>
          <p:nvPr/>
        </p:nvPicPr>
        <p:blipFill>
          <a:blip r:embed="rId4"/>
          <a:stretch>
            <a:fillRect/>
          </a:stretch>
        </p:blipFill>
        <p:spPr>
          <a:xfrm>
            <a:off x="9846200" y="330683"/>
            <a:ext cx="1956986" cy="688908"/>
          </a:xfrm>
          <a:prstGeom prst="rect">
            <a:avLst/>
          </a:prstGeom>
        </p:spPr>
      </p:pic>
      <p:sp>
        <p:nvSpPr>
          <p:cNvPr id="4" name="TextBox 3">
            <a:extLst>
              <a:ext uri="{FF2B5EF4-FFF2-40B4-BE49-F238E27FC236}">
                <a16:creationId xmlns:a16="http://schemas.microsoft.com/office/drawing/2014/main" id="{398E247E-9185-C417-D049-0AA44F81DFBF}"/>
              </a:ext>
            </a:extLst>
          </p:cNvPr>
          <p:cNvSpPr txBox="1"/>
          <p:nvPr/>
        </p:nvSpPr>
        <p:spPr>
          <a:xfrm>
            <a:off x="2079438" y="5973112"/>
            <a:ext cx="5204012" cy="246221"/>
          </a:xfrm>
          <a:prstGeom prst="rect">
            <a:avLst/>
          </a:prstGeom>
          <a:noFill/>
        </p:spPr>
        <p:txBody>
          <a:bodyPr wrap="square" rtlCol="0">
            <a:spAutoFit/>
          </a:bodyPr>
          <a:lstStyle/>
          <a:p>
            <a:r>
              <a:rPr lang="en-GB" sz="1000" dirty="0">
                <a:latin typeface="Arial" panose="020B0604020202020204" pitchFamily="34" charset="0"/>
                <a:cs typeface="Arial" panose="020B0604020202020204" pitchFamily="34" charset="0"/>
              </a:rPr>
              <a:t>Video: A Career in general practice (NHSE Campaigns 2018)  </a:t>
            </a:r>
            <a:r>
              <a:rPr lang="en-GB" sz="1000" dirty="0">
                <a:solidFill>
                  <a:srgbClr val="C7417B"/>
                </a:solidFill>
                <a:latin typeface="Arial" panose="020B0604020202020204" pitchFamily="34" charset="0"/>
                <a:cs typeface="Arial" panose="020B0604020202020204" pitchFamily="34" charset="0"/>
              </a:rPr>
              <a:t>Click image to access</a:t>
            </a:r>
          </a:p>
        </p:txBody>
      </p:sp>
      <p:pic>
        <p:nvPicPr>
          <p:cNvPr id="8" name="Online Media 7" title="A career in general practice">
            <a:hlinkClick r:id="" action="ppaction://media"/>
            <a:extLst>
              <a:ext uri="{FF2B5EF4-FFF2-40B4-BE49-F238E27FC236}">
                <a16:creationId xmlns:a16="http://schemas.microsoft.com/office/drawing/2014/main" id="{31707076-1CDC-E872-AFA4-AF798804A6FA}"/>
              </a:ext>
            </a:extLst>
          </p:cNvPr>
          <p:cNvPicPr>
            <a:picLocks noRot="1" noChangeAspect="1"/>
          </p:cNvPicPr>
          <p:nvPr>
            <a:videoFile r:link="rId1"/>
          </p:nvPr>
        </p:nvPicPr>
        <p:blipFill>
          <a:blip r:embed="rId5"/>
          <a:stretch>
            <a:fillRect/>
          </a:stretch>
        </p:blipFill>
        <p:spPr>
          <a:xfrm>
            <a:off x="2157485" y="1436432"/>
            <a:ext cx="7877030" cy="4450522"/>
          </a:xfrm>
          <a:prstGeom prst="rect">
            <a:avLst/>
          </a:prstGeom>
        </p:spPr>
      </p:pic>
    </p:spTree>
    <p:extLst>
      <p:ext uri="{BB962C8B-B14F-4D97-AF65-F5344CB8AC3E}">
        <p14:creationId xmlns:p14="http://schemas.microsoft.com/office/powerpoint/2010/main" val="2204690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9FB20C-DC69-07D7-D70D-9CAA38DAE32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4B419FC-420F-CE8C-7359-57778679E31B}"/>
              </a:ext>
              <a:ext uri="{C183D7F6-B498-43B3-948B-1728B52AA6E4}">
                <adec:decorative xmlns:adec="http://schemas.microsoft.com/office/drawing/2017/decorative" val="0"/>
              </a:ext>
            </a:extLst>
          </p:cNvPr>
          <p:cNvSpPr>
            <a:spLocks noGrp="1"/>
          </p:cNvSpPr>
          <p:nvPr>
            <p:ph type="title"/>
          </p:nvPr>
        </p:nvSpPr>
        <p:spPr>
          <a:xfrm>
            <a:off x="838200" y="390025"/>
            <a:ext cx="8915400" cy="1057775"/>
          </a:xfrm>
          <a:prstGeom prst="roundRect">
            <a:avLst/>
          </a:prstGeom>
          <a:solidFill>
            <a:schemeClr val="accent1"/>
          </a:solidFill>
        </p:spPr>
        <p:txBody>
          <a:bodyPr rtlCol="0"/>
          <a:lstStyle/>
          <a:p>
            <a:pPr rtl="0"/>
            <a:r>
              <a:rPr lang="en-GB" dirty="0">
                <a:solidFill>
                  <a:schemeClr val="bg1"/>
                </a:solidFill>
              </a:rPr>
              <a:t>Allied Health Professional Roles</a:t>
            </a:r>
          </a:p>
        </p:txBody>
      </p:sp>
      <p:pic>
        <p:nvPicPr>
          <p:cNvPr id="19" name="Picture 18">
            <a:extLst>
              <a:ext uri="{FF2B5EF4-FFF2-40B4-BE49-F238E27FC236}">
                <a16:creationId xmlns:a16="http://schemas.microsoft.com/office/drawing/2014/main" id="{1EB34D73-D278-30AB-E955-AC2667A0956D}"/>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9863043" y="363898"/>
            <a:ext cx="1956986" cy="688908"/>
          </a:xfrm>
          <a:prstGeom prst="rect">
            <a:avLst/>
          </a:prstGeom>
        </p:spPr>
      </p:pic>
      <p:sp>
        <p:nvSpPr>
          <p:cNvPr id="3" name="TextBox 2">
            <a:extLst>
              <a:ext uri="{FF2B5EF4-FFF2-40B4-BE49-F238E27FC236}">
                <a16:creationId xmlns:a16="http://schemas.microsoft.com/office/drawing/2014/main" id="{F60CD437-349B-64FC-7FA0-ACCE66AE67B9}"/>
              </a:ext>
            </a:extLst>
          </p:cNvPr>
          <p:cNvSpPr txBox="1"/>
          <p:nvPr/>
        </p:nvSpPr>
        <p:spPr>
          <a:xfrm>
            <a:off x="838200" y="1691015"/>
            <a:ext cx="9536053" cy="369332"/>
          </a:xfrm>
          <a:prstGeom prst="rect">
            <a:avLst/>
          </a:prstGeom>
          <a:noFill/>
        </p:spPr>
        <p:txBody>
          <a:bodyPr wrap="square" rtlCol="0">
            <a:spAutoFit/>
          </a:bodyPr>
          <a:lstStyle/>
          <a:p>
            <a:r>
              <a:rPr lang="en-GB" b="1" dirty="0">
                <a:solidFill>
                  <a:srgbClr val="C7417B"/>
                </a:solidFill>
                <a:latin typeface="Arial" panose="020B0604020202020204" pitchFamily="34" charset="0"/>
                <a:ea typeface="Calibri" panose="020F0502020204030204" pitchFamily="34" charset="0"/>
                <a:cs typeface="Calibri" panose="020F0502020204030204" pitchFamily="34" charset="0"/>
              </a:rPr>
              <a:t>Physiotherapist – First Contact Practitioner</a:t>
            </a:r>
            <a:endParaRPr lang="en-GB" sz="1800" b="1" dirty="0">
              <a:solidFill>
                <a:srgbClr val="C7417B"/>
              </a:solidFill>
              <a:effectLst/>
              <a:latin typeface="Arial" panose="020B0604020202020204" pitchFamily="34" charset="0"/>
              <a:ea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CA135734-2544-DB82-0F63-E1BE33640FB1}"/>
              </a:ext>
            </a:extLst>
          </p:cNvPr>
          <p:cNvSpPr txBox="1"/>
          <p:nvPr/>
        </p:nvSpPr>
        <p:spPr>
          <a:xfrm>
            <a:off x="932585" y="2197464"/>
            <a:ext cx="5820755" cy="4339650"/>
          </a:xfrm>
          <a:prstGeom prst="rect">
            <a:avLst/>
          </a:prstGeom>
          <a:noFill/>
        </p:spPr>
        <p:txBody>
          <a:bodyPr wrap="square" rtlCol="0">
            <a:spAutoFit/>
          </a:bodyPr>
          <a:lstStyle/>
          <a:p>
            <a:r>
              <a:rPr lang="en-GB" sz="1200" dirty="0">
                <a:latin typeface="Arial" panose="020B0604020202020204" pitchFamily="34" charset="0"/>
                <a:cs typeface="Arial" panose="020B0604020202020204" pitchFamily="34" charset="0"/>
              </a:rPr>
              <a:t>First Contact Practitioner (FCP) Physiotherapists are physiotherapists based in GP surgeries with an </a:t>
            </a:r>
            <a:r>
              <a:rPr lang="en-GB" sz="1200" b="1" dirty="0">
                <a:latin typeface="Arial" panose="020B0604020202020204" pitchFamily="34" charset="0"/>
                <a:cs typeface="Arial" panose="020B0604020202020204" pitchFamily="34" charset="0"/>
              </a:rPr>
              <a:t>expertise in the assessment and management of musculoskeletal conditions</a:t>
            </a:r>
            <a:r>
              <a:rPr lang="en-GB" sz="1200" dirty="0">
                <a:latin typeface="Arial" panose="020B0604020202020204" pitchFamily="34" charset="0"/>
                <a:cs typeface="Arial" panose="020B0604020202020204" pitchFamily="34" charset="0"/>
              </a:rPr>
              <a:t>.  </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An FCP Physiotherapist is a diagnostic clinician working in Primary Care at the top of their clinical scope of practice.  The development of FCP Physiotherapy services across the UK allows people with musculoskeletal (MSK) conditions to </a:t>
            </a:r>
            <a:r>
              <a:rPr lang="en-GB" sz="1200" b="1" dirty="0">
                <a:latin typeface="Arial" panose="020B0604020202020204" pitchFamily="34" charset="0"/>
                <a:cs typeface="Arial" panose="020B0604020202020204" pitchFamily="34" charset="0"/>
              </a:rPr>
              <a:t>access MSK physiotherapy expertise at the start of the pathway</a:t>
            </a:r>
            <a:r>
              <a:rPr lang="en-GB" sz="1200" dirty="0">
                <a:latin typeface="Arial" panose="020B0604020202020204" pitchFamily="34" charset="0"/>
                <a:cs typeface="Arial" panose="020B0604020202020204" pitchFamily="34" charset="0"/>
              </a:rPr>
              <a:t>, ensuring timely access to diagnosis, early management and onward referral if necessary. This benefits patients, primary care and the wider MSK system.  Patients that may be eligible for an appointment with an FCP Physiotherapist may have the following problems:</a:t>
            </a:r>
          </a:p>
          <a:p>
            <a:endParaRPr lang="en-GB" sz="1200" dirty="0">
              <a:latin typeface="Arial" panose="020B0604020202020204" pitchFamily="34" charset="0"/>
              <a:cs typeface="Arial" panose="020B0604020202020204" pitchFamily="34" charset="0"/>
            </a:endParaRPr>
          </a:p>
          <a:p>
            <a:pPr marL="171450" indent="-171450">
              <a:buClr>
                <a:srgbClr val="C7417B"/>
              </a:buClr>
              <a:buFont typeface="Wingdings" panose="05000000000000000000" pitchFamily="2" charset="2"/>
              <a:buChar char="Ø"/>
            </a:pPr>
            <a:r>
              <a:rPr lang="en-GB" sz="1200" dirty="0">
                <a:latin typeface="Arial" panose="020B0604020202020204" pitchFamily="34" charset="0"/>
                <a:cs typeface="Arial" panose="020B0604020202020204" pitchFamily="34" charset="0"/>
              </a:rPr>
              <a:t>Soft tissue injuries, sprains, strains or sports injuries</a:t>
            </a:r>
          </a:p>
          <a:p>
            <a:pPr marL="171450" indent="-171450">
              <a:buClr>
                <a:srgbClr val="C7417B"/>
              </a:buClr>
              <a:buFont typeface="Wingdings" panose="05000000000000000000" pitchFamily="2" charset="2"/>
              <a:buChar char="Ø"/>
            </a:pPr>
            <a:r>
              <a:rPr lang="en-GB" sz="1200" dirty="0">
                <a:latin typeface="Arial" panose="020B0604020202020204" pitchFamily="34" charset="0"/>
                <a:cs typeface="Arial" panose="020B0604020202020204" pitchFamily="34" charset="0"/>
              </a:rPr>
              <a:t>Arthritis – any joint</a:t>
            </a:r>
          </a:p>
          <a:p>
            <a:pPr marL="171450" indent="-171450">
              <a:buClr>
                <a:srgbClr val="C7417B"/>
              </a:buClr>
              <a:buFont typeface="Wingdings" panose="05000000000000000000" pitchFamily="2" charset="2"/>
              <a:buChar char="Ø"/>
            </a:pPr>
            <a:r>
              <a:rPr lang="en-GB" sz="1200" dirty="0">
                <a:latin typeface="Arial" panose="020B0604020202020204" pitchFamily="34" charset="0"/>
                <a:cs typeface="Arial" panose="020B0604020202020204" pitchFamily="34" charset="0"/>
              </a:rPr>
              <a:t>Possible problems with muscles, ligaments, tendons or bone, </a:t>
            </a:r>
            <a:r>
              <a:rPr lang="en-GB" sz="1200" dirty="0" err="1">
                <a:latin typeface="Arial" panose="020B0604020202020204" pitchFamily="34" charset="0"/>
                <a:cs typeface="Arial" panose="020B0604020202020204" pitchFamily="34" charset="0"/>
              </a:rPr>
              <a:t>eg</a:t>
            </a:r>
            <a:r>
              <a:rPr lang="en-GB" sz="1200" dirty="0">
                <a:latin typeface="Arial" panose="020B0604020202020204" pitchFamily="34" charset="0"/>
                <a:cs typeface="Arial" panose="020B0604020202020204" pitchFamily="34" charset="0"/>
              </a:rPr>
              <a:t> tennis elbow, carpal tunnel syndrome, ankle sprains</a:t>
            </a:r>
          </a:p>
          <a:p>
            <a:pPr marL="171450" indent="-171450">
              <a:buClr>
                <a:srgbClr val="C7417B"/>
              </a:buClr>
              <a:buFont typeface="Wingdings" panose="05000000000000000000" pitchFamily="2" charset="2"/>
              <a:buChar char="Ø"/>
            </a:pPr>
            <a:r>
              <a:rPr lang="en-GB" sz="1200" dirty="0">
                <a:latin typeface="Arial" panose="020B0604020202020204" pitchFamily="34" charset="0"/>
                <a:cs typeface="Arial" panose="020B0604020202020204" pitchFamily="34" charset="0"/>
              </a:rPr>
              <a:t>Spinal pain including lower back pain, mid-back pain and neck pain</a:t>
            </a:r>
          </a:p>
          <a:p>
            <a:pPr marL="171450" indent="-171450">
              <a:buClr>
                <a:srgbClr val="C7417B"/>
              </a:buClr>
              <a:buFont typeface="Wingdings" panose="05000000000000000000" pitchFamily="2" charset="2"/>
              <a:buChar char="Ø"/>
            </a:pPr>
            <a:r>
              <a:rPr lang="en-GB" sz="1200" dirty="0">
                <a:latin typeface="Arial" panose="020B0604020202020204" pitchFamily="34" charset="0"/>
                <a:cs typeface="Arial" panose="020B0604020202020204" pitchFamily="34" charset="0"/>
              </a:rPr>
              <a:t>Spinal-related pain in arms or legs, including nerve symptoms, </a:t>
            </a:r>
            <a:r>
              <a:rPr lang="en-GB" sz="1200" dirty="0" err="1">
                <a:latin typeface="Arial" panose="020B0604020202020204" pitchFamily="34" charset="0"/>
                <a:cs typeface="Arial" panose="020B0604020202020204" pitchFamily="34" charset="0"/>
              </a:rPr>
              <a:t>eg</a:t>
            </a:r>
            <a:r>
              <a:rPr lang="en-GB" sz="1200" dirty="0">
                <a:latin typeface="Arial" panose="020B0604020202020204" pitchFamily="34" charset="0"/>
                <a:cs typeface="Arial" panose="020B0604020202020204" pitchFamily="34" charset="0"/>
              </a:rPr>
              <a:t> pins and needles or numbness</a:t>
            </a:r>
          </a:p>
          <a:p>
            <a:pPr marL="171450" indent="-171450">
              <a:buClr>
                <a:srgbClr val="C7417B"/>
              </a:buClr>
              <a:buFont typeface="Wingdings" panose="05000000000000000000" pitchFamily="2" charset="2"/>
              <a:buChar char="Ø"/>
            </a:pPr>
            <a:r>
              <a:rPr lang="en-GB" sz="1200" dirty="0">
                <a:latin typeface="Arial" panose="020B0604020202020204" pitchFamily="34" charset="0"/>
                <a:cs typeface="Arial" panose="020B0604020202020204" pitchFamily="34" charset="0"/>
              </a:rPr>
              <a:t>Changes to walking</a:t>
            </a:r>
          </a:p>
          <a:p>
            <a:pPr marL="171450" indent="-171450">
              <a:buClr>
                <a:srgbClr val="C7417B"/>
              </a:buClr>
              <a:buFont typeface="Wingdings" panose="05000000000000000000" pitchFamily="2" charset="2"/>
              <a:buChar char="Ø"/>
            </a:pPr>
            <a:r>
              <a:rPr lang="en-GB" sz="1200" dirty="0">
                <a:latin typeface="Arial" panose="020B0604020202020204" pitchFamily="34" charset="0"/>
                <a:cs typeface="Arial" panose="020B0604020202020204" pitchFamily="34" charset="0"/>
              </a:rPr>
              <a:t>Post-orthopaedic surgery</a:t>
            </a:r>
          </a:p>
          <a:p>
            <a:pPr marL="171450" indent="-171450">
              <a:buFont typeface="Wingdings" panose="05000000000000000000" pitchFamily="2" charset="2"/>
              <a:buChar char="Ø"/>
            </a:pPr>
            <a:endParaRPr lang="en-GB" sz="12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0B8A8FFC-BEEA-BD67-E727-DC6444F70880}"/>
              </a:ext>
            </a:extLst>
          </p:cNvPr>
          <p:cNvSpPr txBox="1"/>
          <p:nvPr/>
        </p:nvSpPr>
        <p:spPr>
          <a:xfrm>
            <a:off x="7594134" y="4038273"/>
            <a:ext cx="3689929" cy="212365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C7417B"/>
                </a:solidFill>
                <a:effectLst/>
                <a:uLnTx/>
                <a:uFillTx/>
                <a:latin typeface="Arial" panose="020B0604020202020204" pitchFamily="34" charset="0"/>
                <a:ea typeface="+mn-ea"/>
                <a:cs typeface="Arial" panose="020B0604020202020204" pitchFamily="34" charset="0"/>
              </a:rPr>
              <a:t>The physiotherapist will: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
                <a:srgbClr val="C7417B"/>
              </a:buClr>
              <a:buSzTx/>
              <a:buFont typeface="Wingdings" panose="05000000000000000000" pitchFamily="2" charset="2"/>
              <a:buChar char="Ø"/>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Assess and diagnose what’s happening</a:t>
            </a:r>
          </a:p>
          <a:p>
            <a:pPr marL="171450" marR="0" lvl="0" indent="-171450" algn="l" defTabSz="914400" rtl="0" eaLnBrk="1" fontAlgn="auto" latinLnBrk="0" hangingPunct="1">
              <a:lnSpc>
                <a:spcPct val="100000"/>
              </a:lnSpc>
              <a:spcBef>
                <a:spcPts val="0"/>
              </a:spcBef>
              <a:spcAft>
                <a:spcPts val="0"/>
              </a:spcAft>
              <a:buClr>
                <a:srgbClr val="C7417B"/>
              </a:buClr>
              <a:buSzTx/>
              <a:buFont typeface="Wingdings" panose="05000000000000000000" pitchFamily="2" charset="2"/>
              <a:buChar char="Ø"/>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Give expert advice on how best to manage the condition</a:t>
            </a:r>
          </a:p>
          <a:p>
            <a:pPr marL="171450" marR="0" lvl="0" indent="-171450" algn="l" defTabSz="914400" rtl="0" eaLnBrk="1" fontAlgn="auto" latinLnBrk="0" hangingPunct="1">
              <a:lnSpc>
                <a:spcPct val="100000"/>
              </a:lnSpc>
              <a:spcBef>
                <a:spcPts val="0"/>
              </a:spcBef>
              <a:spcAft>
                <a:spcPts val="0"/>
              </a:spcAft>
              <a:buClr>
                <a:srgbClr val="C7417B"/>
              </a:buClr>
              <a:buSzTx/>
              <a:buFont typeface="Wingdings" panose="05000000000000000000" pitchFamily="2" charset="2"/>
              <a:buChar char="Ø"/>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Refer onto specialist services if necessary (Chartered Society of Physiotherapy, 2023 and Roadmap to Practice, 2021).  For more information (add CSP page link and Roadmap to practice link).  Add video at end of informat</a:t>
            </a:r>
            <a:r>
              <a:rPr kumimoji="0" lang="en-GB" sz="1200" b="0" i="0" u="none" strike="noStrike" kern="1200" cap="none" spc="0" normalizeH="0" baseline="0" noProof="0" dirty="0">
                <a:ln>
                  <a:noFill/>
                </a:ln>
                <a:solidFill>
                  <a:prstClr val="black"/>
                </a:solidFill>
                <a:effectLst/>
                <a:uLnTx/>
                <a:uFillTx/>
                <a:latin typeface="Aptos" panose="02110004020202020204"/>
                <a:ea typeface="+mn-ea"/>
                <a:cs typeface="+mn-cs"/>
              </a:rPr>
              <a:t>ion please.</a:t>
            </a:r>
          </a:p>
        </p:txBody>
      </p:sp>
      <p:pic>
        <p:nvPicPr>
          <p:cNvPr id="7" name="Picture 6" descr="Chiropractor treating patient's leg">
            <a:extLst>
              <a:ext uri="{FF2B5EF4-FFF2-40B4-BE49-F238E27FC236}">
                <a16:creationId xmlns:a16="http://schemas.microsoft.com/office/drawing/2014/main" id="{1D29EB51-F3F5-5563-E24B-1EA067D591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94134" y="1672368"/>
            <a:ext cx="3352555" cy="2236141"/>
          </a:xfrm>
          <a:prstGeom prst="rect">
            <a:avLst/>
          </a:prstGeom>
          <a:ln>
            <a:solidFill>
              <a:srgbClr val="0070C0"/>
            </a:solidFill>
          </a:ln>
          <a:effectLst>
            <a:glow rad="63500">
              <a:schemeClr val="accent1">
                <a:satMod val="175000"/>
                <a:alpha val="40000"/>
              </a:schemeClr>
            </a:glow>
          </a:effectLst>
        </p:spPr>
      </p:pic>
      <p:sp>
        <p:nvSpPr>
          <p:cNvPr id="11" name="TextBox 10">
            <a:extLst>
              <a:ext uri="{FF2B5EF4-FFF2-40B4-BE49-F238E27FC236}">
                <a16:creationId xmlns:a16="http://schemas.microsoft.com/office/drawing/2014/main" id="{8F2EE5B3-75B8-1CB1-577B-0152A786C095}"/>
              </a:ext>
            </a:extLst>
          </p:cNvPr>
          <p:cNvSpPr txBox="1"/>
          <p:nvPr/>
        </p:nvSpPr>
        <p:spPr>
          <a:xfrm>
            <a:off x="983385" y="6467975"/>
            <a:ext cx="10557286" cy="584775"/>
          </a:xfrm>
          <a:prstGeom prst="rect">
            <a:avLst/>
          </a:prstGeom>
          <a:noFill/>
        </p:spPr>
        <p:txBody>
          <a:bodyPr wrap="square" rtlCol="0">
            <a:spAutoFit/>
          </a:bodyPr>
          <a:lstStyle/>
          <a:p>
            <a:pPr algn="ctr"/>
            <a:r>
              <a:rPr lang="en-GB" sz="1400" dirty="0">
                <a:latin typeface="Arial" panose="020B0604020202020204" pitchFamily="34" charset="0"/>
                <a:cs typeface="Arial" panose="020B0604020202020204" pitchFamily="34" charset="0"/>
              </a:rPr>
              <a:t>For more information about FCP’s in General Practice, including the FCP career pathway, please visit </a:t>
            </a:r>
            <a:r>
              <a:rPr lang="en-GB" sz="1400" dirty="0">
                <a:latin typeface="Arial" panose="020B0604020202020204" pitchFamily="34" charset="0"/>
                <a:cs typeface="Arial" panose="020B0604020202020204" pitchFamily="34" charset="0"/>
                <a:hlinkClick r:id="rId5"/>
              </a:rPr>
              <a:t>here</a:t>
            </a:r>
            <a:endParaRPr lang="en-GB" sz="1400" dirty="0">
              <a:latin typeface="Arial" panose="020B0604020202020204" pitchFamily="34" charset="0"/>
              <a:cs typeface="Arial" panose="020B0604020202020204" pitchFamily="34" charset="0"/>
            </a:endParaRPr>
          </a:p>
          <a:p>
            <a:pPr algn="ctr"/>
            <a:endParaRPr lang="en-GB" dirty="0"/>
          </a:p>
        </p:txBody>
      </p:sp>
    </p:spTree>
    <p:extLst>
      <p:ext uri="{BB962C8B-B14F-4D97-AF65-F5344CB8AC3E}">
        <p14:creationId xmlns:p14="http://schemas.microsoft.com/office/powerpoint/2010/main" val="3177741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1668</TotalTime>
  <Words>4766</Words>
  <Application>Microsoft Office PowerPoint</Application>
  <PresentationFormat>Widescreen</PresentationFormat>
  <Paragraphs>471</Paragraphs>
  <Slides>48</Slides>
  <Notes>46</Notes>
  <HiddenSlides>0</HiddenSlides>
  <MMClips>22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48</vt:i4>
      </vt:variant>
    </vt:vector>
  </HeadingPairs>
  <TitlesOfParts>
    <vt:vector size="53" baseType="lpstr">
      <vt:lpstr>Aptos</vt:lpstr>
      <vt:lpstr>Aptos Display</vt:lpstr>
      <vt:lpstr>Arial</vt:lpstr>
      <vt:lpstr>Wingdings</vt:lpstr>
      <vt:lpstr>Office Theme</vt:lpstr>
      <vt:lpstr>Primary care induction Programme</vt:lpstr>
      <vt:lpstr>Important Information</vt:lpstr>
      <vt:lpstr>Introduction to Primary care Multi-disciplinary teams</vt:lpstr>
      <vt:lpstr>Expanding our workforce</vt:lpstr>
      <vt:lpstr>VIDEO:NHSE General Practice Team Campaign</vt:lpstr>
      <vt:lpstr>Roles in Primary Care</vt:lpstr>
      <vt:lpstr>GP Roles</vt:lpstr>
      <vt:lpstr>VIDEO: A Career in General Practice (GP)</vt:lpstr>
      <vt:lpstr>Allied Health Professional Roles</vt:lpstr>
      <vt:lpstr>VIDEO: First contact practitioners in musculoskeletal services</vt:lpstr>
      <vt:lpstr>Allied Health Professional Roles</vt:lpstr>
      <vt:lpstr>VIDEO: Meet our paramedic - working alongside GPs to meet patients' healthcare needs.</vt:lpstr>
      <vt:lpstr>Allied Health Professional Roles</vt:lpstr>
      <vt:lpstr>VIDEO: How is First Contact Podiatry different to community podiatry?</vt:lpstr>
      <vt:lpstr>Allied Health Professional Roles</vt:lpstr>
      <vt:lpstr>VIDEO: Meet our occupational therapist - working alongside GPs to meet patients' healthcare needs.</vt:lpstr>
      <vt:lpstr>Allied Health Professional Roles</vt:lpstr>
      <vt:lpstr>VIDEO: A career in speech and language therapy</vt:lpstr>
      <vt:lpstr>Allied Health Professional Roles</vt:lpstr>
      <vt:lpstr>VIDEO: What do First Contact Dietitians do?</vt:lpstr>
      <vt:lpstr>Pharmacy Roles</vt:lpstr>
      <vt:lpstr>VIDEO: Lara Amusan - Primary Care Network Pharmacist</vt:lpstr>
      <vt:lpstr>Pharmacy Roles</vt:lpstr>
      <vt:lpstr>VIDEO: Meet our pharmacy technician - working alongside GPs to meet patients' healthcare needs</vt:lpstr>
      <vt:lpstr>Pharmacy Roles</vt:lpstr>
      <vt:lpstr>VIDEO: Meet Jacques, a pharmacy assistant</vt:lpstr>
      <vt:lpstr>Pharmacy Roles</vt:lpstr>
      <vt:lpstr>VIDEO: Atika - Community Pharmacist</vt:lpstr>
      <vt:lpstr>Nursing Roles</vt:lpstr>
      <vt:lpstr>VIDEO: Careers in practice nursing</vt:lpstr>
      <vt:lpstr>Nursing Roles</vt:lpstr>
      <vt:lpstr>VIDEO: A career in the NHS as a healthcare assistant</vt:lpstr>
      <vt:lpstr>Nursing Roles</vt:lpstr>
      <vt:lpstr>VIDEO: Nursing Associates in General Practice</vt:lpstr>
      <vt:lpstr>Other Clinical roles</vt:lpstr>
      <vt:lpstr>VIDEO: A day in the life of a Physician Assistant in general practice</vt:lpstr>
      <vt:lpstr>Other Clinical roles</vt:lpstr>
      <vt:lpstr>VIDEO: Meet our mental health practitioner - working alongside GPs to meet patients' needs</vt:lpstr>
      <vt:lpstr>Other Clinical roles</vt:lpstr>
      <vt:lpstr>VIDEO: Advanced Practitioners in the workforce</vt:lpstr>
      <vt:lpstr>Personalised Care roles</vt:lpstr>
      <vt:lpstr>Personalised Care roles</vt:lpstr>
      <vt:lpstr>Personalised Care roles</vt:lpstr>
      <vt:lpstr>Personalised Care roles</vt:lpstr>
      <vt:lpstr>Non-Clinical roles</vt:lpstr>
      <vt:lpstr>Non-Clinical roles</vt:lpstr>
      <vt:lpstr>Further resources</vt:lpstr>
      <vt:lpstr>Module completed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Allen, Olivia (SNEE ICB)</dc:creator>
  <cp:lastModifiedBy>Anderson, Phyllis (SNEE ICB)</cp:lastModifiedBy>
  <cp:revision>2</cp:revision>
  <dcterms:created xsi:type="dcterms:W3CDTF">2025-03-14T09:28:58Z</dcterms:created>
  <dcterms:modified xsi:type="dcterms:W3CDTF">2025-07-22T10:06:32Z</dcterms:modified>
</cp:coreProperties>
</file>